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0" r:id="rId4"/>
    <p:sldMasterId id="2147483749" r:id="rId5"/>
  </p:sldMasterIdLst>
  <p:notesMasterIdLst>
    <p:notesMasterId r:id="rId75"/>
  </p:notesMasterIdLst>
  <p:handoutMasterIdLst>
    <p:handoutMasterId r:id="rId76"/>
  </p:handoutMasterIdLst>
  <p:sldIdLst>
    <p:sldId id="330" r:id="rId6"/>
    <p:sldId id="509" r:id="rId7"/>
    <p:sldId id="608" r:id="rId8"/>
    <p:sldId id="615" r:id="rId9"/>
    <p:sldId id="479" r:id="rId10"/>
    <p:sldId id="507" r:id="rId11"/>
    <p:sldId id="387" r:id="rId12"/>
    <p:sldId id="472" r:id="rId13"/>
    <p:sldId id="587" r:id="rId14"/>
    <p:sldId id="583" r:id="rId15"/>
    <p:sldId id="588" r:id="rId16"/>
    <p:sldId id="555" r:id="rId17"/>
    <p:sldId id="559" r:id="rId18"/>
    <p:sldId id="560" r:id="rId19"/>
    <p:sldId id="584" r:id="rId20"/>
    <p:sldId id="585" r:id="rId21"/>
    <p:sldId id="562" r:id="rId22"/>
    <p:sldId id="510" r:id="rId23"/>
    <p:sldId id="511" r:id="rId24"/>
    <p:sldId id="591" r:id="rId25"/>
    <p:sldId id="601" r:id="rId26"/>
    <p:sldId id="596" r:id="rId27"/>
    <p:sldId id="597" r:id="rId28"/>
    <p:sldId id="599" r:id="rId29"/>
    <p:sldId id="609" r:id="rId30"/>
    <p:sldId id="610" r:id="rId31"/>
    <p:sldId id="644" r:id="rId32"/>
    <p:sldId id="645" r:id="rId33"/>
    <p:sldId id="633" r:id="rId34"/>
    <p:sldId id="538" r:id="rId35"/>
    <p:sldId id="634" r:id="rId36"/>
    <p:sldId id="635" r:id="rId37"/>
    <p:sldId id="636" r:id="rId38"/>
    <p:sldId id="637" r:id="rId39"/>
    <p:sldId id="638" r:id="rId40"/>
    <p:sldId id="639" r:id="rId41"/>
    <p:sldId id="640" r:id="rId42"/>
    <p:sldId id="641" r:id="rId43"/>
    <p:sldId id="470" r:id="rId44"/>
    <p:sldId id="434" r:id="rId45"/>
    <p:sldId id="514" r:id="rId46"/>
    <p:sldId id="515" r:id="rId47"/>
    <p:sldId id="516" r:id="rId48"/>
    <p:sldId id="571" r:id="rId49"/>
    <p:sldId id="572" r:id="rId50"/>
    <p:sldId id="576" r:id="rId51"/>
    <p:sldId id="525" r:id="rId52"/>
    <p:sldId id="616" r:id="rId53"/>
    <p:sldId id="617" r:id="rId54"/>
    <p:sldId id="618" r:id="rId55"/>
    <p:sldId id="619" r:id="rId56"/>
    <p:sldId id="620" r:id="rId57"/>
    <p:sldId id="621" r:id="rId58"/>
    <p:sldId id="622" r:id="rId59"/>
    <p:sldId id="626" r:id="rId60"/>
    <p:sldId id="624" r:id="rId61"/>
    <p:sldId id="627" r:id="rId62"/>
    <p:sldId id="642" r:id="rId63"/>
    <p:sldId id="643" r:id="rId64"/>
    <p:sldId id="611" r:id="rId65"/>
    <p:sldId id="629" r:id="rId66"/>
    <p:sldId id="628" r:id="rId67"/>
    <p:sldId id="630" r:id="rId68"/>
    <p:sldId id="631" r:id="rId69"/>
    <p:sldId id="632" r:id="rId70"/>
    <p:sldId id="600" r:id="rId71"/>
    <p:sldId id="612" r:id="rId72"/>
    <p:sldId id="613" r:id="rId73"/>
    <p:sldId id="614" r:id="rId74"/>
  </p:sldIdLst>
  <p:sldSz cx="12188825" cy="6858000"/>
  <p:notesSz cx="7023100" cy="9309100"/>
  <p:defaultTex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orient="horz" pos="911">
          <p15:clr>
            <a:srgbClr val="A4A3A4"/>
          </p15:clr>
        </p15:guide>
        <p15:guide id="3" orient="horz" pos="1199">
          <p15:clr>
            <a:srgbClr val="A4A3A4"/>
          </p15:clr>
        </p15:guide>
        <p15:guide id="4" orient="horz" pos="1487">
          <p15:clr>
            <a:srgbClr val="A4A3A4"/>
          </p15:clr>
        </p15:guide>
        <p15:guide id="5" orient="horz" pos="2729">
          <p15:clr>
            <a:srgbClr val="A4A3A4"/>
          </p15:clr>
        </p15:guide>
        <p15:guide id="6" orient="horz" pos="4176">
          <p15:clr>
            <a:srgbClr val="A4A3A4"/>
          </p15:clr>
        </p15:guide>
        <p15:guide id="7" pos="3839">
          <p15:clr>
            <a:srgbClr val="A4A3A4"/>
          </p15:clr>
        </p15:guide>
        <p15:guide id="8" pos="326">
          <p15:clr>
            <a:srgbClr val="A4A3A4"/>
          </p15:clr>
        </p15:guide>
        <p15:guide id="9" pos="7067">
          <p15:clr>
            <a:srgbClr val="A4A3A4"/>
          </p15:clr>
        </p15:guide>
        <p15:guide id="10" pos="7355">
          <p15:clr>
            <a:srgbClr val="A4A3A4"/>
          </p15:clr>
        </p15:guide>
      </p15:sldGuideLst>
    </p:ext>
    <p:ext uri="{2D200454-40CA-4A62-9FC3-DE9A4176ACB9}">
      <p15:notesGuideLst xmlns:p15="http://schemas.microsoft.com/office/powerpoint/2012/main" xmlns="">
        <p15:guide id="1" orient="horz" pos="2932">
          <p15:clr>
            <a:srgbClr val="A4A3A4"/>
          </p15:clr>
        </p15:guide>
        <p15:guide id="2" pos="221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ames Conard" initials="JC" lastIdx="3" clrIdx="0"/>
  <p:cmAuthor id="1" name="Jonah Sterling" initials="JBS"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99FF"/>
    <a:srgbClr val="00AEEF"/>
    <a:srgbClr val="5BADFF"/>
    <a:srgbClr val="9A009A"/>
    <a:srgbClr val="92D050"/>
    <a:srgbClr val="FFFFFF"/>
    <a:srgbClr val="000000"/>
    <a:srgbClr val="A6A6A6"/>
    <a:srgbClr val="FF3300"/>
    <a:srgbClr val="5959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716" autoAdjust="0"/>
    <p:restoredTop sz="89985" autoAdjust="0"/>
  </p:normalViewPr>
  <p:slideViewPr>
    <p:cSldViewPr snapToGrid="0">
      <p:cViewPr varScale="1">
        <p:scale>
          <a:sx n="104" d="100"/>
          <a:sy n="104" d="100"/>
        </p:scale>
        <p:origin x="618" y="102"/>
      </p:cViewPr>
      <p:guideLst>
        <p:guide orient="horz" pos="2160"/>
        <p:guide orient="horz" pos="911"/>
        <p:guide orient="horz" pos="1199"/>
        <p:guide orient="horz" pos="1487"/>
        <p:guide orient="horz" pos="2729"/>
        <p:guide orient="horz" pos="4176"/>
        <p:guide pos="3839"/>
        <p:guide pos="326"/>
        <p:guide pos="7067"/>
        <p:guide pos="7355"/>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8" d="100"/>
          <a:sy n="78" d="100"/>
        </p:scale>
        <p:origin x="-2622" y="-102"/>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openxmlformats.org/officeDocument/2006/relationships/handoutMaster" Target="handoutMasters/handoutMaster1.xml"/><Relationship Id="rId7" Type="http://schemas.openxmlformats.org/officeDocument/2006/relationships/slide" Target="slides/slide2.xml"/><Relationship Id="rId71" Type="http://schemas.openxmlformats.org/officeDocument/2006/relationships/slide" Target="slides/slide66.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slide" Target="slides/slide69.xml"/><Relationship Id="rId79" Type="http://schemas.openxmlformats.org/officeDocument/2006/relationships/viewProps" Target="viewProps.xml"/><Relationship Id="rId5" Type="http://schemas.openxmlformats.org/officeDocument/2006/relationships/slideMaster" Target="slideMasters/slideMaster2.xml"/><Relationship Id="rId61" Type="http://schemas.openxmlformats.org/officeDocument/2006/relationships/slide" Target="slides/slide56.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commentAuthors" Target="commentAuthors.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773"/>
          </a:xfrm>
          <a:prstGeom prst="rect">
            <a:avLst/>
          </a:prstGeom>
        </p:spPr>
        <p:txBody>
          <a:bodyPr vert="horz" lIns="92446" tIns="46223" rIns="92446" bIns="46223" rtlCol="0"/>
          <a:lstStyle>
            <a:lvl1pPr algn="l">
              <a:defRPr sz="1200"/>
            </a:lvl1pPr>
          </a:lstStyle>
          <a:p>
            <a:r>
              <a:rPr lang="en-US" dirty="0" smtClean="0">
                <a:latin typeface="Segoe UI" pitchFamily="34" charset="0"/>
              </a:rPr>
              <a:t>Windows Azure Overview</a:t>
            </a:r>
            <a:endParaRPr lang="en-US" dirty="0">
              <a:latin typeface="Segoe UI" pitchFamily="34" charset="0"/>
            </a:endParaRPr>
          </a:p>
        </p:txBody>
      </p:sp>
      <p:sp>
        <p:nvSpPr>
          <p:cNvPr id="3" name="Date Placeholder 2"/>
          <p:cNvSpPr>
            <a:spLocks noGrp="1"/>
          </p:cNvSpPr>
          <p:nvPr>
            <p:ph type="dt" sz="quarter" idx="1"/>
          </p:nvPr>
        </p:nvSpPr>
        <p:spPr>
          <a:xfrm>
            <a:off x="3978132" y="0"/>
            <a:ext cx="3043343" cy="465773"/>
          </a:xfrm>
          <a:prstGeom prst="rect">
            <a:avLst/>
          </a:prstGeom>
        </p:spPr>
        <p:txBody>
          <a:bodyPr vert="horz" lIns="92446" tIns="46223" rIns="92446" bIns="46223" rtlCol="0"/>
          <a:lstStyle>
            <a:lvl1pPr algn="r">
              <a:defRPr sz="1200"/>
            </a:lvl1pPr>
          </a:lstStyle>
          <a:p>
            <a:fld id="{126C4AC0-4315-44D1-8268-F58D6F432E18}" type="datetimeFigureOut">
              <a:rPr lang="en-US" smtClean="0">
                <a:latin typeface="Segoe UI" pitchFamily="34" charset="0"/>
              </a:rPr>
              <a:t>4/20/2017</a:t>
            </a:fld>
            <a:endParaRPr lang="en-US" dirty="0">
              <a:latin typeface="Segoe UI" pitchFamily="34" charset="0"/>
            </a:endParaRPr>
          </a:p>
        </p:txBody>
      </p:sp>
      <p:sp>
        <p:nvSpPr>
          <p:cNvPr id="4" name="Footer Placeholder 3"/>
          <p:cNvSpPr>
            <a:spLocks noGrp="1"/>
          </p:cNvSpPr>
          <p:nvPr>
            <p:ph type="ftr" sz="quarter" idx="2"/>
          </p:nvPr>
        </p:nvSpPr>
        <p:spPr>
          <a:xfrm>
            <a:off x="0" y="8841738"/>
            <a:ext cx="3043343" cy="465773"/>
          </a:xfrm>
          <a:prstGeom prst="rect">
            <a:avLst/>
          </a:prstGeom>
        </p:spPr>
        <p:txBody>
          <a:bodyPr vert="horz" lIns="92446" tIns="46223" rIns="92446" bIns="46223" rtlCol="0" anchor="b"/>
          <a:lstStyle>
            <a:lvl1pPr algn="l">
              <a:defRPr sz="1200"/>
            </a:lvl1pPr>
          </a:lstStyle>
          <a:p>
            <a:endParaRPr lang="en-US" dirty="0">
              <a:latin typeface="Segoe UI" pitchFamily="34" charset="0"/>
            </a:endParaRPr>
          </a:p>
        </p:txBody>
      </p:sp>
      <p:sp>
        <p:nvSpPr>
          <p:cNvPr id="5" name="Slide Number Placeholder 4"/>
          <p:cNvSpPr>
            <a:spLocks noGrp="1"/>
          </p:cNvSpPr>
          <p:nvPr>
            <p:ph type="sldNum" sz="quarter" idx="3"/>
          </p:nvPr>
        </p:nvSpPr>
        <p:spPr>
          <a:xfrm>
            <a:off x="3978132" y="8841738"/>
            <a:ext cx="3043343" cy="465773"/>
          </a:xfrm>
          <a:prstGeom prst="rect">
            <a:avLst/>
          </a:prstGeom>
        </p:spPr>
        <p:txBody>
          <a:bodyPr vert="horz" lIns="92446" tIns="46223" rIns="92446" bIns="46223" rtlCol="0" anchor="b"/>
          <a:lstStyle>
            <a:lvl1pPr algn="r">
              <a:defRPr sz="1200"/>
            </a:lvl1pPr>
          </a:lstStyle>
          <a:p>
            <a:fld id="{FF899423-EDC2-457D-B42B-E8AC52DB47D2}"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11501300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2446" tIns="46223" rIns="92446" bIns="46223" rtlCol="0"/>
          <a:lstStyle>
            <a:lvl1pPr algn="l">
              <a:defRPr sz="1200">
                <a:latin typeface="Segoe UI" pitchFamily="34" charset="0"/>
              </a:defRPr>
            </a:lvl1pPr>
          </a:lstStyle>
          <a:p>
            <a:r>
              <a:rPr lang="en-US" dirty="0" smtClean="0"/>
              <a:t>Windows Azure Overview</a:t>
            </a:r>
            <a:endParaRPr lang="en-US" dirty="0"/>
          </a:p>
        </p:txBody>
      </p:sp>
      <p:sp>
        <p:nvSpPr>
          <p:cNvPr id="3" name="Date Placeholder 2"/>
          <p:cNvSpPr>
            <a:spLocks noGrp="1"/>
          </p:cNvSpPr>
          <p:nvPr>
            <p:ph type="dt" idx="1"/>
          </p:nvPr>
        </p:nvSpPr>
        <p:spPr>
          <a:xfrm>
            <a:off x="3978132" y="0"/>
            <a:ext cx="3043343" cy="465455"/>
          </a:xfrm>
          <a:prstGeom prst="rect">
            <a:avLst/>
          </a:prstGeom>
        </p:spPr>
        <p:txBody>
          <a:bodyPr vert="horz" lIns="92446" tIns="46223" rIns="92446" bIns="46223" rtlCol="0"/>
          <a:lstStyle>
            <a:lvl1pPr algn="r">
              <a:defRPr sz="1200">
                <a:latin typeface="Segoe UI" pitchFamily="34" charset="0"/>
              </a:defRPr>
            </a:lvl1pPr>
          </a:lstStyle>
          <a:p>
            <a:fld id="{CAE3F082-F902-42D8-A765-720E172C3194}" type="datetimeFigureOut">
              <a:rPr lang="en-US" smtClean="0"/>
              <a:pPr/>
              <a:t>4/20/2017</a:t>
            </a:fld>
            <a:endParaRPr lang="en-US" dirty="0"/>
          </a:p>
        </p:txBody>
      </p:sp>
      <p:sp>
        <p:nvSpPr>
          <p:cNvPr id="4" name="Slide Image Placeholder 3"/>
          <p:cNvSpPr>
            <a:spLocks noGrp="1" noRot="1" noChangeAspect="1"/>
          </p:cNvSpPr>
          <p:nvPr>
            <p:ph type="sldImg" idx="2"/>
          </p:nvPr>
        </p:nvSpPr>
        <p:spPr>
          <a:xfrm>
            <a:off x="409575" y="698500"/>
            <a:ext cx="6203950" cy="3490913"/>
          </a:xfrm>
          <a:prstGeom prst="rect">
            <a:avLst/>
          </a:prstGeom>
          <a:noFill/>
          <a:ln w="12700">
            <a:solidFill>
              <a:prstClr val="black"/>
            </a:solidFill>
          </a:ln>
        </p:spPr>
        <p:txBody>
          <a:bodyPr vert="horz" lIns="92446" tIns="46223" rIns="92446" bIns="46223" rtlCol="0" anchor="ctr"/>
          <a:lstStyle/>
          <a:p>
            <a:endParaRPr lang="en-US" dirty="0"/>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2446" tIns="46223" rIns="92446" bIns="46223"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842030"/>
            <a:ext cx="3043343" cy="465455"/>
          </a:xfrm>
          <a:prstGeom prst="rect">
            <a:avLst/>
          </a:prstGeom>
        </p:spPr>
        <p:txBody>
          <a:bodyPr vert="horz" lIns="92446" tIns="46223" rIns="92446" bIns="46223" rtlCol="0" anchor="b"/>
          <a:lstStyle>
            <a:lvl1pPr algn="l">
              <a:defRPr sz="1200">
                <a:latin typeface="Segoe UI" pitchFamily="34" charset="0"/>
              </a:defRPr>
            </a:lvl1pPr>
          </a:lstStyle>
          <a:p>
            <a:endParaRPr lang="en-US" dirty="0"/>
          </a:p>
        </p:txBody>
      </p:sp>
      <p:sp>
        <p:nvSpPr>
          <p:cNvPr id="7" name="Slide Number Placeholder 6"/>
          <p:cNvSpPr>
            <a:spLocks noGrp="1"/>
          </p:cNvSpPr>
          <p:nvPr>
            <p:ph type="sldNum" sz="quarter" idx="5"/>
          </p:nvPr>
        </p:nvSpPr>
        <p:spPr>
          <a:xfrm>
            <a:off x="3978132" y="8842030"/>
            <a:ext cx="3043343" cy="465455"/>
          </a:xfrm>
          <a:prstGeom prst="rect">
            <a:avLst/>
          </a:prstGeom>
        </p:spPr>
        <p:txBody>
          <a:bodyPr vert="horz" lIns="92446" tIns="46223" rIns="92446" bIns="46223" rtlCol="0" anchor="b"/>
          <a:lstStyle>
            <a:lvl1pPr algn="r">
              <a:defRPr sz="1200">
                <a:latin typeface="Segoe UI" pitchFamily="34" charset="0"/>
              </a:defRPr>
            </a:lvl1pPr>
          </a:lstStyle>
          <a:p>
            <a:fld id="{82AABF77-E2E4-44CA-BA5C-65E132CF08D8}" type="slidenum">
              <a:rPr lang="en-US" smtClean="0"/>
              <a:pPr/>
              <a:t>‹#›</a:t>
            </a:fld>
            <a:endParaRPr lang="en-US" dirty="0"/>
          </a:p>
        </p:txBody>
      </p:sp>
    </p:spTree>
    <p:extLst>
      <p:ext uri="{BB962C8B-B14F-4D97-AF65-F5344CB8AC3E}">
        <p14:creationId xmlns:p14="http://schemas.microsoft.com/office/powerpoint/2010/main" val="1716936007"/>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1"/>
        </a:solidFill>
        <a:latin typeface="Segoe UI" pitchFamily="34" charset="0"/>
        <a:ea typeface="+mn-ea"/>
        <a:cs typeface="+mn-cs"/>
      </a:defRPr>
    </a:lvl1pPr>
    <a:lvl2pPr marL="609493" algn="l" defTabSz="1218987" rtl="0" eaLnBrk="1" latinLnBrk="0" hangingPunct="1">
      <a:defRPr sz="1600" kern="1200">
        <a:solidFill>
          <a:schemeClr val="tx1"/>
        </a:solidFill>
        <a:latin typeface="Segoe UI" pitchFamily="34" charset="0"/>
        <a:ea typeface="+mn-ea"/>
        <a:cs typeface="+mn-cs"/>
      </a:defRPr>
    </a:lvl2pPr>
    <a:lvl3pPr marL="1218987" algn="l" defTabSz="1218987" rtl="0" eaLnBrk="1" latinLnBrk="0" hangingPunct="1">
      <a:defRPr sz="1600" kern="1200">
        <a:solidFill>
          <a:schemeClr val="tx1"/>
        </a:solidFill>
        <a:latin typeface="Segoe UI" pitchFamily="34" charset="0"/>
        <a:ea typeface="+mn-ea"/>
        <a:cs typeface="+mn-cs"/>
      </a:defRPr>
    </a:lvl3pPr>
    <a:lvl4pPr marL="1828480" algn="l" defTabSz="1218987" rtl="0" eaLnBrk="1" latinLnBrk="0" hangingPunct="1">
      <a:defRPr sz="1600" kern="1200">
        <a:solidFill>
          <a:schemeClr val="tx1"/>
        </a:solidFill>
        <a:latin typeface="Segoe UI" pitchFamily="34" charset="0"/>
        <a:ea typeface="+mn-ea"/>
        <a:cs typeface="+mn-cs"/>
      </a:defRPr>
    </a:lvl4pPr>
    <a:lvl5pPr marL="2437973" algn="l" defTabSz="1218987" rtl="0" eaLnBrk="1" latinLnBrk="0" hangingPunct="1">
      <a:defRPr sz="1600" kern="1200">
        <a:solidFill>
          <a:schemeClr val="tx1"/>
        </a:solidFill>
        <a:latin typeface="Segoe UI" pitchFamily="34" charset="0"/>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US" sz="1050" dirty="0"/>
          </a:p>
        </p:txBody>
      </p:sp>
      <p:sp>
        <p:nvSpPr>
          <p:cNvPr id="4" name="Slide Number Placeholder 3"/>
          <p:cNvSpPr>
            <a:spLocks noGrp="1"/>
          </p:cNvSpPr>
          <p:nvPr>
            <p:ph type="sldNum" sz="quarter" idx="10"/>
          </p:nvPr>
        </p:nvSpPr>
        <p:spPr/>
        <p:txBody>
          <a:bodyPr/>
          <a:lstStyle/>
          <a:p>
            <a:fld id="{82AABF77-E2E4-44CA-BA5C-65E132CF08D8}" type="slidenum">
              <a:rPr lang="en-US" smtClean="0"/>
              <a:pPr/>
              <a:t>1</a:t>
            </a:fld>
            <a:endParaRPr lang="en-US" dirty="0"/>
          </a:p>
        </p:txBody>
      </p:sp>
    </p:spTree>
    <p:extLst>
      <p:ext uri="{BB962C8B-B14F-4D97-AF65-F5344CB8AC3E}">
        <p14:creationId xmlns:p14="http://schemas.microsoft.com/office/powerpoint/2010/main" val="29859327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100" dirty="0">
              <a:latin typeface="Segoe UI" pitchFamily="34" charset="0"/>
            </a:endParaRPr>
          </a:p>
        </p:txBody>
      </p:sp>
      <p:sp>
        <p:nvSpPr>
          <p:cNvPr id="4" name="Slide Number Placeholder 3"/>
          <p:cNvSpPr>
            <a:spLocks noGrp="1"/>
          </p:cNvSpPr>
          <p:nvPr>
            <p:ph type="sldNum" sz="quarter" idx="10"/>
          </p:nvPr>
        </p:nvSpPr>
        <p:spPr/>
        <p:txBody>
          <a:bodyPr/>
          <a:lstStyle/>
          <a:p>
            <a:fld id="{8B263312-38AA-4E1E-B2B5-0F8F122B24FE}" type="slidenum">
              <a:rPr lang="en-US" smtClean="0"/>
              <a:pPr/>
              <a:t>10</a:t>
            </a:fld>
            <a:endParaRPr lang="en-US" dirty="0"/>
          </a:p>
        </p:txBody>
      </p:sp>
    </p:spTree>
    <p:extLst>
      <p:ext uri="{BB962C8B-B14F-4D97-AF65-F5344CB8AC3E}">
        <p14:creationId xmlns:p14="http://schemas.microsoft.com/office/powerpoint/2010/main" val="25226187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100" dirty="0">
              <a:latin typeface="Segoe UI" pitchFamily="34" charset="0"/>
            </a:endParaRPr>
          </a:p>
        </p:txBody>
      </p:sp>
      <p:sp>
        <p:nvSpPr>
          <p:cNvPr id="4" name="Slide Number Placeholder 3"/>
          <p:cNvSpPr>
            <a:spLocks noGrp="1"/>
          </p:cNvSpPr>
          <p:nvPr>
            <p:ph type="sldNum" sz="quarter" idx="10"/>
          </p:nvPr>
        </p:nvSpPr>
        <p:spPr/>
        <p:txBody>
          <a:bodyPr/>
          <a:lstStyle/>
          <a:p>
            <a:fld id="{8B263312-38AA-4E1E-B2B5-0F8F122B24FE}" type="slidenum">
              <a:rPr lang="en-US" smtClean="0"/>
              <a:pPr/>
              <a:t>11</a:t>
            </a:fld>
            <a:endParaRPr lang="en-US" dirty="0"/>
          </a:p>
        </p:txBody>
      </p:sp>
    </p:spTree>
    <p:extLst>
      <p:ext uri="{BB962C8B-B14F-4D97-AF65-F5344CB8AC3E}">
        <p14:creationId xmlns:p14="http://schemas.microsoft.com/office/powerpoint/2010/main" val="25226187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100" dirty="0">
              <a:latin typeface="Segoe UI" pitchFamily="34" charset="0"/>
            </a:endParaRPr>
          </a:p>
        </p:txBody>
      </p:sp>
      <p:sp>
        <p:nvSpPr>
          <p:cNvPr id="4" name="Slide Number Placeholder 3"/>
          <p:cNvSpPr>
            <a:spLocks noGrp="1"/>
          </p:cNvSpPr>
          <p:nvPr>
            <p:ph type="sldNum" sz="quarter" idx="10"/>
          </p:nvPr>
        </p:nvSpPr>
        <p:spPr/>
        <p:txBody>
          <a:bodyPr/>
          <a:lstStyle/>
          <a:p>
            <a:fld id="{8B263312-38AA-4E1E-B2B5-0F8F122B24FE}" type="slidenum">
              <a:rPr lang="en-US" smtClean="0"/>
              <a:pPr/>
              <a:t>12</a:t>
            </a:fld>
            <a:endParaRPr lang="en-US" dirty="0"/>
          </a:p>
        </p:txBody>
      </p:sp>
    </p:spTree>
    <p:extLst>
      <p:ext uri="{BB962C8B-B14F-4D97-AF65-F5344CB8AC3E}">
        <p14:creationId xmlns:p14="http://schemas.microsoft.com/office/powerpoint/2010/main" val="25226187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100" dirty="0">
              <a:latin typeface="Segoe UI" pitchFamily="34" charset="0"/>
            </a:endParaRPr>
          </a:p>
        </p:txBody>
      </p:sp>
      <p:sp>
        <p:nvSpPr>
          <p:cNvPr id="4" name="Slide Number Placeholder 3"/>
          <p:cNvSpPr>
            <a:spLocks noGrp="1"/>
          </p:cNvSpPr>
          <p:nvPr>
            <p:ph type="sldNum" sz="quarter" idx="10"/>
          </p:nvPr>
        </p:nvSpPr>
        <p:spPr/>
        <p:txBody>
          <a:bodyPr/>
          <a:lstStyle/>
          <a:p>
            <a:fld id="{8B263312-38AA-4E1E-B2B5-0F8F122B24FE}" type="slidenum">
              <a:rPr lang="en-US" smtClean="0"/>
              <a:pPr/>
              <a:t>13</a:t>
            </a:fld>
            <a:endParaRPr lang="en-US" dirty="0"/>
          </a:p>
        </p:txBody>
      </p:sp>
    </p:spTree>
    <p:extLst>
      <p:ext uri="{BB962C8B-B14F-4D97-AF65-F5344CB8AC3E}">
        <p14:creationId xmlns:p14="http://schemas.microsoft.com/office/powerpoint/2010/main" val="25226187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100" dirty="0">
              <a:latin typeface="Segoe UI" pitchFamily="34" charset="0"/>
            </a:endParaRPr>
          </a:p>
        </p:txBody>
      </p:sp>
      <p:sp>
        <p:nvSpPr>
          <p:cNvPr id="4" name="Slide Number Placeholder 3"/>
          <p:cNvSpPr>
            <a:spLocks noGrp="1"/>
          </p:cNvSpPr>
          <p:nvPr>
            <p:ph type="sldNum" sz="quarter" idx="10"/>
          </p:nvPr>
        </p:nvSpPr>
        <p:spPr/>
        <p:txBody>
          <a:bodyPr/>
          <a:lstStyle/>
          <a:p>
            <a:fld id="{8B263312-38AA-4E1E-B2B5-0F8F122B24FE}" type="slidenum">
              <a:rPr lang="en-US" smtClean="0"/>
              <a:pPr/>
              <a:t>14</a:t>
            </a:fld>
            <a:endParaRPr lang="en-US" dirty="0"/>
          </a:p>
        </p:txBody>
      </p:sp>
    </p:spTree>
    <p:extLst>
      <p:ext uri="{BB962C8B-B14F-4D97-AF65-F5344CB8AC3E}">
        <p14:creationId xmlns:p14="http://schemas.microsoft.com/office/powerpoint/2010/main" val="25226187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100" dirty="0">
              <a:latin typeface="Segoe UI" pitchFamily="34" charset="0"/>
            </a:endParaRPr>
          </a:p>
        </p:txBody>
      </p:sp>
      <p:sp>
        <p:nvSpPr>
          <p:cNvPr id="4" name="Slide Number Placeholder 3"/>
          <p:cNvSpPr>
            <a:spLocks noGrp="1"/>
          </p:cNvSpPr>
          <p:nvPr>
            <p:ph type="sldNum" sz="quarter" idx="10"/>
          </p:nvPr>
        </p:nvSpPr>
        <p:spPr/>
        <p:txBody>
          <a:bodyPr/>
          <a:lstStyle/>
          <a:p>
            <a:fld id="{8B263312-38AA-4E1E-B2B5-0F8F122B24FE}" type="slidenum">
              <a:rPr lang="en-US" smtClean="0"/>
              <a:pPr/>
              <a:t>15</a:t>
            </a:fld>
            <a:endParaRPr lang="en-US" dirty="0"/>
          </a:p>
        </p:txBody>
      </p:sp>
    </p:spTree>
    <p:extLst>
      <p:ext uri="{BB962C8B-B14F-4D97-AF65-F5344CB8AC3E}">
        <p14:creationId xmlns:p14="http://schemas.microsoft.com/office/powerpoint/2010/main" val="25226187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100" dirty="0">
              <a:latin typeface="Segoe UI" pitchFamily="34" charset="0"/>
            </a:endParaRPr>
          </a:p>
        </p:txBody>
      </p:sp>
      <p:sp>
        <p:nvSpPr>
          <p:cNvPr id="4" name="Slide Number Placeholder 3"/>
          <p:cNvSpPr>
            <a:spLocks noGrp="1"/>
          </p:cNvSpPr>
          <p:nvPr>
            <p:ph type="sldNum" sz="quarter" idx="10"/>
          </p:nvPr>
        </p:nvSpPr>
        <p:spPr/>
        <p:txBody>
          <a:bodyPr/>
          <a:lstStyle/>
          <a:p>
            <a:fld id="{8B263312-38AA-4E1E-B2B5-0F8F122B24FE}" type="slidenum">
              <a:rPr lang="en-US" smtClean="0"/>
              <a:pPr/>
              <a:t>16</a:t>
            </a:fld>
            <a:endParaRPr lang="en-US" dirty="0"/>
          </a:p>
        </p:txBody>
      </p:sp>
    </p:spTree>
    <p:extLst>
      <p:ext uri="{BB962C8B-B14F-4D97-AF65-F5344CB8AC3E}">
        <p14:creationId xmlns:p14="http://schemas.microsoft.com/office/powerpoint/2010/main" val="25226187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100" dirty="0">
              <a:latin typeface="Segoe UI" pitchFamily="34" charset="0"/>
            </a:endParaRPr>
          </a:p>
        </p:txBody>
      </p:sp>
      <p:sp>
        <p:nvSpPr>
          <p:cNvPr id="4" name="Slide Number Placeholder 3"/>
          <p:cNvSpPr>
            <a:spLocks noGrp="1"/>
          </p:cNvSpPr>
          <p:nvPr>
            <p:ph type="sldNum" sz="quarter" idx="10"/>
          </p:nvPr>
        </p:nvSpPr>
        <p:spPr/>
        <p:txBody>
          <a:bodyPr/>
          <a:lstStyle/>
          <a:p>
            <a:fld id="{8B263312-38AA-4E1E-B2B5-0F8F122B24FE}" type="slidenum">
              <a:rPr lang="en-US" smtClean="0"/>
              <a:pPr/>
              <a:t>17</a:t>
            </a:fld>
            <a:endParaRPr lang="en-US" dirty="0"/>
          </a:p>
        </p:txBody>
      </p:sp>
    </p:spTree>
    <p:extLst>
      <p:ext uri="{BB962C8B-B14F-4D97-AF65-F5344CB8AC3E}">
        <p14:creationId xmlns:p14="http://schemas.microsoft.com/office/powerpoint/2010/main" val="25226187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AABF77-E2E4-44CA-BA5C-65E132CF08D8}" type="slidenum">
              <a:rPr lang="en-US" smtClean="0"/>
              <a:pPr/>
              <a:t>18</a:t>
            </a:fld>
            <a:endParaRPr lang="en-US" dirty="0"/>
          </a:p>
        </p:txBody>
      </p:sp>
    </p:spTree>
    <p:extLst>
      <p:ext uri="{BB962C8B-B14F-4D97-AF65-F5344CB8AC3E}">
        <p14:creationId xmlns:p14="http://schemas.microsoft.com/office/powerpoint/2010/main" val="5791812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US" dirty="0" err="1" smtClean="0"/>
              <a:t>IaaS</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19</a:t>
            </a:fld>
            <a:endParaRPr lang="en-US" dirty="0"/>
          </a:p>
        </p:txBody>
      </p:sp>
    </p:spTree>
    <p:extLst>
      <p:ext uri="{BB962C8B-B14F-4D97-AF65-F5344CB8AC3E}">
        <p14:creationId xmlns:p14="http://schemas.microsoft.com/office/powerpoint/2010/main" val="3462654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AABF77-E2E4-44CA-BA5C-65E132CF08D8}" type="slidenum">
              <a:rPr lang="en-US" smtClean="0"/>
              <a:pPr/>
              <a:t>2</a:t>
            </a:fld>
            <a:endParaRPr lang="en-US" dirty="0"/>
          </a:p>
        </p:txBody>
      </p:sp>
    </p:spTree>
    <p:extLst>
      <p:ext uri="{BB962C8B-B14F-4D97-AF65-F5344CB8AC3E}">
        <p14:creationId xmlns:p14="http://schemas.microsoft.com/office/powerpoint/2010/main" val="29859327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100" dirty="0">
              <a:latin typeface="Segoe UI" pitchFamily="34" charset="0"/>
            </a:endParaRPr>
          </a:p>
        </p:txBody>
      </p:sp>
      <p:sp>
        <p:nvSpPr>
          <p:cNvPr id="4" name="Slide Number Placeholder 3"/>
          <p:cNvSpPr>
            <a:spLocks noGrp="1"/>
          </p:cNvSpPr>
          <p:nvPr>
            <p:ph type="sldNum" sz="quarter" idx="10"/>
          </p:nvPr>
        </p:nvSpPr>
        <p:spPr/>
        <p:txBody>
          <a:bodyPr/>
          <a:lstStyle/>
          <a:p>
            <a:fld id="{8B263312-38AA-4E1E-B2B5-0F8F122B24FE}" type="slidenum">
              <a:rPr lang="en-US" smtClean="0"/>
              <a:pPr/>
              <a:t>20</a:t>
            </a:fld>
            <a:endParaRPr lang="en-US" dirty="0"/>
          </a:p>
        </p:txBody>
      </p:sp>
    </p:spTree>
    <p:extLst>
      <p:ext uri="{BB962C8B-B14F-4D97-AF65-F5344CB8AC3E}">
        <p14:creationId xmlns:p14="http://schemas.microsoft.com/office/powerpoint/2010/main" val="25226187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100" dirty="0">
              <a:latin typeface="Segoe UI" pitchFamily="34" charset="0"/>
            </a:endParaRPr>
          </a:p>
        </p:txBody>
      </p:sp>
      <p:sp>
        <p:nvSpPr>
          <p:cNvPr id="4" name="Slide Number Placeholder 3"/>
          <p:cNvSpPr>
            <a:spLocks noGrp="1"/>
          </p:cNvSpPr>
          <p:nvPr>
            <p:ph type="sldNum" sz="quarter" idx="10"/>
          </p:nvPr>
        </p:nvSpPr>
        <p:spPr/>
        <p:txBody>
          <a:bodyPr/>
          <a:lstStyle/>
          <a:p>
            <a:fld id="{8B263312-38AA-4E1E-B2B5-0F8F122B24FE}" type="slidenum">
              <a:rPr lang="en-US" smtClean="0"/>
              <a:pPr/>
              <a:t>21</a:t>
            </a:fld>
            <a:endParaRPr lang="en-US" dirty="0"/>
          </a:p>
        </p:txBody>
      </p:sp>
    </p:spTree>
    <p:extLst>
      <p:ext uri="{BB962C8B-B14F-4D97-AF65-F5344CB8AC3E}">
        <p14:creationId xmlns:p14="http://schemas.microsoft.com/office/powerpoint/2010/main" val="252261876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100" dirty="0">
              <a:latin typeface="Segoe UI" pitchFamily="34" charset="0"/>
            </a:endParaRPr>
          </a:p>
        </p:txBody>
      </p:sp>
      <p:sp>
        <p:nvSpPr>
          <p:cNvPr id="4" name="Slide Number Placeholder 3"/>
          <p:cNvSpPr>
            <a:spLocks noGrp="1"/>
          </p:cNvSpPr>
          <p:nvPr>
            <p:ph type="sldNum" sz="quarter" idx="10"/>
          </p:nvPr>
        </p:nvSpPr>
        <p:spPr/>
        <p:txBody>
          <a:bodyPr/>
          <a:lstStyle/>
          <a:p>
            <a:fld id="{8B263312-38AA-4E1E-B2B5-0F8F122B24FE}" type="slidenum">
              <a:rPr lang="en-US" smtClean="0"/>
              <a:pPr/>
              <a:t>22</a:t>
            </a:fld>
            <a:endParaRPr lang="en-US" dirty="0"/>
          </a:p>
        </p:txBody>
      </p:sp>
    </p:spTree>
    <p:extLst>
      <p:ext uri="{BB962C8B-B14F-4D97-AF65-F5344CB8AC3E}">
        <p14:creationId xmlns:p14="http://schemas.microsoft.com/office/powerpoint/2010/main" val="25226187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100" dirty="0">
              <a:latin typeface="Segoe UI" pitchFamily="34" charset="0"/>
            </a:endParaRPr>
          </a:p>
        </p:txBody>
      </p:sp>
      <p:sp>
        <p:nvSpPr>
          <p:cNvPr id="4" name="Slide Number Placeholder 3"/>
          <p:cNvSpPr>
            <a:spLocks noGrp="1"/>
          </p:cNvSpPr>
          <p:nvPr>
            <p:ph type="sldNum" sz="quarter" idx="10"/>
          </p:nvPr>
        </p:nvSpPr>
        <p:spPr/>
        <p:txBody>
          <a:bodyPr/>
          <a:lstStyle/>
          <a:p>
            <a:fld id="{8B263312-38AA-4E1E-B2B5-0F8F122B24FE}" type="slidenum">
              <a:rPr lang="en-US" smtClean="0"/>
              <a:pPr/>
              <a:t>23</a:t>
            </a:fld>
            <a:endParaRPr lang="en-US" dirty="0"/>
          </a:p>
        </p:txBody>
      </p:sp>
    </p:spTree>
    <p:extLst>
      <p:ext uri="{BB962C8B-B14F-4D97-AF65-F5344CB8AC3E}">
        <p14:creationId xmlns:p14="http://schemas.microsoft.com/office/powerpoint/2010/main" val="25226187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100" dirty="0">
              <a:latin typeface="Segoe UI" pitchFamily="34" charset="0"/>
            </a:endParaRPr>
          </a:p>
        </p:txBody>
      </p:sp>
      <p:sp>
        <p:nvSpPr>
          <p:cNvPr id="4" name="Slide Number Placeholder 3"/>
          <p:cNvSpPr>
            <a:spLocks noGrp="1"/>
          </p:cNvSpPr>
          <p:nvPr>
            <p:ph type="sldNum" sz="quarter" idx="10"/>
          </p:nvPr>
        </p:nvSpPr>
        <p:spPr/>
        <p:txBody>
          <a:bodyPr/>
          <a:lstStyle/>
          <a:p>
            <a:fld id="{8B263312-38AA-4E1E-B2B5-0F8F122B24FE}" type="slidenum">
              <a:rPr lang="en-US" smtClean="0"/>
              <a:pPr/>
              <a:t>24</a:t>
            </a:fld>
            <a:endParaRPr lang="en-US" dirty="0"/>
          </a:p>
        </p:txBody>
      </p:sp>
    </p:spTree>
    <p:extLst>
      <p:ext uri="{BB962C8B-B14F-4D97-AF65-F5344CB8AC3E}">
        <p14:creationId xmlns:p14="http://schemas.microsoft.com/office/powerpoint/2010/main" val="252261876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AABF77-E2E4-44CA-BA5C-65E132CF08D8}" type="slidenum">
              <a:rPr lang="en-US" smtClean="0"/>
              <a:pPr/>
              <a:t>25</a:t>
            </a:fld>
            <a:endParaRPr lang="en-US" dirty="0"/>
          </a:p>
        </p:txBody>
      </p:sp>
    </p:spTree>
    <p:extLst>
      <p:ext uri="{BB962C8B-B14F-4D97-AF65-F5344CB8AC3E}">
        <p14:creationId xmlns:p14="http://schemas.microsoft.com/office/powerpoint/2010/main" val="13680991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1218987" rtl="0" eaLnBrk="1" fontAlgn="auto" latinLnBrk="0" hangingPunct="1">
              <a:lnSpc>
                <a:spcPct val="100000"/>
              </a:lnSpc>
              <a:spcBef>
                <a:spcPts val="0"/>
              </a:spcBef>
              <a:spcAft>
                <a:spcPts val="0"/>
              </a:spcAft>
              <a:buClrTx/>
              <a:buSzTx/>
              <a:buFontTx/>
              <a:buNone/>
              <a:tabLst/>
              <a:defRPr/>
            </a:pPr>
            <a:r>
              <a:rPr lang="en-US" b="1" dirty="0" smtClean="0">
                <a:solidFill>
                  <a:srgbClr val="FFFFFF"/>
                </a:solidFill>
              </a:rPr>
              <a:t>(Step 2.</a:t>
            </a:r>
            <a:r>
              <a:rPr lang="en-US" dirty="0" smtClean="0">
                <a:solidFill>
                  <a:srgbClr val="FFFFFF"/>
                </a:solidFill>
              </a:rPr>
              <a:t> As part of </a:t>
            </a:r>
            <a:r>
              <a:rPr lang="en-US" dirty="0" err="1" smtClean="0">
                <a:solidFill>
                  <a:srgbClr val="FFFFFF"/>
                </a:solidFill>
              </a:rPr>
              <a:t>quickstart</a:t>
            </a:r>
            <a:r>
              <a:rPr lang="en-US" dirty="0" smtClean="0">
                <a:solidFill>
                  <a:srgbClr val="FFFFFF"/>
                </a:solidFill>
              </a:rPr>
              <a:t>, we give you a pre-configured Win8 to do app connected to your mobile service. </a:t>
            </a:r>
            <a:r>
              <a:rPr lang="en-US" sz="800" i="1" dirty="0" smtClean="0">
                <a:solidFill>
                  <a:srgbClr val="FFFFFF"/>
                </a:solidFill>
              </a:rPr>
              <a:t>It would be ideal to show future of multiple client</a:t>
            </a:r>
            <a:r>
              <a:rPr lang="en-US" dirty="0" smtClean="0">
                <a:solidFill>
                  <a:srgbClr val="FFFFFF"/>
                </a:solidFill>
              </a:rPr>
              <a:t>)</a:t>
            </a:r>
          </a:p>
          <a:p>
            <a:endParaRPr lang="en-US" dirty="0"/>
          </a:p>
        </p:txBody>
      </p:sp>
      <p:sp>
        <p:nvSpPr>
          <p:cNvPr id="4" name="Slide Number Placeholder 3"/>
          <p:cNvSpPr>
            <a:spLocks noGrp="1"/>
          </p:cNvSpPr>
          <p:nvPr>
            <p:ph type="sldNum" sz="quarter" idx="10"/>
          </p:nvPr>
        </p:nvSpPr>
        <p:spPr/>
        <p:txBody>
          <a:bodyPr/>
          <a:lstStyle/>
          <a:p>
            <a:fld id="{82AABF77-E2E4-44CA-BA5C-65E132CF08D8}" type="slidenum">
              <a:rPr lang="en-US" smtClean="0"/>
              <a:pPr/>
              <a:t>26</a:t>
            </a:fld>
            <a:endParaRPr lang="en-US" dirty="0"/>
          </a:p>
        </p:txBody>
      </p:sp>
    </p:spTree>
    <p:extLst>
      <p:ext uri="{BB962C8B-B14F-4D97-AF65-F5344CB8AC3E}">
        <p14:creationId xmlns:p14="http://schemas.microsoft.com/office/powerpoint/2010/main" val="17705855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50969">
              <a:spcAft>
                <a:spcPts val="347"/>
              </a:spcAft>
              <a:defRPr/>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27</a:t>
            </a:fld>
            <a:endParaRPr lang="en-US" dirty="0">
              <a:solidFill>
                <a:prstClr val="black"/>
              </a:solidFill>
            </a:endParaRPr>
          </a:p>
        </p:txBody>
      </p:sp>
    </p:spTree>
    <p:extLst>
      <p:ext uri="{BB962C8B-B14F-4D97-AF65-F5344CB8AC3E}">
        <p14:creationId xmlns:p14="http://schemas.microsoft.com/office/powerpoint/2010/main" val="173830282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50969">
              <a:spcAft>
                <a:spcPts val="347"/>
              </a:spcAft>
              <a:defRPr/>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28</a:t>
            </a:fld>
            <a:endParaRPr lang="en-US" dirty="0">
              <a:solidFill>
                <a:prstClr val="black"/>
              </a:solidFill>
            </a:endParaRPr>
          </a:p>
        </p:txBody>
      </p:sp>
    </p:spTree>
    <p:extLst>
      <p:ext uri="{BB962C8B-B14F-4D97-AF65-F5344CB8AC3E}">
        <p14:creationId xmlns:p14="http://schemas.microsoft.com/office/powerpoint/2010/main" val="39409777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US" dirty="0" err="1" smtClean="0"/>
              <a:t>IaaS</a:t>
            </a: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29</a:t>
            </a:fld>
            <a:endParaRPr lang="en-US" dirty="0"/>
          </a:p>
        </p:txBody>
      </p:sp>
    </p:spTree>
    <p:extLst>
      <p:ext uri="{BB962C8B-B14F-4D97-AF65-F5344CB8AC3E}">
        <p14:creationId xmlns:p14="http://schemas.microsoft.com/office/powerpoint/2010/main" val="10209627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a:t>
            </a:fld>
            <a:endParaRPr lang="en-US" dirty="0"/>
          </a:p>
        </p:txBody>
      </p:sp>
    </p:spTree>
    <p:extLst>
      <p:ext uri="{BB962C8B-B14F-4D97-AF65-F5344CB8AC3E}">
        <p14:creationId xmlns:p14="http://schemas.microsoft.com/office/powerpoint/2010/main" val="3202559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AABF77-E2E4-44CA-BA5C-65E132CF08D8}" type="slidenum">
              <a:rPr lang="en-US" smtClean="0"/>
              <a:pPr/>
              <a:t>30</a:t>
            </a:fld>
            <a:endParaRPr lang="en-US" dirty="0"/>
          </a:p>
        </p:txBody>
      </p:sp>
    </p:spTree>
    <p:extLst>
      <p:ext uri="{BB962C8B-B14F-4D97-AF65-F5344CB8AC3E}">
        <p14:creationId xmlns:p14="http://schemas.microsoft.com/office/powerpoint/2010/main" val="57918122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31</a:t>
            </a:fld>
            <a:endParaRPr lang="en-US" dirty="0"/>
          </a:p>
        </p:txBody>
      </p:sp>
    </p:spTree>
    <p:extLst>
      <p:ext uri="{BB962C8B-B14F-4D97-AF65-F5344CB8AC3E}">
        <p14:creationId xmlns:p14="http://schemas.microsoft.com/office/powerpoint/2010/main" val="7481721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AABF77-E2E4-44CA-BA5C-65E132CF08D8}" type="slidenum">
              <a:rPr lang="en-US" smtClean="0"/>
              <a:pPr/>
              <a:t>32</a:t>
            </a:fld>
            <a:endParaRPr lang="en-US" dirty="0"/>
          </a:p>
        </p:txBody>
      </p:sp>
    </p:spTree>
    <p:extLst>
      <p:ext uri="{BB962C8B-B14F-4D97-AF65-F5344CB8AC3E}">
        <p14:creationId xmlns:p14="http://schemas.microsoft.com/office/powerpoint/2010/main" val="64594347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AABF77-E2E4-44CA-BA5C-65E132CF08D8}" type="slidenum">
              <a:rPr lang="en-US" smtClean="0"/>
              <a:pPr/>
              <a:t>33</a:t>
            </a:fld>
            <a:endParaRPr lang="en-US" dirty="0"/>
          </a:p>
        </p:txBody>
      </p:sp>
    </p:spTree>
    <p:extLst>
      <p:ext uri="{BB962C8B-B14F-4D97-AF65-F5344CB8AC3E}">
        <p14:creationId xmlns:p14="http://schemas.microsoft.com/office/powerpoint/2010/main" val="25258402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AABF77-E2E4-44CA-BA5C-65E132CF08D8}" type="slidenum">
              <a:rPr lang="en-US" smtClean="0"/>
              <a:pPr/>
              <a:t>34</a:t>
            </a:fld>
            <a:endParaRPr lang="en-US" dirty="0"/>
          </a:p>
        </p:txBody>
      </p:sp>
    </p:spTree>
    <p:extLst>
      <p:ext uri="{BB962C8B-B14F-4D97-AF65-F5344CB8AC3E}">
        <p14:creationId xmlns:p14="http://schemas.microsoft.com/office/powerpoint/2010/main" val="422485018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AABF77-E2E4-44CA-BA5C-65E132CF08D8}" type="slidenum">
              <a:rPr lang="en-US" smtClean="0"/>
              <a:pPr/>
              <a:t>35</a:t>
            </a:fld>
            <a:endParaRPr lang="en-US" dirty="0"/>
          </a:p>
        </p:txBody>
      </p:sp>
    </p:spTree>
    <p:extLst>
      <p:ext uri="{BB962C8B-B14F-4D97-AF65-F5344CB8AC3E}">
        <p14:creationId xmlns:p14="http://schemas.microsoft.com/office/powerpoint/2010/main" val="120582624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2AABF77-E2E4-44CA-BA5C-65E132CF08D8}" type="slidenum">
              <a:rPr lang="en-US" smtClean="0"/>
              <a:pPr/>
              <a:t>36</a:t>
            </a:fld>
            <a:endParaRPr lang="en-US" dirty="0"/>
          </a:p>
        </p:txBody>
      </p:sp>
    </p:spTree>
    <p:extLst>
      <p:ext uri="{BB962C8B-B14F-4D97-AF65-F5344CB8AC3E}">
        <p14:creationId xmlns:p14="http://schemas.microsoft.com/office/powerpoint/2010/main" val="366476748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2AABF77-E2E4-44CA-BA5C-65E132CF08D8}" type="slidenum">
              <a:rPr lang="en-US" smtClean="0"/>
              <a:pPr/>
              <a:t>37</a:t>
            </a:fld>
            <a:endParaRPr lang="en-US" dirty="0"/>
          </a:p>
        </p:txBody>
      </p:sp>
    </p:spTree>
    <p:extLst>
      <p:ext uri="{BB962C8B-B14F-4D97-AF65-F5344CB8AC3E}">
        <p14:creationId xmlns:p14="http://schemas.microsoft.com/office/powerpoint/2010/main" val="315127327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38</a:t>
            </a:fld>
            <a:endParaRPr lang="en-US" dirty="0"/>
          </a:p>
        </p:txBody>
      </p:sp>
    </p:spTree>
    <p:extLst>
      <p:ext uri="{BB962C8B-B14F-4D97-AF65-F5344CB8AC3E}">
        <p14:creationId xmlns:p14="http://schemas.microsoft.com/office/powerpoint/2010/main" val="287934917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100" dirty="0">
              <a:latin typeface="Segoe UI" pitchFamily="34" charset="0"/>
            </a:endParaRPr>
          </a:p>
        </p:txBody>
      </p:sp>
      <p:sp>
        <p:nvSpPr>
          <p:cNvPr id="4" name="Slide Number Placeholder 3"/>
          <p:cNvSpPr>
            <a:spLocks noGrp="1"/>
          </p:cNvSpPr>
          <p:nvPr>
            <p:ph type="sldNum" sz="quarter" idx="10"/>
          </p:nvPr>
        </p:nvSpPr>
        <p:spPr/>
        <p:txBody>
          <a:bodyPr/>
          <a:lstStyle/>
          <a:p>
            <a:fld id="{8B263312-38AA-4E1E-B2B5-0F8F122B24FE}" type="slidenum">
              <a:rPr lang="en-US" smtClean="0"/>
              <a:pPr/>
              <a:t>39</a:t>
            </a:fld>
            <a:endParaRPr lang="en-US" dirty="0"/>
          </a:p>
        </p:txBody>
      </p:sp>
    </p:spTree>
    <p:extLst>
      <p:ext uri="{BB962C8B-B14F-4D97-AF65-F5344CB8AC3E}">
        <p14:creationId xmlns:p14="http://schemas.microsoft.com/office/powerpoint/2010/main" val="25226187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AABF77-E2E4-44CA-BA5C-65E132CF08D8}" type="slidenum">
              <a:rPr lang="en-US" smtClean="0"/>
              <a:pPr/>
              <a:t>4</a:t>
            </a:fld>
            <a:endParaRPr lang="en-US" dirty="0"/>
          </a:p>
        </p:txBody>
      </p:sp>
    </p:spTree>
    <p:extLst>
      <p:ext uri="{BB962C8B-B14F-4D97-AF65-F5344CB8AC3E}">
        <p14:creationId xmlns:p14="http://schemas.microsoft.com/office/powerpoint/2010/main" val="110561868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100" dirty="0">
              <a:latin typeface="Segoe UI" pitchFamily="34" charset="0"/>
            </a:endParaRPr>
          </a:p>
        </p:txBody>
      </p:sp>
      <p:sp>
        <p:nvSpPr>
          <p:cNvPr id="4" name="Slide Number Placeholder 3"/>
          <p:cNvSpPr>
            <a:spLocks noGrp="1"/>
          </p:cNvSpPr>
          <p:nvPr>
            <p:ph type="sldNum" sz="quarter" idx="10"/>
          </p:nvPr>
        </p:nvSpPr>
        <p:spPr/>
        <p:txBody>
          <a:bodyPr/>
          <a:lstStyle/>
          <a:p>
            <a:fld id="{8B263312-38AA-4E1E-B2B5-0F8F122B24FE}" type="slidenum">
              <a:rPr lang="en-US" smtClean="0"/>
              <a:pPr/>
              <a:t>40</a:t>
            </a:fld>
            <a:endParaRPr lang="en-US" dirty="0"/>
          </a:p>
        </p:txBody>
      </p:sp>
    </p:spTree>
    <p:extLst>
      <p:ext uri="{BB962C8B-B14F-4D97-AF65-F5344CB8AC3E}">
        <p14:creationId xmlns:p14="http://schemas.microsoft.com/office/powerpoint/2010/main" val="252261876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AABF77-E2E4-44CA-BA5C-65E132CF08D8}" type="slidenum">
              <a:rPr lang="en-US" smtClean="0"/>
              <a:pPr/>
              <a:t>41</a:t>
            </a:fld>
            <a:endParaRPr lang="en-US" dirty="0"/>
          </a:p>
        </p:txBody>
      </p:sp>
    </p:spTree>
    <p:extLst>
      <p:ext uri="{BB962C8B-B14F-4D97-AF65-F5344CB8AC3E}">
        <p14:creationId xmlns:p14="http://schemas.microsoft.com/office/powerpoint/2010/main" val="57918122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42</a:t>
            </a:fld>
            <a:endParaRPr lang="en-US" dirty="0"/>
          </a:p>
        </p:txBody>
      </p:sp>
    </p:spTree>
    <p:extLst>
      <p:ext uri="{BB962C8B-B14F-4D97-AF65-F5344CB8AC3E}">
        <p14:creationId xmlns:p14="http://schemas.microsoft.com/office/powerpoint/2010/main" val="34626546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0000"/>
              </a:lnSpc>
              <a:spcAft>
                <a:spcPts val="1000"/>
              </a:spcAft>
              <a:tabLst>
                <a:tab pos="1828800" algn="l"/>
              </a:tabLst>
            </a:pPr>
            <a:endParaRPr lang="en-US" sz="1600" dirty="0" smtClean="0">
              <a:solidFill>
                <a:schemeClr val="bg1">
                  <a:alpha val="99000"/>
                </a:schemeClr>
              </a:solidFill>
            </a:endParaRPr>
          </a:p>
        </p:txBody>
      </p:sp>
      <p:sp>
        <p:nvSpPr>
          <p:cNvPr id="4" name="Slide Number Placeholder 3"/>
          <p:cNvSpPr>
            <a:spLocks noGrp="1"/>
          </p:cNvSpPr>
          <p:nvPr>
            <p:ph type="sldNum" sz="quarter" idx="10"/>
          </p:nvPr>
        </p:nvSpPr>
        <p:spPr/>
        <p:txBody>
          <a:bodyPr/>
          <a:lstStyle/>
          <a:p>
            <a:fld id="{82AABF77-E2E4-44CA-BA5C-65E132CF08D8}" type="slidenum">
              <a:rPr lang="en-US" smtClean="0"/>
              <a:pPr/>
              <a:t>43</a:t>
            </a:fld>
            <a:endParaRPr lang="en-US" dirty="0"/>
          </a:p>
        </p:txBody>
      </p:sp>
    </p:spTree>
    <p:extLst>
      <p:ext uri="{BB962C8B-B14F-4D97-AF65-F5344CB8AC3E}">
        <p14:creationId xmlns:p14="http://schemas.microsoft.com/office/powerpoint/2010/main" val="57918122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2AABF77-E2E4-44CA-BA5C-65E132CF08D8}" type="slidenum">
              <a:rPr lang="en-US" smtClean="0"/>
              <a:pPr/>
              <a:t>44</a:t>
            </a:fld>
            <a:endParaRPr lang="en-US" dirty="0"/>
          </a:p>
        </p:txBody>
      </p:sp>
    </p:spTree>
    <p:extLst>
      <p:ext uri="{BB962C8B-B14F-4D97-AF65-F5344CB8AC3E}">
        <p14:creationId xmlns:p14="http://schemas.microsoft.com/office/powerpoint/2010/main" val="400783133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AABF77-E2E4-44CA-BA5C-65E132CF08D8}" type="slidenum">
              <a:rPr lang="en-US" smtClean="0"/>
              <a:pPr/>
              <a:t>45</a:t>
            </a:fld>
            <a:endParaRPr lang="en-US" dirty="0"/>
          </a:p>
        </p:txBody>
      </p:sp>
    </p:spTree>
    <p:extLst>
      <p:ext uri="{BB962C8B-B14F-4D97-AF65-F5344CB8AC3E}">
        <p14:creationId xmlns:p14="http://schemas.microsoft.com/office/powerpoint/2010/main" val="423709166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2AABF77-E2E4-44CA-BA5C-65E132CF08D8}" type="slidenum">
              <a:rPr lang="en-US" smtClean="0"/>
              <a:pPr/>
              <a:t>46</a:t>
            </a:fld>
            <a:endParaRPr lang="en-US" dirty="0"/>
          </a:p>
        </p:txBody>
      </p:sp>
    </p:spTree>
    <p:extLst>
      <p:ext uri="{BB962C8B-B14F-4D97-AF65-F5344CB8AC3E}">
        <p14:creationId xmlns:p14="http://schemas.microsoft.com/office/powerpoint/2010/main" val="24865450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AABF77-E2E4-44CA-BA5C-65E132CF08D8}" type="slidenum">
              <a:rPr lang="en-US" smtClean="0"/>
              <a:pPr/>
              <a:t>47</a:t>
            </a:fld>
            <a:endParaRPr lang="en-US" dirty="0"/>
          </a:p>
        </p:txBody>
      </p:sp>
    </p:spTree>
    <p:extLst>
      <p:ext uri="{BB962C8B-B14F-4D97-AF65-F5344CB8AC3E}">
        <p14:creationId xmlns:p14="http://schemas.microsoft.com/office/powerpoint/2010/main" val="57918122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AABF77-E2E4-44CA-BA5C-65E132CF08D8}" type="slidenum">
              <a:rPr lang="en-US" smtClean="0"/>
              <a:pPr/>
              <a:t>48</a:t>
            </a:fld>
            <a:endParaRPr lang="en-US" dirty="0"/>
          </a:p>
        </p:txBody>
      </p:sp>
    </p:spTree>
    <p:extLst>
      <p:ext uri="{BB962C8B-B14F-4D97-AF65-F5344CB8AC3E}">
        <p14:creationId xmlns:p14="http://schemas.microsoft.com/office/powerpoint/2010/main" val="48443466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AABF77-E2E4-44CA-BA5C-65E132CF08D8}" type="slidenum">
              <a:rPr lang="en-US" smtClean="0"/>
              <a:pPr/>
              <a:t>49</a:t>
            </a:fld>
            <a:endParaRPr lang="en-US" dirty="0"/>
          </a:p>
        </p:txBody>
      </p:sp>
    </p:spTree>
    <p:extLst>
      <p:ext uri="{BB962C8B-B14F-4D97-AF65-F5344CB8AC3E}">
        <p14:creationId xmlns:p14="http://schemas.microsoft.com/office/powerpoint/2010/main" val="37100093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100" dirty="0" smtClean="0"/>
              <a:t>And with Windows Azure you pay only for what you use – enabling you to avoid upfront costs, and scale as your business grows.</a:t>
            </a:r>
            <a:endParaRPr lang="en-US" sz="1100"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5</a:t>
            </a:fld>
            <a:endParaRPr lang="en-US" dirty="0"/>
          </a:p>
        </p:txBody>
      </p:sp>
    </p:spTree>
    <p:extLst>
      <p:ext uri="{BB962C8B-B14F-4D97-AF65-F5344CB8AC3E}">
        <p14:creationId xmlns:p14="http://schemas.microsoft.com/office/powerpoint/2010/main" val="252261876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AABF77-E2E4-44CA-BA5C-65E132CF08D8}" type="slidenum">
              <a:rPr lang="en-US" smtClean="0"/>
              <a:pPr/>
              <a:t>50</a:t>
            </a:fld>
            <a:endParaRPr lang="en-US" dirty="0"/>
          </a:p>
        </p:txBody>
      </p:sp>
    </p:spTree>
    <p:extLst>
      <p:ext uri="{BB962C8B-B14F-4D97-AF65-F5344CB8AC3E}">
        <p14:creationId xmlns:p14="http://schemas.microsoft.com/office/powerpoint/2010/main" val="107908965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AABF77-E2E4-44CA-BA5C-65E132CF08D8}" type="slidenum">
              <a:rPr lang="en-US" smtClean="0"/>
              <a:pPr/>
              <a:t>51</a:t>
            </a:fld>
            <a:endParaRPr lang="en-US" dirty="0"/>
          </a:p>
        </p:txBody>
      </p:sp>
    </p:spTree>
    <p:extLst>
      <p:ext uri="{BB962C8B-B14F-4D97-AF65-F5344CB8AC3E}">
        <p14:creationId xmlns:p14="http://schemas.microsoft.com/office/powerpoint/2010/main" val="397576712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AABF77-E2E4-44CA-BA5C-65E132CF08D8}" type="slidenum">
              <a:rPr lang="en-US" smtClean="0"/>
              <a:pPr/>
              <a:t>52</a:t>
            </a:fld>
            <a:endParaRPr lang="en-US" dirty="0"/>
          </a:p>
        </p:txBody>
      </p:sp>
    </p:spTree>
    <p:extLst>
      <p:ext uri="{BB962C8B-B14F-4D97-AF65-F5344CB8AC3E}">
        <p14:creationId xmlns:p14="http://schemas.microsoft.com/office/powerpoint/2010/main" val="256848966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AABF77-E2E4-44CA-BA5C-65E132CF08D8}" type="slidenum">
              <a:rPr lang="en-US" smtClean="0"/>
              <a:pPr/>
              <a:t>53</a:t>
            </a:fld>
            <a:endParaRPr lang="en-US" dirty="0"/>
          </a:p>
        </p:txBody>
      </p:sp>
    </p:spTree>
    <p:extLst>
      <p:ext uri="{BB962C8B-B14F-4D97-AF65-F5344CB8AC3E}">
        <p14:creationId xmlns:p14="http://schemas.microsoft.com/office/powerpoint/2010/main" val="380556299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AABF77-E2E4-44CA-BA5C-65E132CF08D8}" type="slidenum">
              <a:rPr lang="en-US" smtClean="0"/>
              <a:pPr/>
              <a:t>54</a:t>
            </a:fld>
            <a:endParaRPr lang="en-US" dirty="0"/>
          </a:p>
        </p:txBody>
      </p:sp>
    </p:spTree>
    <p:extLst>
      <p:ext uri="{BB962C8B-B14F-4D97-AF65-F5344CB8AC3E}">
        <p14:creationId xmlns:p14="http://schemas.microsoft.com/office/powerpoint/2010/main" val="106071565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55</a:t>
            </a:fld>
            <a:endParaRPr lang="en-US" dirty="0"/>
          </a:p>
        </p:txBody>
      </p:sp>
    </p:spTree>
    <p:extLst>
      <p:ext uri="{BB962C8B-B14F-4D97-AF65-F5344CB8AC3E}">
        <p14:creationId xmlns:p14="http://schemas.microsoft.com/office/powerpoint/2010/main" val="326931294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AABF77-E2E4-44CA-BA5C-65E132CF08D8}" type="slidenum">
              <a:rPr lang="en-US" smtClean="0"/>
              <a:pPr/>
              <a:t>56</a:t>
            </a:fld>
            <a:endParaRPr lang="en-US" dirty="0"/>
          </a:p>
        </p:txBody>
      </p:sp>
    </p:spTree>
    <p:extLst>
      <p:ext uri="{BB962C8B-B14F-4D97-AF65-F5344CB8AC3E}">
        <p14:creationId xmlns:p14="http://schemas.microsoft.com/office/powerpoint/2010/main" val="254344698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57</a:t>
            </a:fld>
            <a:endParaRPr lang="en-US" dirty="0"/>
          </a:p>
        </p:txBody>
      </p:sp>
    </p:spTree>
    <p:extLst>
      <p:ext uri="{BB962C8B-B14F-4D97-AF65-F5344CB8AC3E}">
        <p14:creationId xmlns:p14="http://schemas.microsoft.com/office/powerpoint/2010/main" val="231043968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AABF77-E2E4-44CA-BA5C-65E132CF08D8}" type="slidenum">
              <a:rPr lang="en-US" smtClean="0"/>
              <a:pPr/>
              <a:t>58</a:t>
            </a:fld>
            <a:endParaRPr lang="en-US" dirty="0"/>
          </a:p>
        </p:txBody>
      </p:sp>
    </p:spTree>
    <p:extLst>
      <p:ext uri="{BB962C8B-B14F-4D97-AF65-F5344CB8AC3E}">
        <p14:creationId xmlns:p14="http://schemas.microsoft.com/office/powerpoint/2010/main" val="423697442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59</a:t>
            </a:fld>
            <a:endParaRPr lang="en-US" dirty="0"/>
          </a:p>
        </p:txBody>
      </p:sp>
    </p:spTree>
    <p:extLst>
      <p:ext uri="{BB962C8B-B14F-4D97-AF65-F5344CB8AC3E}">
        <p14:creationId xmlns:p14="http://schemas.microsoft.com/office/powerpoint/2010/main" val="40826661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AABF77-E2E4-44CA-BA5C-65E132CF08D8}" type="slidenum">
              <a:rPr lang="en-US" smtClean="0"/>
              <a:pPr/>
              <a:t>6</a:t>
            </a:fld>
            <a:endParaRPr lang="en-US" dirty="0"/>
          </a:p>
        </p:txBody>
      </p:sp>
    </p:spTree>
    <p:extLst>
      <p:ext uri="{BB962C8B-B14F-4D97-AF65-F5344CB8AC3E}">
        <p14:creationId xmlns:p14="http://schemas.microsoft.com/office/powerpoint/2010/main" val="579181223"/>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100" dirty="0">
              <a:latin typeface="Segoe UI" pitchFamily="34" charset="0"/>
            </a:endParaRPr>
          </a:p>
        </p:txBody>
      </p:sp>
      <p:sp>
        <p:nvSpPr>
          <p:cNvPr id="4" name="Slide Number Placeholder 3"/>
          <p:cNvSpPr>
            <a:spLocks noGrp="1"/>
          </p:cNvSpPr>
          <p:nvPr>
            <p:ph type="sldNum" sz="quarter" idx="10"/>
          </p:nvPr>
        </p:nvSpPr>
        <p:spPr/>
        <p:txBody>
          <a:bodyPr/>
          <a:lstStyle/>
          <a:p>
            <a:fld id="{8B263312-38AA-4E1E-B2B5-0F8F122B24FE}" type="slidenum">
              <a:rPr lang="en-US" smtClean="0"/>
              <a:pPr/>
              <a:t>60</a:t>
            </a:fld>
            <a:endParaRPr lang="en-US" dirty="0"/>
          </a:p>
        </p:txBody>
      </p:sp>
    </p:spTree>
    <p:extLst>
      <p:ext uri="{BB962C8B-B14F-4D97-AF65-F5344CB8AC3E}">
        <p14:creationId xmlns:p14="http://schemas.microsoft.com/office/powerpoint/2010/main" val="429454962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0000"/>
              </a:lnSpc>
              <a:spcAft>
                <a:spcPts val="1000"/>
              </a:spcAft>
              <a:tabLst>
                <a:tab pos="1828800" algn="l"/>
              </a:tabLst>
            </a:pPr>
            <a:endParaRPr lang="en-US" sz="1600" dirty="0" smtClean="0">
              <a:solidFill>
                <a:schemeClr val="bg1">
                  <a:alpha val="99000"/>
                </a:schemeClr>
              </a:solidFill>
            </a:endParaRPr>
          </a:p>
        </p:txBody>
      </p:sp>
      <p:sp>
        <p:nvSpPr>
          <p:cNvPr id="4" name="Slide Number Placeholder 3"/>
          <p:cNvSpPr>
            <a:spLocks noGrp="1"/>
          </p:cNvSpPr>
          <p:nvPr>
            <p:ph type="sldNum" sz="quarter" idx="10"/>
          </p:nvPr>
        </p:nvSpPr>
        <p:spPr/>
        <p:txBody>
          <a:bodyPr/>
          <a:lstStyle/>
          <a:p>
            <a:fld id="{82AABF77-E2E4-44CA-BA5C-65E132CF08D8}" type="slidenum">
              <a:rPr lang="en-US" smtClean="0"/>
              <a:pPr/>
              <a:t>61</a:t>
            </a:fld>
            <a:endParaRPr lang="en-US" dirty="0"/>
          </a:p>
        </p:txBody>
      </p:sp>
    </p:spTree>
    <p:extLst>
      <p:ext uri="{BB962C8B-B14F-4D97-AF65-F5344CB8AC3E}">
        <p14:creationId xmlns:p14="http://schemas.microsoft.com/office/powerpoint/2010/main" val="248798675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2AABF77-E2E4-44CA-BA5C-65E132CF08D8}" type="slidenum">
              <a:rPr lang="en-US" smtClean="0"/>
              <a:pPr/>
              <a:t>62</a:t>
            </a:fld>
            <a:endParaRPr lang="en-US" dirty="0"/>
          </a:p>
        </p:txBody>
      </p:sp>
    </p:spTree>
    <p:extLst>
      <p:ext uri="{BB962C8B-B14F-4D97-AF65-F5344CB8AC3E}">
        <p14:creationId xmlns:p14="http://schemas.microsoft.com/office/powerpoint/2010/main" val="235266151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63</a:t>
            </a:fld>
            <a:endParaRPr lang="en-US" dirty="0"/>
          </a:p>
        </p:txBody>
      </p:sp>
    </p:spTree>
    <p:extLst>
      <p:ext uri="{BB962C8B-B14F-4D97-AF65-F5344CB8AC3E}">
        <p14:creationId xmlns:p14="http://schemas.microsoft.com/office/powerpoint/2010/main" val="2592688900"/>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82AABF77-E2E4-44CA-BA5C-65E132CF08D8}" type="slidenum">
              <a:rPr lang="en-US" smtClean="0"/>
              <a:pPr/>
              <a:t>64</a:t>
            </a:fld>
            <a:endParaRPr lang="en-US" dirty="0"/>
          </a:p>
        </p:txBody>
      </p:sp>
    </p:spTree>
    <p:extLst>
      <p:ext uri="{BB962C8B-B14F-4D97-AF65-F5344CB8AC3E}">
        <p14:creationId xmlns:p14="http://schemas.microsoft.com/office/powerpoint/2010/main" val="3126830568"/>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AABF77-E2E4-44CA-BA5C-65E132CF08D8}" type="slidenum">
              <a:rPr lang="en-US" smtClean="0"/>
              <a:pPr/>
              <a:t>65</a:t>
            </a:fld>
            <a:endParaRPr lang="en-US" dirty="0"/>
          </a:p>
        </p:txBody>
      </p:sp>
    </p:spTree>
    <p:extLst>
      <p:ext uri="{BB962C8B-B14F-4D97-AF65-F5344CB8AC3E}">
        <p14:creationId xmlns:p14="http://schemas.microsoft.com/office/powerpoint/2010/main" val="3428885185"/>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US" dirty="0"/>
              <a:t>Australia</a:t>
            </a:r>
          </a:p>
          <a:p>
            <a:r>
              <a:rPr lang="en-US" dirty="0"/>
              <a:t>Austria</a:t>
            </a:r>
          </a:p>
          <a:p>
            <a:r>
              <a:rPr lang="en-US" dirty="0"/>
              <a:t>Belgium</a:t>
            </a:r>
          </a:p>
          <a:p>
            <a:r>
              <a:rPr lang="en-US" dirty="0"/>
              <a:t>Brazil</a:t>
            </a:r>
          </a:p>
          <a:p>
            <a:r>
              <a:rPr lang="en-US" dirty="0"/>
              <a:t>Canada</a:t>
            </a:r>
          </a:p>
          <a:p>
            <a:r>
              <a:rPr lang="en-US" dirty="0"/>
              <a:t>Chile</a:t>
            </a:r>
          </a:p>
          <a:p>
            <a:r>
              <a:rPr lang="en-US" dirty="0"/>
              <a:t>Colombia</a:t>
            </a:r>
          </a:p>
          <a:p>
            <a:r>
              <a:rPr lang="en-US" dirty="0"/>
              <a:t>Costa Rica</a:t>
            </a:r>
          </a:p>
          <a:p>
            <a:r>
              <a:rPr lang="en-US" dirty="0"/>
              <a:t>Cyprus</a:t>
            </a:r>
          </a:p>
          <a:p>
            <a:r>
              <a:rPr lang="en-US" dirty="0"/>
              <a:t>Czech Republic</a:t>
            </a:r>
          </a:p>
          <a:p>
            <a:r>
              <a:rPr lang="en-US" dirty="0"/>
              <a:t>Denmark</a:t>
            </a:r>
          </a:p>
          <a:p>
            <a:r>
              <a:rPr lang="en-US" dirty="0"/>
              <a:t>Finland</a:t>
            </a:r>
          </a:p>
          <a:p>
            <a:r>
              <a:rPr lang="en-US" dirty="0"/>
              <a:t>France</a:t>
            </a:r>
          </a:p>
          <a:p>
            <a:r>
              <a:rPr lang="en-US" dirty="0"/>
              <a:t>Germany</a:t>
            </a:r>
          </a:p>
          <a:p>
            <a:r>
              <a:rPr lang="en-US" dirty="0"/>
              <a:t>Greece</a:t>
            </a:r>
          </a:p>
          <a:p>
            <a:r>
              <a:rPr lang="en-US" dirty="0"/>
              <a:t>Hong Kong</a:t>
            </a:r>
          </a:p>
          <a:p>
            <a:r>
              <a:rPr lang="en-US" dirty="0"/>
              <a:t>Hungary</a:t>
            </a:r>
          </a:p>
          <a:p>
            <a:r>
              <a:rPr lang="en-US" dirty="0"/>
              <a:t>India</a:t>
            </a:r>
          </a:p>
          <a:p>
            <a:r>
              <a:rPr lang="en-US" dirty="0"/>
              <a:t>Ireland</a:t>
            </a:r>
          </a:p>
          <a:p>
            <a:r>
              <a:rPr lang="en-US" dirty="0"/>
              <a:t>Israel</a:t>
            </a:r>
          </a:p>
          <a:p>
            <a:r>
              <a:rPr lang="en-US" dirty="0"/>
              <a:t>Italy</a:t>
            </a:r>
          </a:p>
          <a:p>
            <a:r>
              <a:rPr lang="en-US" dirty="0"/>
              <a:t>Japan</a:t>
            </a:r>
          </a:p>
          <a:p>
            <a:r>
              <a:rPr lang="en-US" dirty="0"/>
              <a:t>Korea</a:t>
            </a:r>
          </a:p>
          <a:p>
            <a:r>
              <a:rPr lang="en-US" dirty="0"/>
              <a:t>Luxembourg</a:t>
            </a:r>
          </a:p>
          <a:p>
            <a:r>
              <a:rPr lang="en-US" dirty="0"/>
              <a:t>Malaysia</a:t>
            </a:r>
          </a:p>
          <a:p>
            <a:r>
              <a:rPr lang="en-US" dirty="0"/>
              <a:t>Mexico</a:t>
            </a:r>
          </a:p>
          <a:p>
            <a:r>
              <a:rPr lang="en-US" dirty="0"/>
              <a:t>Netherlands</a:t>
            </a:r>
          </a:p>
          <a:p>
            <a:r>
              <a:rPr lang="en-US" dirty="0"/>
              <a:t>New Zealand</a:t>
            </a:r>
          </a:p>
          <a:p>
            <a:r>
              <a:rPr lang="en-US" dirty="0"/>
              <a:t>Norway</a:t>
            </a:r>
          </a:p>
          <a:p>
            <a:r>
              <a:rPr lang="en-US" dirty="0"/>
              <a:t>Peru</a:t>
            </a:r>
          </a:p>
          <a:p>
            <a:r>
              <a:rPr lang="en-US" dirty="0"/>
              <a:t>Philippines</a:t>
            </a:r>
          </a:p>
          <a:p>
            <a:r>
              <a:rPr lang="en-US" dirty="0"/>
              <a:t>Poland</a:t>
            </a:r>
          </a:p>
          <a:p>
            <a:r>
              <a:rPr lang="en-US" dirty="0"/>
              <a:t>Portugal</a:t>
            </a:r>
          </a:p>
          <a:p>
            <a:r>
              <a:rPr lang="en-US" dirty="0"/>
              <a:t>Puerto Rico</a:t>
            </a:r>
          </a:p>
          <a:p>
            <a:r>
              <a:rPr lang="en-US" dirty="0"/>
              <a:t>Romania</a:t>
            </a:r>
          </a:p>
          <a:p>
            <a:r>
              <a:rPr lang="en-US" dirty="0"/>
              <a:t>Russia</a:t>
            </a:r>
          </a:p>
          <a:p>
            <a:r>
              <a:rPr lang="en-US" dirty="0"/>
              <a:t>Singapore</a:t>
            </a:r>
          </a:p>
          <a:p>
            <a:r>
              <a:rPr lang="en-US" dirty="0"/>
              <a:t>Spain</a:t>
            </a:r>
          </a:p>
          <a:p>
            <a:r>
              <a:rPr lang="en-US" dirty="0"/>
              <a:t>Sweden</a:t>
            </a:r>
          </a:p>
          <a:p>
            <a:r>
              <a:rPr lang="en-US" dirty="0"/>
              <a:t>Switzerland</a:t>
            </a:r>
          </a:p>
          <a:p>
            <a:r>
              <a:rPr lang="en-US" dirty="0"/>
              <a:t>Trinidad &amp; Tobago</a:t>
            </a:r>
          </a:p>
          <a:p>
            <a:r>
              <a:rPr lang="en-US" dirty="0"/>
              <a:t>UK</a:t>
            </a:r>
          </a:p>
          <a:p>
            <a:r>
              <a:rPr lang="en-US" dirty="0"/>
              <a:t>United States</a:t>
            </a:r>
          </a:p>
          <a:p>
            <a:r>
              <a:rPr lang="en-US" dirty="0"/>
              <a:t> </a:t>
            </a:r>
          </a:p>
          <a:p>
            <a:r>
              <a:rPr lang="en-US" dirty="0"/>
              <a:t>New Countries:</a:t>
            </a:r>
          </a:p>
          <a:p>
            <a:r>
              <a:rPr lang="en-US" dirty="0"/>
              <a:t>Algeria</a:t>
            </a:r>
          </a:p>
          <a:p>
            <a:r>
              <a:rPr lang="en-US" dirty="0"/>
              <a:t>Argentina</a:t>
            </a:r>
          </a:p>
          <a:p>
            <a:r>
              <a:rPr lang="en-US" dirty="0"/>
              <a:t>Azerbaijan</a:t>
            </a:r>
          </a:p>
          <a:p>
            <a:r>
              <a:rPr lang="en-US" dirty="0"/>
              <a:t>Bahrain</a:t>
            </a:r>
          </a:p>
          <a:p>
            <a:r>
              <a:rPr lang="en-US" dirty="0"/>
              <a:t>Belarus</a:t>
            </a:r>
          </a:p>
          <a:p>
            <a:r>
              <a:rPr lang="en-US" dirty="0"/>
              <a:t>Bulgaria</a:t>
            </a:r>
          </a:p>
          <a:p>
            <a:r>
              <a:rPr lang="en-US" dirty="0"/>
              <a:t>Croatia</a:t>
            </a:r>
          </a:p>
          <a:p>
            <a:r>
              <a:rPr lang="en-US" dirty="0"/>
              <a:t>Dominican Rep</a:t>
            </a:r>
          </a:p>
          <a:p>
            <a:r>
              <a:rPr lang="en-US" dirty="0"/>
              <a:t>Ecuador</a:t>
            </a:r>
          </a:p>
          <a:p>
            <a:r>
              <a:rPr lang="en-US" dirty="0"/>
              <a:t>Egypt</a:t>
            </a:r>
          </a:p>
          <a:p>
            <a:r>
              <a:rPr lang="en-US" dirty="0"/>
              <a:t>El Salvador</a:t>
            </a:r>
          </a:p>
          <a:p>
            <a:r>
              <a:rPr lang="en-US" dirty="0"/>
              <a:t>Estonia</a:t>
            </a:r>
          </a:p>
          <a:p>
            <a:r>
              <a:rPr lang="en-US" dirty="0"/>
              <a:t>Guatemala</a:t>
            </a:r>
          </a:p>
          <a:p>
            <a:r>
              <a:rPr lang="en-US" dirty="0"/>
              <a:t>Iceland</a:t>
            </a:r>
          </a:p>
          <a:p>
            <a:r>
              <a:rPr lang="en-US" dirty="0"/>
              <a:t>Indonesia</a:t>
            </a:r>
          </a:p>
          <a:p>
            <a:r>
              <a:rPr lang="en-US" dirty="0"/>
              <a:t>Jordan</a:t>
            </a:r>
          </a:p>
          <a:p>
            <a:r>
              <a:rPr lang="en-US" dirty="0"/>
              <a:t>Kazakhstan</a:t>
            </a:r>
          </a:p>
          <a:p>
            <a:r>
              <a:rPr lang="en-US" dirty="0"/>
              <a:t>Kenya</a:t>
            </a:r>
          </a:p>
          <a:p>
            <a:r>
              <a:rPr lang="en-US" dirty="0"/>
              <a:t>Kuwait</a:t>
            </a:r>
          </a:p>
          <a:p>
            <a:r>
              <a:rPr lang="en-US" dirty="0"/>
              <a:t>Latvia</a:t>
            </a:r>
          </a:p>
          <a:p>
            <a:r>
              <a:rPr lang="en-US" dirty="0"/>
              <a:t>Liechtenstein</a:t>
            </a:r>
          </a:p>
          <a:p>
            <a:r>
              <a:rPr lang="en-US" dirty="0"/>
              <a:t>Lithuania</a:t>
            </a:r>
          </a:p>
          <a:p>
            <a:r>
              <a:rPr lang="en-US" dirty="0"/>
              <a:t>Macedonia</a:t>
            </a:r>
          </a:p>
          <a:p>
            <a:r>
              <a:rPr lang="en-US" dirty="0"/>
              <a:t>Malta</a:t>
            </a:r>
          </a:p>
          <a:p>
            <a:r>
              <a:rPr lang="en-US" dirty="0"/>
              <a:t>Montenegro</a:t>
            </a:r>
          </a:p>
          <a:p>
            <a:r>
              <a:rPr lang="en-US" dirty="0"/>
              <a:t>Morocco</a:t>
            </a:r>
          </a:p>
          <a:p>
            <a:r>
              <a:rPr lang="en-US" dirty="0"/>
              <a:t>Nigeria</a:t>
            </a:r>
          </a:p>
          <a:p>
            <a:r>
              <a:rPr lang="en-US" dirty="0"/>
              <a:t>Oman</a:t>
            </a:r>
          </a:p>
          <a:p>
            <a:r>
              <a:rPr lang="en-US" dirty="0"/>
              <a:t>Pakistan</a:t>
            </a:r>
          </a:p>
          <a:p>
            <a:r>
              <a:rPr lang="en-US" dirty="0"/>
              <a:t>Panama</a:t>
            </a:r>
          </a:p>
          <a:p>
            <a:r>
              <a:rPr lang="en-US" dirty="0"/>
              <a:t>Paraguay</a:t>
            </a:r>
          </a:p>
          <a:p>
            <a:r>
              <a:rPr lang="en-US" dirty="0"/>
              <a:t>Qatar</a:t>
            </a:r>
          </a:p>
          <a:p>
            <a:r>
              <a:rPr lang="en-US" dirty="0"/>
              <a:t>Saudi Arabia</a:t>
            </a:r>
          </a:p>
          <a:p>
            <a:r>
              <a:rPr lang="en-US" dirty="0"/>
              <a:t>Serbia</a:t>
            </a:r>
          </a:p>
          <a:p>
            <a:r>
              <a:rPr lang="en-US" dirty="0"/>
              <a:t>Slovakia</a:t>
            </a:r>
          </a:p>
          <a:p>
            <a:r>
              <a:rPr lang="en-US" dirty="0"/>
              <a:t>Slovenia</a:t>
            </a:r>
          </a:p>
          <a:p>
            <a:r>
              <a:rPr lang="en-US" dirty="0"/>
              <a:t>South Africa</a:t>
            </a:r>
          </a:p>
          <a:p>
            <a:r>
              <a:rPr lang="en-US" dirty="0"/>
              <a:t>Sri Lanka</a:t>
            </a:r>
          </a:p>
          <a:p>
            <a:r>
              <a:rPr lang="en-US" dirty="0"/>
              <a:t>Taiwan</a:t>
            </a:r>
          </a:p>
          <a:p>
            <a:r>
              <a:rPr lang="en-US" dirty="0"/>
              <a:t>Thailand</a:t>
            </a:r>
          </a:p>
          <a:p>
            <a:r>
              <a:rPr lang="en-US" dirty="0"/>
              <a:t>Tunisia</a:t>
            </a:r>
          </a:p>
          <a:p>
            <a:r>
              <a:rPr lang="en-US" dirty="0"/>
              <a:t>Turkey</a:t>
            </a:r>
          </a:p>
          <a:p>
            <a:r>
              <a:rPr lang="en-US" dirty="0"/>
              <a:t>UAE</a:t>
            </a:r>
          </a:p>
          <a:p>
            <a:r>
              <a:rPr lang="en-US" dirty="0"/>
              <a:t>Ukraine</a:t>
            </a:r>
          </a:p>
          <a:p>
            <a:r>
              <a:rPr lang="en-US" dirty="0"/>
              <a:t>Uruguay</a:t>
            </a:r>
          </a:p>
          <a:p>
            <a:r>
              <a:rPr lang="en-US" dirty="0"/>
              <a:t>Venezuela</a:t>
            </a:r>
          </a:p>
          <a:p>
            <a:endParaRPr lang="en-US" sz="1100"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66</a:t>
            </a:fld>
            <a:endParaRPr lang="en-US" dirty="0">
              <a:solidFill>
                <a:prstClr val="black"/>
              </a:solidFill>
            </a:endParaRPr>
          </a:p>
        </p:txBody>
      </p:sp>
    </p:spTree>
    <p:extLst>
      <p:ext uri="{BB962C8B-B14F-4D97-AF65-F5344CB8AC3E}">
        <p14:creationId xmlns:p14="http://schemas.microsoft.com/office/powerpoint/2010/main" val="2522618765"/>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With today’s release, Windows Azure is more flexible than ever.</a:t>
            </a:r>
          </a:p>
          <a:p>
            <a:endParaRPr lang="en-US" dirty="0" smtClean="0"/>
          </a:p>
          <a:p>
            <a:r>
              <a:rPr lang="en-US" dirty="0" smtClean="0"/>
              <a:t>Windows Azure helped pioneer the concept of Platform as a Service – and provides a rich set of managed, scalable services.  Today, we are making these services even richer.</a:t>
            </a:r>
          </a:p>
          <a:p>
            <a:endParaRPr lang="en-US" dirty="0" smtClean="0"/>
          </a:p>
          <a:p>
            <a:r>
              <a:rPr lang="en-US" dirty="0" smtClean="0"/>
              <a:t>Windows Azure also now supports Infrastructure as a Service – including the ability to host both Windows and Linux Virtual Machines in the cloud.  </a:t>
            </a:r>
          </a:p>
          <a:p>
            <a:endParaRPr lang="en-US" dirty="0" smtClean="0"/>
          </a:p>
          <a:p>
            <a:r>
              <a:rPr lang="en-US" dirty="0" smtClean="0"/>
              <a:t>Some of you might be surprised to hear the word Linux at a Microsoft event.  Our support of Linux is just one example of how we are embracing openness in a fundamental new way.</a:t>
            </a:r>
          </a:p>
          <a:p>
            <a:endParaRPr lang="en-US" dirty="0" smtClean="0"/>
          </a:p>
          <a:p>
            <a:r>
              <a:rPr lang="en-US" dirty="0" smtClean="0"/>
              <a:t>With today’s release, we are supporting more operating systems, more languages, more open protocols, and releasing all of our SDKs on </a:t>
            </a:r>
            <a:r>
              <a:rPr lang="en-US" dirty="0" err="1" smtClean="0"/>
              <a:t>GitHub</a:t>
            </a:r>
            <a:r>
              <a:rPr lang="en-US" dirty="0" smtClean="0"/>
              <a:t> under an open source license.</a:t>
            </a:r>
          </a:p>
          <a:p>
            <a:endParaRPr lang="en-US" dirty="0" smtClean="0"/>
          </a:p>
          <a:p>
            <a:r>
              <a:rPr lang="en-US" dirty="0" smtClean="0"/>
              <a:t>The end result is a truly unique offering.  </a:t>
            </a:r>
          </a:p>
          <a:p>
            <a:endParaRPr lang="en-US" dirty="0" smtClean="0"/>
          </a:p>
          <a:p>
            <a:r>
              <a:rPr lang="en-US" dirty="0" smtClean="0"/>
              <a:t>You can now use both Platform as a Service and Infrastructure as a Service </a:t>
            </a:r>
            <a:r>
              <a:rPr lang="en-US" b="1" u="sng" dirty="0" smtClean="0"/>
              <a:t>together.</a:t>
            </a:r>
          </a:p>
          <a:p>
            <a:endParaRPr lang="en-US" b="1" u="sng" dirty="0" smtClean="0"/>
          </a:p>
          <a:p>
            <a:r>
              <a:rPr lang="en-US" dirty="0" smtClean="0"/>
              <a:t>You can now use the best of both the Microsoft ecosystem and open source ecosystem </a:t>
            </a:r>
            <a:r>
              <a:rPr lang="en-US" b="1" u="sng" dirty="0" smtClean="0"/>
              <a:t>together.</a:t>
            </a:r>
          </a:p>
          <a:p>
            <a:endParaRPr lang="en-US" b="1" u="sng" dirty="0" smtClean="0"/>
          </a:p>
          <a:p>
            <a:r>
              <a:rPr lang="en-US" dirty="0" smtClean="0"/>
              <a:t>And you can now build better and more scalable solutions than ever before.</a:t>
            </a:r>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82AABF77-E2E4-44CA-BA5C-65E132CF08D8}" type="slidenum">
              <a:rPr lang="en-US" smtClean="0"/>
              <a:pPr/>
              <a:t>67</a:t>
            </a:fld>
            <a:endParaRPr lang="en-US" dirty="0"/>
          </a:p>
        </p:txBody>
      </p:sp>
    </p:spTree>
    <p:extLst>
      <p:ext uri="{BB962C8B-B14F-4D97-AF65-F5344CB8AC3E}">
        <p14:creationId xmlns:p14="http://schemas.microsoft.com/office/powerpoint/2010/main" val="3942997437"/>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68</a:t>
            </a:fld>
            <a:endParaRPr lang="en-US" dirty="0"/>
          </a:p>
        </p:txBody>
      </p:sp>
    </p:spTree>
    <p:extLst>
      <p:ext uri="{BB962C8B-B14F-4D97-AF65-F5344CB8AC3E}">
        <p14:creationId xmlns:p14="http://schemas.microsoft.com/office/powerpoint/2010/main" val="3330471860"/>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AABF77-E2E4-44CA-BA5C-65E132CF08D8}" type="slidenum">
              <a:rPr lang="en-US" smtClean="0">
                <a:solidFill>
                  <a:prstClr val="black"/>
                </a:solidFill>
              </a:rPr>
              <a:pPr/>
              <a:t>69</a:t>
            </a:fld>
            <a:endParaRPr lang="en-US" dirty="0">
              <a:solidFill>
                <a:prstClr val="black"/>
              </a:solidFill>
            </a:endParaRPr>
          </a:p>
        </p:txBody>
      </p:sp>
    </p:spTree>
    <p:extLst>
      <p:ext uri="{BB962C8B-B14F-4D97-AF65-F5344CB8AC3E}">
        <p14:creationId xmlns:p14="http://schemas.microsoft.com/office/powerpoint/2010/main" val="16814487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7</a:t>
            </a:fld>
            <a:endParaRPr lang="en-US" dirty="0"/>
          </a:p>
        </p:txBody>
      </p:sp>
    </p:spTree>
    <p:extLst>
      <p:ext uri="{BB962C8B-B14F-4D97-AF65-F5344CB8AC3E}">
        <p14:creationId xmlns:p14="http://schemas.microsoft.com/office/powerpoint/2010/main" val="3462654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100" dirty="0">
              <a:latin typeface="Segoe UI" pitchFamily="34" charset="0"/>
            </a:endParaRPr>
          </a:p>
        </p:txBody>
      </p:sp>
      <p:sp>
        <p:nvSpPr>
          <p:cNvPr id="4" name="Slide Number Placeholder 3"/>
          <p:cNvSpPr>
            <a:spLocks noGrp="1"/>
          </p:cNvSpPr>
          <p:nvPr>
            <p:ph type="sldNum" sz="quarter" idx="10"/>
          </p:nvPr>
        </p:nvSpPr>
        <p:spPr/>
        <p:txBody>
          <a:bodyPr/>
          <a:lstStyle/>
          <a:p>
            <a:fld id="{8B263312-38AA-4E1E-B2B5-0F8F122B24FE}" type="slidenum">
              <a:rPr lang="en-US" smtClean="0"/>
              <a:pPr/>
              <a:t>8</a:t>
            </a:fld>
            <a:endParaRPr lang="en-US" dirty="0"/>
          </a:p>
        </p:txBody>
      </p:sp>
    </p:spTree>
    <p:extLst>
      <p:ext uri="{BB962C8B-B14F-4D97-AF65-F5344CB8AC3E}">
        <p14:creationId xmlns:p14="http://schemas.microsoft.com/office/powerpoint/2010/main" val="25226187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100" dirty="0">
              <a:latin typeface="Segoe UI" pitchFamily="34" charset="0"/>
            </a:endParaRPr>
          </a:p>
        </p:txBody>
      </p:sp>
      <p:sp>
        <p:nvSpPr>
          <p:cNvPr id="4" name="Slide Number Placeholder 3"/>
          <p:cNvSpPr>
            <a:spLocks noGrp="1"/>
          </p:cNvSpPr>
          <p:nvPr>
            <p:ph type="sldNum" sz="quarter" idx="10"/>
          </p:nvPr>
        </p:nvSpPr>
        <p:spPr/>
        <p:txBody>
          <a:bodyPr/>
          <a:lstStyle/>
          <a:p>
            <a:fld id="{8B263312-38AA-4E1E-B2B5-0F8F122B24FE}" type="slidenum">
              <a:rPr lang="en-US" smtClean="0"/>
              <a:pPr/>
              <a:t>9</a:t>
            </a:fld>
            <a:endParaRPr lang="en-US" dirty="0"/>
          </a:p>
        </p:txBody>
      </p:sp>
    </p:spTree>
    <p:extLst>
      <p:ext uri="{BB962C8B-B14F-4D97-AF65-F5344CB8AC3E}">
        <p14:creationId xmlns:p14="http://schemas.microsoft.com/office/powerpoint/2010/main" val="25226187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jp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19113" y="2234114"/>
            <a:ext cx="8373521" cy="1359196"/>
          </a:xfrm>
        </p:spPr>
        <p:txBody>
          <a:bodyPr anchor="ctr" anchorCtr="0">
            <a:noAutofit/>
          </a:bodyPr>
          <a:lstStyle>
            <a:lvl1pPr>
              <a:lnSpc>
                <a:spcPct val="90000"/>
              </a:lnSpc>
              <a:defRPr sz="6600" baseline="0">
                <a:solidFill>
                  <a:schemeClr val="bg1">
                    <a:alpha val="99000"/>
                  </a:schemeClr>
                </a:solidFill>
                <a:latin typeface="Segoe UI Light" pitchFamily="34" charset="0"/>
              </a:defRPr>
            </a:lvl1pPr>
          </a:lstStyle>
          <a:p>
            <a:r>
              <a:rPr lang="en-US" dirty="0" smtClean="0"/>
              <a:t>Title Here</a:t>
            </a:r>
            <a:endParaRPr lang="en-US" dirty="0"/>
          </a:p>
        </p:txBody>
      </p:sp>
      <p:sp>
        <p:nvSpPr>
          <p:cNvPr id="7" name="Text Placeholder 6"/>
          <p:cNvSpPr>
            <a:spLocks noGrp="1"/>
          </p:cNvSpPr>
          <p:nvPr>
            <p:ph type="body" sz="quarter" idx="11" hasCustomPrompt="1"/>
          </p:nvPr>
        </p:nvSpPr>
        <p:spPr>
          <a:xfrm>
            <a:off x="519113" y="4612341"/>
            <a:ext cx="5454333" cy="1144929"/>
          </a:xfrm>
        </p:spPr>
        <p:txBody>
          <a:bodyPr/>
          <a:lstStyle>
            <a:lvl1pPr marL="0" indent="0">
              <a:buFont typeface="Arial" pitchFamily="34" charset="0"/>
              <a:buNone/>
              <a:defRPr sz="2400">
                <a:solidFill>
                  <a:schemeClr val="bg1">
                    <a:alpha val="98000"/>
                  </a:schemeClr>
                </a:solidFill>
                <a:latin typeface="+mj-lt"/>
              </a:defRPr>
            </a:lvl1pPr>
            <a:lvl2pPr marL="460375" indent="0">
              <a:buFont typeface="Arial" pitchFamily="34" charset="0"/>
              <a:buNone/>
              <a:defRPr/>
            </a:lvl2pPr>
            <a:lvl3pPr marL="855663" indent="0">
              <a:buFont typeface="Arial" pitchFamily="34" charset="0"/>
              <a:buNone/>
              <a:defRPr/>
            </a:lvl3pPr>
            <a:lvl4pPr marL="1258888" indent="0">
              <a:buFont typeface="Arial" pitchFamily="34" charset="0"/>
              <a:buNone/>
              <a:defRPr/>
            </a:lvl4pPr>
            <a:lvl5pPr marL="1604963" indent="0">
              <a:buFont typeface="Arial" pitchFamily="34" charset="0"/>
              <a:buNone/>
              <a:defRPr/>
            </a:lvl5pPr>
          </a:lstStyle>
          <a:p>
            <a:pPr lvl="0"/>
            <a:r>
              <a:rPr lang="en-US" dirty="0" smtClean="0"/>
              <a:t>Name</a:t>
            </a:r>
          </a:p>
          <a:p>
            <a:pPr lvl="0"/>
            <a:r>
              <a:rPr lang="en-US" dirty="0" smtClean="0"/>
              <a:t>Title</a:t>
            </a:r>
          </a:p>
          <a:p>
            <a:pPr lvl="0"/>
            <a:r>
              <a:rPr lang="en-US" dirty="0" smtClean="0"/>
              <a:t>Microsoft Corporation</a:t>
            </a:r>
          </a:p>
        </p:txBody>
      </p:sp>
    </p:spTree>
    <p:extLst>
      <p:ext uri="{BB962C8B-B14F-4D97-AF65-F5344CB8AC3E}">
        <p14:creationId xmlns:p14="http://schemas.microsoft.com/office/powerpoint/2010/main" val="1544915721"/>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Demo, Video etc. &quot;special&quot; slides">
    <p:spTree>
      <p:nvGrpSpPr>
        <p:cNvPr id="1" name=""/>
        <p:cNvGrpSpPr/>
        <p:nvPr/>
      </p:nvGrpSpPr>
      <p:grpSpPr>
        <a:xfrm>
          <a:off x="0" y="0"/>
          <a:ext cx="0" cy="0"/>
          <a:chOff x="0" y="0"/>
          <a:chExt cx="0" cy="0"/>
        </a:xfrm>
      </p:grpSpPr>
      <p:sp>
        <p:nvSpPr>
          <p:cNvPr id="15" name="Hexagon 14"/>
          <p:cNvSpPr/>
          <p:nvPr userDrawn="1"/>
        </p:nvSpPr>
        <p:spPr bwMode="auto">
          <a:xfrm rot="19780699">
            <a:off x="2851262" y="1058870"/>
            <a:ext cx="2423355" cy="2089099"/>
          </a:xfrm>
          <a:prstGeom prst="hexagon">
            <a:avLst>
              <a:gd name="adj" fmla="val 28905"/>
              <a:gd name="vf" fmla="val 115470"/>
            </a:avLst>
          </a:prstGeom>
          <a:solidFill>
            <a:srgbClr val="00AEEF">
              <a:alpha val="20000"/>
            </a:srgbClr>
          </a:solidFill>
          <a:ln>
            <a:noFill/>
            <a:headEnd type="none" w="med" len="med"/>
            <a:tailEnd type="none" w="med" len="med"/>
          </a:ln>
          <a:effectLst>
            <a:softEdge rad="317500"/>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6" name="Hexagon 15"/>
          <p:cNvSpPr/>
          <p:nvPr userDrawn="1"/>
        </p:nvSpPr>
        <p:spPr bwMode="auto">
          <a:xfrm rot="19780699">
            <a:off x="1718820" y="3260114"/>
            <a:ext cx="3016895" cy="2742701"/>
          </a:xfrm>
          <a:prstGeom prst="hexagon">
            <a:avLst>
              <a:gd name="adj" fmla="val 28905"/>
              <a:gd name="vf" fmla="val 115470"/>
            </a:avLst>
          </a:prstGeom>
          <a:solidFill>
            <a:srgbClr val="FF8A00">
              <a:alpha val="10196"/>
            </a:srgbClr>
          </a:solidFill>
          <a:ln>
            <a:noFill/>
            <a:headEnd type="none" w="med" len="med"/>
            <a:tailEnd type="none" w="med" len="med"/>
          </a:ln>
          <a:effectLst>
            <a:softEdge rad="127000"/>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7" name="Hexagon 16"/>
          <p:cNvSpPr/>
          <p:nvPr userDrawn="1"/>
        </p:nvSpPr>
        <p:spPr bwMode="auto">
          <a:xfrm rot="19780699">
            <a:off x="682769" y="1413760"/>
            <a:ext cx="1100134" cy="948391"/>
          </a:xfrm>
          <a:prstGeom prst="hexagon">
            <a:avLst>
              <a:gd name="adj" fmla="val 28905"/>
              <a:gd name="vf" fmla="val 115470"/>
            </a:avLst>
          </a:prstGeom>
          <a:solidFill>
            <a:srgbClr val="ED1E79">
              <a:alpha val="30196"/>
            </a:srgbClr>
          </a:solidFill>
          <a:ln>
            <a:noFill/>
            <a:headEnd type="none" w="med" len="med"/>
            <a:tailEnd type="none" w="med" len="med"/>
          </a:ln>
          <a:effectLst>
            <a:softEdge rad="127000"/>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8" name="Hexagon 17"/>
          <p:cNvSpPr/>
          <p:nvPr userDrawn="1"/>
        </p:nvSpPr>
        <p:spPr bwMode="auto">
          <a:xfrm rot="19780699">
            <a:off x="4786347" y="1481185"/>
            <a:ext cx="3403136" cy="2933738"/>
          </a:xfrm>
          <a:prstGeom prst="hexagon">
            <a:avLst>
              <a:gd name="adj" fmla="val 28905"/>
              <a:gd name="vf" fmla="val 115470"/>
            </a:avLst>
          </a:prstGeom>
          <a:solidFill>
            <a:srgbClr val="92D050">
              <a:alpha val="10196"/>
            </a:srgbClr>
          </a:solidFill>
          <a:ln>
            <a:noFill/>
            <a:headEnd type="none" w="med" len="med"/>
            <a:tailEnd type="none" w="med" len="med"/>
          </a:ln>
          <a:effectLst>
            <a:softEdge rad="127000"/>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6" name="Rectangle 5"/>
          <p:cNvSpPr/>
          <p:nvPr userDrawn="1"/>
        </p:nvSpPr>
        <p:spPr bwMode="auto">
          <a:xfrm>
            <a:off x="0" y="0"/>
            <a:ext cx="12188825" cy="45719"/>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10" name="Picture 9"/>
          <p:cNvPicPr>
            <a:picLocks noChangeAspect="1"/>
          </p:cNvPicPr>
          <p:nvPr userDrawn="1"/>
        </p:nvPicPr>
        <p:blipFill rotWithShape="1">
          <a:blip r:embed="rId2" cstate="print">
            <a:extLst>
              <a:ext uri="{28A0092B-C50C-407E-A947-70E740481C1C}">
                <a14:useLocalDpi xmlns:a14="http://schemas.microsoft.com/office/drawing/2010/main" val="0"/>
              </a:ext>
            </a:extLst>
          </a:blip>
          <a:srcRect l="49222"/>
          <a:stretch/>
        </p:blipFill>
        <p:spPr>
          <a:xfrm rot="10800000">
            <a:off x="11355786" y="-8278"/>
            <a:ext cx="846001" cy="834699"/>
          </a:xfrm>
          <a:prstGeom prst="rect">
            <a:avLst/>
          </a:prstGeom>
        </p:spPr>
      </p:pic>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0800000">
            <a:off x="10133012" y="-8277"/>
            <a:ext cx="1666075" cy="834699"/>
          </a:xfrm>
          <a:prstGeom prst="rect">
            <a:avLst/>
          </a:prstGeom>
        </p:spPr>
      </p:pic>
      <p:pic>
        <p:nvPicPr>
          <p:cNvPr id="12" name="Pictur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0800000">
            <a:off x="8910237" y="-8277"/>
            <a:ext cx="1666075" cy="834699"/>
          </a:xfrm>
          <a:prstGeom prst="rect">
            <a:avLst/>
          </a:prstGeom>
        </p:spPr>
      </p:pic>
    </p:spTree>
    <p:extLst>
      <p:ext uri="{BB962C8B-B14F-4D97-AF65-F5344CB8AC3E}">
        <p14:creationId xmlns:p14="http://schemas.microsoft.com/office/powerpoint/2010/main" val="338133114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64" presetClass="path" presetSubtype="0" accel="50000" decel="50000" fill="hold" grpId="2" nodeType="withEffect">
                                  <p:stCondLst>
                                    <p:cond delay="0"/>
                                  </p:stCondLst>
                                  <p:childTnLst>
                                    <p:animMotion origin="layout" path="M -3.4193E-6 -3.05273E-7 L -3.4193E-6 -0.14662 " pathEditMode="relative" rAng="0" ptsTypes="AA">
                                      <p:cBhvr>
                                        <p:cTn id="9" dur="2000" fill="hold"/>
                                        <p:tgtEl>
                                          <p:spTgt spid="18"/>
                                        </p:tgtEl>
                                        <p:attrNameLst>
                                          <p:attrName>ppt_x</p:attrName>
                                          <p:attrName>ppt_y</p:attrName>
                                        </p:attrNameLst>
                                      </p:cBhvr>
                                      <p:rCtr x="0" y="-7331"/>
                                    </p:animMotion>
                                  </p:childTnLst>
                                </p:cTn>
                              </p:par>
                              <p:par>
                                <p:cTn id="10" presetID="10" presetClass="exit" presetSubtype="0" fill="hold" grpId="1" nodeType="withEffect">
                                  <p:stCondLst>
                                    <p:cond delay="1500"/>
                                  </p:stCondLst>
                                  <p:childTnLst>
                                    <p:animEffect transition="out" filter="fade">
                                      <p:cBhvr>
                                        <p:cTn id="11" dur="500"/>
                                        <p:tgtEl>
                                          <p:spTgt spid="18"/>
                                        </p:tgtEl>
                                      </p:cBhvr>
                                    </p:animEffect>
                                    <p:set>
                                      <p:cBhvr>
                                        <p:cTn id="12" dur="1" fill="hold">
                                          <p:stCondLst>
                                            <p:cond delay="499"/>
                                          </p:stCondLst>
                                        </p:cTn>
                                        <p:tgtEl>
                                          <p:spTgt spid="18"/>
                                        </p:tgtEl>
                                        <p:attrNameLst>
                                          <p:attrName>style.visibility</p:attrName>
                                        </p:attrNameLst>
                                      </p:cBhvr>
                                      <p:to>
                                        <p:strVal val="hidden"/>
                                      </p:to>
                                    </p:set>
                                  </p:childTnLst>
                                </p:cTn>
                              </p:par>
                              <p:par>
                                <p:cTn id="13" presetID="10" presetClass="entr" presetSubtype="0" fill="hold" grpId="0" nodeType="withEffect">
                                  <p:stCondLst>
                                    <p:cond delay="25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64" presetClass="path" presetSubtype="0" accel="50000" decel="50000" fill="hold" grpId="2" nodeType="withEffect">
                                  <p:stCondLst>
                                    <p:cond delay="250"/>
                                  </p:stCondLst>
                                  <p:childTnLst>
                                    <p:animMotion origin="layout" path="M 1.43025E-6 -3.18224E-6 L 1.43025E-6 -0.10083 " pathEditMode="relative" rAng="0" ptsTypes="AA">
                                      <p:cBhvr>
                                        <p:cTn id="17" dur="2500" fill="hold"/>
                                        <p:tgtEl>
                                          <p:spTgt spid="15"/>
                                        </p:tgtEl>
                                        <p:attrNameLst>
                                          <p:attrName>ppt_x</p:attrName>
                                          <p:attrName>ppt_y</p:attrName>
                                        </p:attrNameLst>
                                      </p:cBhvr>
                                      <p:rCtr x="0" y="-5042"/>
                                    </p:animMotion>
                                  </p:childTnLst>
                                </p:cTn>
                              </p:par>
                              <p:par>
                                <p:cTn id="18" presetID="10" presetClass="exit" presetSubtype="0" fill="hold" grpId="1" nodeType="withEffect">
                                  <p:stCondLst>
                                    <p:cond delay="2000"/>
                                  </p:stCondLst>
                                  <p:childTnLst>
                                    <p:animEffect transition="out" filter="fade">
                                      <p:cBhvr>
                                        <p:cTn id="19" dur="750"/>
                                        <p:tgtEl>
                                          <p:spTgt spid="15"/>
                                        </p:tgtEl>
                                      </p:cBhvr>
                                    </p:animEffect>
                                    <p:set>
                                      <p:cBhvr>
                                        <p:cTn id="20" dur="1" fill="hold">
                                          <p:stCondLst>
                                            <p:cond delay="749"/>
                                          </p:stCondLst>
                                        </p:cTn>
                                        <p:tgtEl>
                                          <p:spTgt spid="15"/>
                                        </p:tgtEl>
                                        <p:attrNameLst>
                                          <p:attrName>style.visibility</p:attrName>
                                        </p:attrNameLst>
                                      </p:cBhvr>
                                      <p:to>
                                        <p:strVal val="hidden"/>
                                      </p:to>
                                    </p:set>
                                  </p:childTnLst>
                                </p:cTn>
                              </p:par>
                              <p:par>
                                <p:cTn id="21" presetID="10" presetClass="entr" presetSubtype="0" fill="hold" grpId="0" nodeType="withEffect">
                                  <p:stCondLst>
                                    <p:cond delay="50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par>
                                <p:cTn id="24" presetID="64" presetClass="path" presetSubtype="0" accel="50000" decel="50000" fill="hold" grpId="2" nodeType="withEffect">
                                  <p:stCondLst>
                                    <p:cond delay="500"/>
                                  </p:stCondLst>
                                  <p:childTnLst>
                                    <p:animMotion origin="layout" path="M 3.61209E-6 -8.23312E-7 L 3.61209E-6 -0.12488 " pathEditMode="relative" rAng="0" ptsTypes="AA">
                                      <p:cBhvr>
                                        <p:cTn id="25" dur="1500" fill="hold"/>
                                        <p:tgtEl>
                                          <p:spTgt spid="17"/>
                                        </p:tgtEl>
                                        <p:attrNameLst>
                                          <p:attrName>ppt_x</p:attrName>
                                          <p:attrName>ppt_y</p:attrName>
                                        </p:attrNameLst>
                                      </p:cBhvr>
                                      <p:rCtr x="0" y="-6244"/>
                                    </p:animMotion>
                                  </p:childTnLst>
                                </p:cTn>
                              </p:par>
                              <p:par>
                                <p:cTn id="26" presetID="10" presetClass="exit" presetSubtype="0" fill="hold" grpId="1" nodeType="withEffect">
                                  <p:stCondLst>
                                    <p:cond delay="1500"/>
                                  </p:stCondLst>
                                  <p:childTnLst>
                                    <p:animEffect transition="out" filter="fade">
                                      <p:cBhvr>
                                        <p:cTn id="27" dur="500"/>
                                        <p:tgtEl>
                                          <p:spTgt spid="17"/>
                                        </p:tgtEl>
                                      </p:cBhvr>
                                    </p:animEffect>
                                    <p:set>
                                      <p:cBhvr>
                                        <p:cTn id="28" dur="1" fill="hold">
                                          <p:stCondLst>
                                            <p:cond delay="499"/>
                                          </p:stCondLst>
                                        </p:cTn>
                                        <p:tgtEl>
                                          <p:spTgt spid="17"/>
                                        </p:tgtEl>
                                        <p:attrNameLst>
                                          <p:attrName>style.visibility</p:attrName>
                                        </p:attrNameLst>
                                      </p:cBhvr>
                                      <p:to>
                                        <p:strVal val="hidden"/>
                                      </p:to>
                                    </p:set>
                                  </p:childTnLst>
                                </p:cTn>
                              </p:par>
                              <p:par>
                                <p:cTn id="29" presetID="10" presetClass="entr" presetSubtype="0" fill="hold" grpId="0" nodeType="withEffect">
                                  <p:stCondLst>
                                    <p:cond delay="50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750"/>
                                        <p:tgtEl>
                                          <p:spTgt spid="16"/>
                                        </p:tgtEl>
                                      </p:cBhvr>
                                    </p:animEffect>
                                  </p:childTnLst>
                                </p:cTn>
                              </p:par>
                              <p:par>
                                <p:cTn id="32" presetID="64" presetClass="path" presetSubtype="0" accel="50000" decel="50000" fill="hold" grpId="2" nodeType="withEffect">
                                  <p:stCondLst>
                                    <p:cond delay="500"/>
                                  </p:stCondLst>
                                  <p:childTnLst>
                                    <p:animMotion origin="layout" path="M -2.22222E-6 -2.0629E-6 L -2.22222E-6 -0.29972 " pathEditMode="relative" rAng="0" ptsTypes="AA">
                                      <p:cBhvr>
                                        <p:cTn id="33" dur="2000" fill="hold"/>
                                        <p:tgtEl>
                                          <p:spTgt spid="16"/>
                                        </p:tgtEl>
                                        <p:attrNameLst>
                                          <p:attrName>ppt_x</p:attrName>
                                          <p:attrName>ppt_y</p:attrName>
                                        </p:attrNameLst>
                                      </p:cBhvr>
                                      <p:rCtr x="0" y="-14986"/>
                                    </p:animMotion>
                                  </p:childTnLst>
                                </p:cTn>
                              </p:par>
                              <p:par>
                                <p:cTn id="34" presetID="10" presetClass="exit" presetSubtype="0" fill="hold" grpId="1" nodeType="withEffect">
                                  <p:stCondLst>
                                    <p:cond delay="2000"/>
                                  </p:stCondLst>
                                  <p:childTnLst>
                                    <p:animEffect transition="out" filter="fade">
                                      <p:cBhvr>
                                        <p:cTn id="35" dur="500"/>
                                        <p:tgtEl>
                                          <p:spTgt spid="16"/>
                                        </p:tgtEl>
                                      </p:cBhvr>
                                    </p:animEffect>
                                    <p:set>
                                      <p:cBhvr>
                                        <p:cTn id="36" dur="1" fill="hold">
                                          <p:stCondLst>
                                            <p:cond delay="499"/>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15" grpId="2" animBg="1"/>
      <p:bldP spid="16" grpId="0" animBg="1"/>
      <p:bldP spid="16" grpId="1" animBg="1"/>
      <p:bldP spid="16" grpId="2" animBg="1"/>
      <p:bldP spid="17" grpId="0" animBg="1"/>
      <p:bldP spid="17" grpId="1" animBg="1"/>
      <p:bldP spid="17" grpId="2" animBg="1"/>
      <p:bldP spid="18" grpId="0" animBg="1"/>
      <p:bldP spid="18" grpId="1" animBg="1"/>
      <p:bldP spid="18" grpId="2" animBg="1"/>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2_Callouts - JB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219200" y="515070"/>
            <a:ext cx="10448925" cy="747897"/>
          </a:xfrm>
        </p:spPr>
        <p:txBody>
          <a:bodyPr/>
          <a:lstStyle>
            <a:lvl1pPr>
              <a:defRPr sz="5400">
                <a:solidFill>
                  <a:schemeClr val="bg1"/>
                </a:solidFill>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1219200" y="1895903"/>
            <a:ext cx="10448925" cy="1533096"/>
          </a:xfrm>
        </p:spPr>
        <p:txBody>
          <a:bodyPr/>
          <a:lstStyle>
            <a:lvl1pPr marL="3175" indent="0">
              <a:spcBef>
                <a:spcPts val="0"/>
              </a:spcBef>
              <a:spcAft>
                <a:spcPts val="900"/>
              </a:spcAft>
              <a:buSzPct val="80000"/>
              <a:buFont typeface="Arial" pitchFamily="34" charset="0"/>
              <a:buNone/>
              <a:defRPr sz="4000" spc="-100" baseline="0">
                <a:solidFill>
                  <a:schemeClr val="bg1"/>
                </a:solidFill>
                <a:latin typeface="Segoe UI Light" pitchFamily="34" charset="0"/>
              </a:defRPr>
            </a:lvl1pPr>
            <a:lvl2pPr marL="3175" indent="0">
              <a:spcBef>
                <a:spcPts val="0"/>
              </a:spcBef>
              <a:buSzPct val="80000"/>
              <a:buFont typeface="Arial" pitchFamily="34" charset="0"/>
              <a:buNone/>
              <a:defRPr sz="2000" spc="-50" baseline="0">
                <a:solidFill>
                  <a:schemeClr val="bg1"/>
                </a:solidFill>
              </a:defRPr>
            </a:lvl2pPr>
            <a:lvl3pPr marL="1258888" indent="-403225">
              <a:buSzPct val="80000"/>
              <a:buFontTx/>
              <a:buBlip>
                <a:blip r:embed="rId2"/>
              </a:buBlip>
              <a:defRPr>
                <a:gradFill>
                  <a:gsLst>
                    <a:gs pos="0">
                      <a:schemeClr val="tx1">
                        <a:lumMod val="90000"/>
                        <a:lumOff val="10000"/>
                      </a:schemeClr>
                    </a:gs>
                    <a:gs pos="86000">
                      <a:schemeClr val="tx1">
                        <a:lumMod val="90000"/>
                        <a:lumOff val="10000"/>
                      </a:schemeClr>
                    </a:gs>
                  </a:gsLst>
                  <a:lin ang="5400000" scaled="0"/>
                </a:gradFill>
              </a:defRPr>
            </a:lvl3pPr>
            <a:lvl4pPr marL="1604963" indent="-346075">
              <a:buSzPct val="80000"/>
              <a:buFontTx/>
              <a:buBlip>
                <a:blip r:embed="rId2"/>
              </a:buBlip>
              <a:defRPr>
                <a:gradFill>
                  <a:gsLst>
                    <a:gs pos="0">
                      <a:schemeClr val="tx1">
                        <a:lumMod val="90000"/>
                        <a:lumOff val="10000"/>
                      </a:schemeClr>
                    </a:gs>
                    <a:gs pos="86000">
                      <a:schemeClr val="tx1">
                        <a:lumMod val="90000"/>
                        <a:lumOff val="10000"/>
                      </a:schemeClr>
                    </a:gs>
                  </a:gsLst>
                  <a:lin ang="5400000" scaled="0"/>
                </a:gradFill>
              </a:defRPr>
            </a:lvl4pPr>
            <a:lvl5pPr marL="1941513" indent="-336550">
              <a:buSzPct val="80000"/>
              <a:buFontTx/>
              <a:buBlip>
                <a:blip r:embed="rId2"/>
              </a:buBlip>
              <a:defRPr>
                <a:gradFill>
                  <a:gsLst>
                    <a:gs pos="0">
                      <a:schemeClr val="tx1">
                        <a:lumMod val="90000"/>
                        <a:lumOff val="10000"/>
                      </a:schemeClr>
                    </a:gs>
                    <a:gs pos="86000">
                      <a:schemeClr val="tx1">
                        <a:lumMod val="90000"/>
                        <a:lumOff val="10000"/>
                      </a:schemeClr>
                    </a:gs>
                  </a:gsLst>
                  <a:lin ang="5400000" scaled="0"/>
                </a:gradFill>
              </a:defRPr>
            </a:lvl5pPr>
          </a:lstStyle>
          <a:p>
            <a:pPr lvl="0"/>
            <a:r>
              <a:rPr lang="en-US" dirty="0" smtClean="0"/>
              <a:t>Click to edit Master text styles</a:t>
            </a:r>
          </a:p>
          <a:p>
            <a:pPr lvl="1"/>
            <a:r>
              <a:rPr lang="en-US" dirty="0" smtClean="0"/>
              <a:t>Second level</a:t>
            </a:r>
          </a:p>
        </p:txBody>
      </p:sp>
      <p:pic>
        <p:nvPicPr>
          <p:cNvPr id="9" name="Picture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300626" y="6311788"/>
            <a:ext cx="1618990" cy="388399"/>
          </a:xfrm>
          <a:prstGeom prst="rect">
            <a:avLst/>
          </a:prstGeom>
        </p:spPr>
      </p:pic>
      <p:sp>
        <p:nvSpPr>
          <p:cNvPr id="6" name="Footer Placeholder 2"/>
          <p:cNvSpPr txBox="1">
            <a:spLocks/>
          </p:cNvSpPr>
          <p:nvPr userDrawn="1"/>
        </p:nvSpPr>
        <p:spPr>
          <a:xfrm>
            <a:off x="1048599" y="6441941"/>
            <a:ext cx="4631312" cy="173219"/>
          </a:xfrm>
          <a:prstGeom prst="rect">
            <a:avLst/>
          </a:prstGeom>
        </p:spPr>
        <p:txBody>
          <a:bodyPr vert="horz" lIns="119461" tIns="59730" rIns="119461" bIns="59730" rtlCol="0" anchor="ctr"/>
          <a:lstStyle>
            <a:defPPr>
              <a:defRPr lang="en-US"/>
            </a:defPPr>
            <a:lvl1pPr marL="0" algn="r" defTabSz="914400" rtl="0" eaLnBrk="1" latinLnBrk="0" hangingPunct="1">
              <a:defRPr sz="800" kern="1200">
                <a:solidFill>
                  <a:schemeClr val="tx1"/>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76" dirty="0">
                <a:solidFill>
                  <a:schemeClr val="accent6">
                    <a:lumMod val="20000"/>
                    <a:lumOff val="80000"/>
                  </a:schemeClr>
                </a:solidFill>
                <a:latin typeface="Segoe UI"/>
              </a:rPr>
              <a:t>MICROSOFT CONFIDENTIAL –  SUBJECT TO NDA </a:t>
            </a:r>
          </a:p>
        </p:txBody>
      </p:sp>
      <p:sp>
        <p:nvSpPr>
          <p:cNvPr id="7" name="Rectangle 6"/>
          <p:cNvSpPr/>
          <p:nvPr userDrawn="1"/>
        </p:nvSpPr>
        <p:spPr bwMode="auto">
          <a:xfrm rot="16200000">
            <a:off x="-3129098" y="3129097"/>
            <a:ext cx="6858001" cy="599804"/>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38" tIns="143391" rIns="179238" bIns="143391" numCol="1" spcCol="0" rtlCol="0" fromWordArt="0" anchor="t" anchorCtr="0" forceAA="0" compatLnSpc="1">
            <a:prstTxWarp prst="textNoShape">
              <a:avLst/>
            </a:prstTxWarp>
            <a:noAutofit/>
          </a:bodyPr>
          <a:lstStyle/>
          <a:p>
            <a:pPr algn="ctr" defTabSz="913916" fontAlgn="base">
              <a:lnSpc>
                <a:spcPct val="90000"/>
              </a:lnSpc>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88787972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519114" y="1905000"/>
            <a:ext cx="11149012" cy="1618905"/>
          </a:xfrm>
        </p:spPr>
        <p:txBody>
          <a:bodyPr/>
          <a:lstStyle>
            <a:lvl1pPr>
              <a:lnSpc>
                <a:spcPct val="90000"/>
              </a:lnSpc>
              <a:defRPr sz="2400"/>
            </a:lvl1pPr>
            <a:lvl2pPr>
              <a:lnSpc>
                <a:spcPct val="90000"/>
              </a:lnSpc>
              <a:defRPr sz="2000"/>
            </a:lvl2pPr>
            <a:lvl3pPr>
              <a:lnSpc>
                <a:spcPct val="90000"/>
              </a:lnSpc>
              <a:defRPr sz="1800"/>
            </a:lvl3pPr>
            <a:lvl4pPr>
              <a:lnSpc>
                <a:spcPct val="90000"/>
              </a:lnSpc>
              <a:defRPr sz="1800"/>
            </a:lvl4pPr>
            <a:lvl5pPr>
              <a:lnSpc>
                <a:spcPct val="90000"/>
              </a:lnSpc>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445279361"/>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allouts - JBS">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88825" cy="6858000"/>
          </a:xfrm>
          <a:prstGeom prst="rect">
            <a:avLst/>
          </a:prstGeom>
        </p:spPr>
      </p:pic>
      <p:sp>
        <p:nvSpPr>
          <p:cNvPr id="5" name="Text Placeholder 4"/>
          <p:cNvSpPr>
            <a:spLocks noGrp="1"/>
          </p:cNvSpPr>
          <p:nvPr>
            <p:ph type="body" sz="quarter" idx="10"/>
          </p:nvPr>
        </p:nvSpPr>
        <p:spPr>
          <a:xfrm>
            <a:off x="5131596" y="3271520"/>
            <a:ext cx="6222365" cy="2641600"/>
          </a:xfrm>
        </p:spPr>
        <p:txBody>
          <a:bodyPr/>
          <a:lstStyle>
            <a:lvl1pPr marL="3175" indent="0">
              <a:spcBef>
                <a:spcPts val="0"/>
              </a:spcBef>
              <a:spcAft>
                <a:spcPts val="900"/>
              </a:spcAft>
              <a:buSzPct val="80000"/>
              <a:buFont typeface="Arial" pitchFamily="34" charset="0"/>
              <a:buNone/>
              <a:defRPr sz="4000" spc="-100" baseline="0">
                <a:solidFill>
                  <a:schemeClr val="bg1"/>
                </a:solidFill>
                <a:latin typeface="Segoe UI Light" pitchFamily="34" charset="0"/>
              </a:defRPr>
            </a:lvl1pPr>
            <a:lvl2pPr marL="3175" indent="0">
              <a:spcBef>
                <a:spcPts val="0"/>
              </a:spcBef>
              <a:buSzPct val="80000"/>
              <a:buFont typeface="Arial" pitchFamily="34" charset="0"/>
              <a:buNone/>
              <a:defRPr sz="2000" spc="-50" baseline="0">
                <a:solidFill>
                  <a:schemeClr val="bg1"/>
                </a:solidFill>
              </a:defRPr>
            </a:lvl2pPr>
            <a:lvl3pPr marL="1258888" indent="-403225">
              <a:buSzPct val="80000"/>
              <a:buFontTx/>
              <a:buBlip>
                <a:blip r:embed="rId3"/>
              </a:buBlip>
              <a:defRPr>
                <a:gradFill>
                  <a:gsLst>
                    <a:gs pos="0">
                      <a:schemeClr val="tx1">
                        <a:lumMod val="90000"/>
                        <a:lumOff val="10000"/>
                      </a:schemeClr>
                    </a:gs>
                    <a:gs pos="86000">
                      <a:schemeClr val="tx1">
                        <a:lumMod val="90000"/>
                        <a:lumOff val="10000"/>
                      </a:schemeClr>
                    </a:gs>
                  </a:gsLst>
                  <a:lin ang="5400000" scaled="0"/>
                </a:gradFill>
              </a:defRPr>
            </a:lvl3pPr>
            <a:lvl4pPr marL="1604963" indent="-346075">
              <a:buSzPct val="80000"/>
              <a:buFontTx/>
              <a:buBlip>
                <a:blip r:embed="rId3"/>
              </a:buBlip>
              <a:defRPr>
                <a:gradFill>
                  <a:gsLst>
                    <a:gs pos="0">
                      <a:schemeClr val="tx1">
                        <a:lumMod val="90000"/>
                        <a:lumOff val="10000"/>
                      </a:schemeClr>
                    </a:gs>
                    <a:gs pos="86000">
                      <a:schemeClr val="tx1">
                        <a:lumMod val="90000"/>
                        <a:lumOff val="10000"/>
                      </a:schemeClr>
                    </a:gs>
                  </a:gsLst>
                  <a:lin ang="5400000" scaled="0"/>
                </a:gradFill>
              </a:defRPr>
            </a:lvl4pPr>
            <a:lvl5pPr marL="1941513" indent="-336550">
              <a:buSzPct val="80000"/>
              <a:buFontTx/>
              <a:buBlip>
                <a:blip r:embed="rId3"/>
              </a:buBlip>
              <a:defRPr>
                <a:gradFill>
                  <a:gsLst>
                    <a:gs pos="0">
                      <a:schemeClr val="tx1">
                        <a:lumMod val="90000"/>
                        <a:lumOff val="10000"/>
                      </a:schemeClr>
                    </a:gs>
                    <a:gs pos="86000">
                      <a:schemeClr val="tx1">
                        <a:lumMod val="90000"/>
                        <a:lumOff val="10000"/>
                      </a:schemeClr>
                    </a:gs>
                  </a:gsLst>
                  <a:lin ang="5400000" scaled="0"/>
                </a:gradFill>
              </a:defRPr>
            </a:lvl5pPr>
          </a:lstStyle>
          <a:p>
            <a:pPr lvl="0"/>
            <a:r>
              <a:rPr lang="en-US" dirty="0" smtClean="0"/>
              <a:t>Click to edit Master text styles</a:t>
            </a:r>
          </a:p>
          <a:p>
            <a:pPr lvl="1"/>
            <a:r>
              <a:rPr lang="en-US" dirty="0" smtClean="0"/>
              <a:t>Second level</a:t>
            </a:r>
          </a:p>
        </p:txBody>
      </p:sp>
      <p:pic>
        <p:nvPicPr>
          <p:cNvPr id="9" name="Picture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300626" y="6311788"/>
            <a:ext cx="1618990" cy="388399"/>
          </a:xfrm>
          <a:prstGeom prst="rect">
            <a:avLst/>
          </a:prstGeom>
        </p:spPr>
      </p:pic>
    </p:spTree>
    <p:extLst>
      <p:ext uri="{BB962C8B-B14F-4D97-AF65-F5344CB8AC3E}">
        <p14:creationId xmlns:p14="http://schemas.microsoft.com/office/powerpoint/2010/main" val="397058976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500"/>
                                        <p:tgtEl>
                                          <p:spTgt spid="3"/>
                                        </p:tgtEl>
                                      </p:cBhvr>
                                    </p:animEffect>
                                  </p:childTnLst>
                                </p:cTn>
                              </p:par>
                              <p:par>
                                <p:cTn id="8" presetID="10" presetClass="exit" presetSubtype="0" fill="hold" nodeType="withEffect">
                                  <p:stCondLst>
                                    <p:cond delay="2500"/>
                                  </p:stCondLst>
                                  <p:childTnLst>
                                    <p:animEffect transition="out" filter="fade">
                                      <p:cBhvr>
                                        <p:cTn id="9" dur="1750"/>
                                        <p:tgtEl>
                                          <p:spTgt spid="3"/>
                                        </p:tgtEl>
                                      </p:cBhvr>
                                    </p:animEffect>
                                    <p:set>
                                      <p:cBhvr>
                                        <p:cTn id="10" dur="1" fill="hold">
                                          <p:stCondLst>
                                            <p:cond delay="174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agram Blank - JBS">
    <p:spTree>
      <p:nvGrpSpPr>
        <p:cNvPr id="1" name=""/>
        <p:cNvGrpSpPr/>
        <p:nvPr/>
      </p:nvGrpSpPr>
      <p:grpSpPr>
        <a:xfrm>
          <a:off x="0" y="0"/>
          <a:ext cx="0" cy="0"/>
          <a:chOff x="0" y="0"/>
          <a:chExt cx="0" cy="0"/>
        </a:xfrm>
      </p:grpSpPr>
      <p:sp>
        <p:nvSpPr>
          <p:cNvPr id="8" name="Rectangle 7"/>
          <p:cNvSpPr/>
          <p:nvPr userDrawn="1"/>
        </p:nvSpPr>
        <p:spPr bwMode="auto">
          <a:xfrm>
            <a:off x="-1" y="0"/>
            <a:ext cx="12212763" cy="6858000"/>
          </a:xfrm>
          <a:prstGeom prst="rect">
            <a:avLst/>
          </a:prstGeom>
          <a:solidFill>
            <a:srgbClr val="000000">
              <a:alpha val="40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00626" y="6311788"/>
            <a:ext cx="1618990" cy="388399"/>
          </a:xfrm>
          <a:prstGeom prst="rect">
            <a:avLst/>
          </a:prstGeom>
        </p:spPr>
      </p:pic>
    </p:spTree>
    <p:extLst>
      <p:ext uri="{BB962C8B-B14F-4D97-AF65-F5344CB8AC3E}">
        <p14:creationId xmlns:p14="http://schemas.microsoft.com/office/powerpoint/2010/main" val="210591179"/>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tatement Slide - JBS">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00626" y="6311788"/>
            <a:ext cx="1618990" cy="388399"/>
          </a:xfrm>
          <a:prstGeom prst="rect">
            <a:avLst/>
          </a:prstGeom>
        </p:spPr>
      </p:pic>
    </p:spTree>
    <p:extLst>
      <p:ext uri="{BB962C8B-B14F-4D97-AF65-F5344CB8AC3E}">
        <p14:creationId xmlns:p14="http://schemas.microsoft.com/office/powerpoint/2010/main" val="495060882"/>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19112" y="402776"/>
            <a:ext cx="11149013" cy="747897"/>
          </a:xfrm>
        </p:spPr>
        <p:txBody>
          <a:bodyPr/>
          <a:lstStyle>
            <a:lvl1pPr>
              <a:defRPr sz="5400">
                <a:solidFill>
                  <a:schemeClr val="bg1"/>
                </a:solidFill>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370525"/>
            <a:ext cx="11149013" cy="946413"/>
          </a:xfrm>
        </p:spPr>
        <p:txBody>
          <a:bodyPr/>
          <a:lstStyle>
            <a:lvl1pPr marL="3175" indent="0">
              <a:spcBef>
                <a:spcPts val="0"/>
              </a:spcBef>
              <a:spcAft>
                <a:spcPts val="900"/>
              </a:spcAft>
              <a:buSzPct val="80000"/>
              <a:buFont typeface="Arial" pitchFamily="34" charset="0"/>
              <a:buNone/>
              <a:defRPr sz="4000" spc="-100" baseline="0">
                <a:solidFill>
                  <a:schemeClr val="bg1"/>
                </a:solidFill>
                <a:latin typeface="Segoe UI Light" pitchFamily="34" charset="0"/>
              </a:defRPr>
            </a:lvl1pPr>
            <a:lvl2pPr marL="3175" indent="0">
              <a:spcBef>
                <a:spcPts val="0"/>
              </a:spcBef>
              <a:buSzPct val="80000"/>
              <a:buFont typeface="Arial" pitchFamily="34" charset="0"/>
              <a:buNone/>
              <a:defRPr sz="2000" spc="-50" baseline="0">
                <a:solidFill>
                  <a:schemeClr val="bg1"/>
                </a:solidFill>
              </a:defRPr>
            </a:lvl2pPr>
            <a:lvl3pPr marL="1258888" indent="-403225">
              <a:buSzPct val="80000"/>
              <a:buFontTx/>
              <a:buBlip>
                <a:blip r:embed="rId2"/>
              </a:buBlip>
              <a:defRPr>
                <a:gradFill>
                  <a:gsLst>
                    <a:gs pos="0">
                      <a:schemeClr val="tx1">
                        <a:lumMod val="90000"/>
                        <a:lumOff val="10000"/>
                      </a:schemeClr>
                    </a:gs>
                    <a:gs pos="86000">
                      <a:schemeClr val="tx1">
                        <a:lumMod val="90000"/>
                        <a:lumOff val="10000"/>
                      </a:schemeClr>
                    </a:gs>
                  </a:gsLst>
                  <a:lin ang="5400000" scaled="0"/>
                </a:gradFill>
              </a:defRPr>
            </a:lvl3pPr>
            <a:lvl4pPr marL="1604963" indent="-346075">
              <a:buSzPct val="80000"/>
              <a:buFontTx/>
              <a:buBlip>
                <a:blip r:embed="rId2"/>
              </a:buBlip>
              <a:defRPr>
                <a:gradFill>
                  <a:gsLst>
                    <a:gs pos="0">
                      <a:schemeClr val="tx1">
                        <a:lumMod val="90000"/>
                        <a:lumOff val="10000"/>
                      </a:schemeClr>
                    </a:gs>
                    <a:gs pos="86000">
                      <a:schemeClr val="tx1">
                        <a:lumMod val="90000"/>
                        <a:lumOff val="10000"/>
                      </a:schemeClr>
                    </a:gs>
                  </a:gsLst>
                  <a:lin ang="5400000" scaled="0"/>
                </a:gradFill>
              </a:defRPr>
            </a:lvl4pPr>
            <a:lvl5pPr marL="1941513" indent="-336550">
              <a:buSzPct val="80000"/>
              <a:buFontTx/>
              <a:buBlip>
                <a:blip r:embed="rId2"/>
              </a:buBlip>
              <a:defRPr>
                <a:gradFill>
                  <a:gsLst>
                    <a:gs pos="0">
                      <a:schemeClr val="tx1">
                        <a:lumMod val="90000"/>
                        <a:lumOff val="10000"/>
                      </a:schemeClr>
                    </a:gs>
                    <a:gs pos="86000">
                      <a:schemeClr val="tx1">
                        <a:lumMod val="90000"/>
                        <a:lumOff val="10000"/>
                      </a:schemeClr>
                    </a:gs>
                  </a:gsLst>
                  <a:lin ang="5400000" scaled="0"/>
                </a:gradFill>
              </a:defRPr>
            </a:lvl5pPr>
          </a:lstStyle>
          <a:p>
            <a:pPr lvl="0"/>
            <a:r>
              <a:rPr lang="en-US" dirty="0" smtClean="0"/>
              <a:t>Click to edit Master text styles</a:t>
            </a:r>
          </a:p>
          <a:p>
            <a:pPr lvl="1"/>
            <a:r>
              <a:rPr lang="en-US" dirty="0" smtClean="0"/>
              <a:t>Second level</a:t>
            </a:r>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476299" y="6433851"/>
            <a:ext cx="1196373" cy="138112"/>
          </a:xfrm>
          <a:prstGeom prst="rect">
            <a:avLst/>
          </a:prstGeom>
        </p:spPr>
      </p:pic>
      <p:sp>
        <p:nvSpPr>
          <p:cNvPr id="8" name="Rectangle 7"/>
          <p:cNvSpPr/>
          <p:nvPr userDrawn="1"/>
        </p:nvSpPr>
        <p:spPr bwMode="auto">
          <a:xfrm>
            <a:off x="0" y="0"/>
            <a:ext cx="12188825" cy="45719"/>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10" name="Picture 9"/>
          <p:cNvPicPr>
            <a:picLocks noChangeAspect="1"/>
          </p:cNvPicPr>
          <p:nvPr userDrawn="1"/>
        </p:nvPicPr>
        <p:blipFill rotWithShape="1">
          <a:blip r:embed="rId4" cstate="print">
            <a:extLst>
              <a:ext uri="{28A0092B-C50C-407E-A947-70E740481C1C}">
                <a14:useLocalDpi xmlns:a14="http://schemas.microsoft.com/office/drawing/2010/main" val="0"/>
              </a:ext>
            </a:extLst>
          </a:blip>
          <a:srcRect l="49222"/>
          <a:stretch/>
        </p:blipFill>
        <p:spPr>
          <a:xfrm rot="10800000">
            <a:off x="11355786" y="-8278"/>
            <a:ext cx="846001" cy="834699"/>
          </a:xfrm>
          <a:prstGeom prst="rect">
            <a:avLst/>
          </a:prstGeom>
        </p:spPr>
      </p:pic>
      <p:pic>
        <p:nvPicPr>
          <p:cNvPr id="12" name="Picture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rot="10800000">
            <a:off x="10133012" y="-8277"/>
            <a:ext cx="1666075" cy="834699"/>
          </a:xfrm>
          <a:prstGeom prst="rect">
            <a:avLst/>
          </a:prstGeom>
        </p:spPr>
      </p:pic>
      <p:pic>
        <p:nvPicPr>
          <p:cNvPr id="13" name="Picture 12"/>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rot="10800000">
            <a:off x="8910237" y="-8277"/>
            <a:ext cx="1666075" cy="834699"/>
          </a:xfrm>
          <a:prstGeom prst="rect">
            <a:avLst/>
          </a:prstGeom>
        </p:spPr>
      </p:pic>
    </p:spTree>
    <p:extLst>
      <p:ext uri="{BB962C8B-B14F-4D97-AF65-F5344CB8AC3E}">
        <p14:creationId xmlns:p14="http://schemas.microsoft.com/office/powerpoint/2010/main" val="1090136367"/>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emo Background -JBS">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88825" cy="6858000"/>
          </a:xfrm>
          <a:prstGeom prst="rect">
            <a:avLst/>
          </a:prstGeom>
        </p:spPr>
      </p:pic>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300626" y="6311788"/>
            <a:ext cx="1618990" cy="388399"/>
          </a:xfrm>
          <a:prstGeom prst="rect">
            <a:avLst/>
          </a:prstGeom>
        </p:spPr>
      </p:pic>
      <p:sp>
        <p:nvSpPr>
          <p:cNvPr id="12" name="Rectangle 11"/>
          <p:cNvSpPr/>
          <p:nvPr userDrawn="1"/>
        </p:nvSpPr>
        <p:spPr bwMode="auto">
          <a:xfrm>
            <a:off x="2253803" y="2455231"/>
            <a:ext cx="9935022" cy="2104837"/>
          </a:xfrm>
          <a:prstGeom prst="rect">
            <a:avLst/>
          </a:prstGeom>
          <a:solidFill>
            <a:srgbClr val="00AEEF">
              <a:alpha val="25098"/>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48640" tIns="45718" rIns="91436" bIns="45718" numCol="1" rtlCol="0" anchor="ctr" anchorCtr="0" compatLnSpc="1">
            <a:prstTxWarp prst="textNoShape">
              <a:avLst/>
            </a:prstTxWarp>
          </a:bodyPr>
          <a:lstStyle/>
          <a:p>
            <a:pPr defTabSz="914099" fontAlgn="base">
              <a:spcBef>
                <a:spcPct val="0"/>
              </a:spcBef>
              <a:spcAft>
                <a:spcPct val="0"/>
              </a:spcAft>
            </a:pPr>
            <a:endParaRPr lang="en-US" sz="6600" dirty="0">
              <a:gradFill>
                <a:gsLst>
                  <a:gs pos="0">
                    <a:srgbClr val="FFFFFF"/>
                  </a:gs>
                  <a:gs pos="100000">
                    <a:srgbClr val="FFFFFF"/>
                  </a:gs>
                </a:gsLst>
                <a:lin ang="5400000" scaled="0"/>
              </a:gradFill>
              <a:latin typeface="メイリオ" pitchFamily="50" charset="-128"/>
              <a:ea typeface="メイリオ" pitchFamily="50" charset="-128"/>
            </a:endParaRPr>
          </a:p>
        </p:txBody>
      </p:sp>
      <p:grpSp>
        <p:nvGrpSpPr>
          <p:cNvPr id="13" name="Group 12"/>
          <p:cNvGrpSpPr/>
          <p:nvPr userDrawn="1"/>
        </p:nvGrpSpPr>
        <p:grpSpPr>
          <a:xfrm>
            <a:off x="0" y="2455230"/>
            <a:ext cx="2253803" cy="2104837"/>
            <a:chOff x="-1" y="2455231"/>
            <a:chExt cx="2253803" cy="2104837"/>
          </a:xfrm>
        </p:grpSpPr>
        <p:sp>
          <p:nvSpPr>
            <p:cNvPr id="17" name="Rectangle 16"/>
            <p:cNvSpPr/>
            <p:nvPr/>
          </p:nvSpPr>
          <p:spPr bwMode="auto">
            <a:xfrm>
              <a:off x="-1" y="2455231"/>
              <a:ext cx="2253803" cy="2104837"/>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182880" numCol="1" rtlCol="0" anchor="b" anchorCtr="0" compatLnSpc="1">
              <a:prstTxWarp prst="textNoShape">
                <a:avLst/>
              </a:prstTxWarp>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rPr>
                <a:t>demo</a:t>
              </a:r>
            </a:p>
          </p:txBody>
        </p:sp>
        <p:pic>
          <p:nvPicPr>
            <p:cNvPr id="18" name="Picture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0988" y="2847133"/>
              <a:ext cx="1140731" cy="1140731"/>
            </a:xfrm>
            <a:prstGeom prst="rect">
              <a:avLst/>
            </a:prstGeom>
          </p:spPr>
        </p:pic>
      </p:grpSp>
    </p:spTree>
    <p:extLst>
      <p:ext uri="{BB962C8B-B14F-4D97-AF65-F5344CB8AC3E}">
        <p14:creationId xmlns:p14="http://schemas.microsoft.com/office/powerpoint/2010/main" val="180529179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500"/>
                                        <p:tgtEl>
                                          <p:spTgt spid="2"/>
                                        </p:tgtEl>
                                      </p:cBhvr>
                                    </p:animEffect>
                                  </p:childTnLst>
                                </p:cTn>
                              </p:par>
                              <p:par>
                                <p:cTn id="8" presetID="2" presetClass="entr" presetSubtype="8" fill="hold" nodeType="withEffect">
                                  <p:stCondLst>
                                    <p:cond delay="750"/>
                                  </p:stCondLst>
                                  <p:childTnLst>
                                    <p:set>
                                      <p:cBhvr>
                                        <p:cTn id="9" dur="1" fill="hold">
                                          <p:stCondLst>
                                            <p:cond delay="0"/>
                                          </p:stCondLst>
                                        </p:cTn>
                                        <p:tgtEl>
                                          <p:spTgt spid="13"/>
                                        </p:tgtEl>
                                        <p:attrNameLst>
                                          <p:attrName>style.visibility</p:attrName>
                                        </p:attrNameLst>
                                      </p:cBhvr>
                                      <p:to>
                                        <p:strVal val="visible"/>
                                      </p:to>
                                    </p:set>
                                    <p:anim calcmode="lin" valueType="num">
                                      <p:cBhvr additive="base">
                                        <p:cTn id="10" dur="500" fill="hold"/>
                                        <p:tgtEl>
                                          <p:spTgt spid="13"/>
                                        </p:tgtEl>
                                        <p:attrNameLst>
                                          <p:attrName>ppt_x</p:attrName>
                                        </p:attrNameLst>
                                      </p:cBhvr>
                                      <p:tavLst>
                                        <p:tav tm="0">
                                          <p:val>
                                            <p:strVal val="0-#ppt_w/2"/>
                                          </p:val>
                                        </p:tav>
                                        <p:tav tm="100000">
                                          <p:val>
                                            <p:strVal val="#ppt_x"/>
                                          </p:val>
                                        </p:tav>
                                      </p:tavLst>
                                    </p:anim>
                                    <p:anim calcmode="lin" valueType="num">
                                      <p:cBhvr additive="base">
                                        <p:cTn id="11" dur="500" fill="hold"/>
                                        <p:tgtEl>
                                          <p:spTgt spid="13"/>
                                        </p:tgtEl>
                                        <p:attrNameLst>
                                          <p:attrName>ppt_y</p:attrName>
                                        </p:attrNameLst>
                                      </p:cBhvr>
                                      <p:tavLst>
                                        <p:tav tm="0">
                                          <p:val>
                                            <p:strVal val="#ppt_y"/>
                                          </p:val>
                                        </p:tav>
                                        <p:tav tm="100000">
                                          <p:val>
                                            <p:strVal val="#ppt_y"/>
                                          </p:val>
                                        </p:tav>
                                      </p:tavLst>
                                    </p:anim>
                                  </p:childTnLst>
                                </p:cTn>
                              </p:par>
                              <p:par>
                                <p:cTn id="12" presetID="16" presetClass="entr" presetSubtype="42" fill="hold" grpId="0" nodeType="withEffect">
                                  <p:stCondLst>
                                    <p:cond delay="1750"/>
                                  </p:stCondLst>
                                  <p:childTnLst>
                                    <p:set>
                                      <p:cBhvr>
                                        <p:cTn id="13" dur="1" fill="hold">
                                          <p:stCondLst>
                                            <p:cond delay="0"/>
                                          </p:stCondLst>
                                        </p:cTn>
                                        <p:tgtEl>
                                          <p:spTgt spid="12"/>
                                        </p:tgtEl>
                                        <p:attrNameLst>
                                          <p:attrName>style.visibility</p:attrName>
                                        </p:attrNameLst>
                                      </p:cBhvr>
                                      <p:to>
                                        <p:strVal val="visible"/>
                                      </p:to>
                                    </p:set>
                                    <p:animEffect transition="in" filter="barn(outHorizontal)">
                                      <p:cBhvr>
                                        <p:cTn id="14" dur="750"/>
                                        <p:tgtEl>
                                          <p:spTgt spid="12"/>
                                        </p:tgtEl>
                                      </p:cBhvr>
                                    </p:animEffect>
                                  </p:childTnLst>
                                </p:cTn>
                              </p:par>
                              <p:par>
                                <p:cTn id="15" presetID="10" presetClass="exit" presetSubtype="0" fill="hold" grpId="1" nodeType="withEffect">
                                  <p:stCondLst>
                                    <p:cond delay="2500"/>
                                  </p:stCondLst>
                                  <p:childTnLst>
                                    <p:animEffect transition="out" filter="fade">
                                      <p:cBhvr>
                                        <p:cTn id="16" dur="500"/>
                                        <p:tgtEl>
                                          <p:spTgt spid="12"/>
                                        </p:tgtEl>
                                      </p:cBhvr>
                                    </p:animEffect>
                                    <p:set>
                                      <p:cBhvr>
                                        <p:cTn id="17" dur="1" fill="hold">
                                          <p:stCondLst>
                                            <p:cond delay="4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Callouts - JBS">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88825" cy="6858000"/>
          </a:xfrm>
          <a:prstGeom prst="rect">
            <a:avLst/>
          </a:prstGeom>
        </p:spPr>
      </p:pic>
      <p:sp>
        <p:nvSpPr>
          <p:cNvPr id="2" name="Title 1"/>
          <p:cNvSpPr>
            <a:spLocks noGrp="1"/>
          </p:cNvSpPr>
          <p:nvPr>
            <p:ph type="title" hasCustomPrompt="1"/>
          </p:nvPr>
        </p:nvSpPr>
        <p:spPr>
          <a:xfrm>
            <a:off x="519112" y="402776"/>
            <a:ext cx="11149013" cy="747897"/>
          </a:xfrm>
        </p:spPr>
        <p:txBody>
          <a:bodyPr/>
          <a:lstStyle>
            <a:lvl1pPr>
              <a:defRPr sz="5400">
                <a:solidFill>
                  <a:schemeClr val="bg1"/>
                </a:solidFill>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370525"/>
            <a:ext cx="11149013" cy="946413"/>
          </a:xfrm>
        </p:spPr>
        <p:txBody>
          <a:bodyPr/>
          <a:lstStyle>
            <a:lvl1pPr marL="3175" indent="0">
              <a:spcBef>
                <a:spcPts val="0"/>
              </a:spcBef>
              <a:spcAft>
                <a:spcPts val="900"/>
              </a:spcAft>
              <a:buSzPct val="80000"/>
              <a:buFont typeface="Arial" pitchFamily="34" charset="0"/>
              <a:buNone/>
              <a:defRPr sz="4000" spc="-100" baseline="0">
                <a:solidFill>
                  <a:schemeClr val="bg1"/>
                </a:solidFill>
                <a:latin typeface="Segoe UI Light" pitchFamily="34" charset="0"/>
              </a:defRPr>
            </a:lvl1pPr>
            <a:lvl2pPr marL="3175" indent="0">
              <a:spcBef>
                <a:spcPts val="0"/>
              </a:spcBef>
              <a:buSzPct val="80000"/>
              <a:buFont typeface="Arial" pitchFamily="34" charset="0"/>
              <a:buNone/>
              <a:defRPr sz="2000" spc="-50" baseline="0">
                <a:solidFill>
                  <a:schemeClr val="bg1"/>
                </a:solidFill>
              </a:defRPr>
            </a:lvl2pPr>
            <a:lvl3pPr marL="1258888" indent="-403225">
              <a:buSzPct val="80000"/>
              <a:buFontTx/>
              <a:buBlip>
                <a:blip r:embed="rId3"/>
              </a:buBlip>
              <a:defRPr>
                <a:gradFill>
                  <a:gsLst>
                    <a:gs pos="0">
                      <a:schemeClr val="tx1">
                        <a:lumMod val="90000"/>
                        <a:lumOff val="10000"/>
                      </a:schemeClr>
                    </a:gs>
                    <a:gs pos="86000">
                      <a:schemeClr val="tx1">
                        <a:lumMod val="90000"/>
                        <a:lumOff val="10000"/>
                      </a:schemeClr>
                    </a:gs>
                  </a:gsLst>
                  <a:lin ang="5400000" scaled="0"/>
                </a:gradFill>
              </a:defRPr>
            </a:lvl3pPr>
            <a:lvl4pPr marL="1604963" indent="-346075">
              <a:buSzPct val="80000"/>
              <a:buFontTx/>
              <a:buBlip>
                <a:blip r:embed="rId3"/>
              </a:buBlip>
              <a:defRPr>
                <a:gradFill>
                  <a:gsLst>
                    <a:gs pos="0">
                      <a:schemeClr val="tx1">
                        <a:lumMod val="90000"/>
                        <a:lumOff val="10000"/>
                      </a:schemeClr>
                    </a:gs>
                    <a:gs pos="86000">
                      <a:schemeClr val="tx1">
                        <a:lumMod val="90000"/>
                        <a:lumOff val="10000"/>
                      </a:schemeClr>
                    </a:gs>
                  </a:gsLst>
                  <a:lin ang="5400000" scaled="0"/>
                </a:gradFill>
              </a:defRPr>
            </a:lvl4pPr>
            <a:lvl5pPr marL="1941513" indent="-336550">
              <a:buSzPct val="80000"/>
              <a:buFontTx/>
              <a:buBlip>
                <a:blip r:embed="rId3"/>
              </a:buBlip>
              <a:defRPr>
                <a:gradFill>
                  <a:gsLst>
                    <a:gs pos="0">
                      <a:schemeClr val="tx1">
                        <a:lumMod val="90000"/>
                        <a:lumOff val="10000"/>
                      </a:schemeClr>
                    </a:gs>
                    <a:gs pos="86000">
                      <a:schemeClr val="tx1">
                        <a:lumMod val="90000"/>
                        <a:lumOff val="10000"/>
                      </a:schemeClr>
                    </a:gs>
                  </a:gsLst>
                  <a:lin ang="5400000" scaled="0"/>
                </a:gradFill>
              </a:defRPr>
            </a:lvl5pPr>
          </a:lstStyle>
          <a:p>
            <a:pPr lvl="0"/>
            <a:r>
              <a:rPr lang="en-US" dirty="0" smtClean="0"/>
              <a:t>Click to edit Master text styles</a:t>
            </a:r>
          </a:p>
          <a:p>
            <a:pPr lvl="1"/>
            <a:r>
              <a:rPr lang="en-US" dirty="0" smtClean="0"/>
              <a:t>Second level</a:t>
            </a:r>
          </a:p>
        </p:txBody>
      </p:sp>
      <p:pic>
        <p:nvPicPr>
          <p:cNvPr id="9" name="Picture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0300626" y="6311788"/>
            <a:ext cx="1618990" cy="388399"/>
          </a:xfrm>
          <a:prstGeom prst="rect">
            <a:avLst/>
          </a:prstGeom>
        </p:spPr>
      </p:pic>
    </p:spTree>
    <p:extLst>
      <p:ext uri="{BB962C8B-B14F-4D97-AF65-F5344CB8AC3E}">
        <p14:creationId xmlns:p14="http://schemas.microsoft.com/office/powerpoint/2010/main" val="30278360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500"/>
                                        <p:tgtEl>
                                          <p:spTgt spid="3"/>
                                        </p:tgtEl>
                                      </p:cBhvr>
                                    </p:animEffect>
                                  </p:childTnLst>
                                </p:cTn>
                              </p:par>
                              <p:par>
                                <p:cTn id="8" presetID="10" presetClass="exit" presetSubtype="0" fill="hold" nodeType="withEffect">
                                  <p:stCondLst>
                                    <p:cond delay="2500"/>
                                  </p:stCondLst>
                                  <p:childTnLst>
                                    <p:animEffect transition="out" filter="fade">
                                      <p:cBhvr>
                                        <p:cTn id="9" dur="1750"/>
                                        <p:tgtEl>
                                          <p:spTgt spid="3"/>
                                        </p:tgtEl>
                                      </p:cBhvr>
                                    </p:animEffect>
                                    <p:set>
                                      <p:cBhvr>
                                        <p:cTn id="10" dur="1" fill="hold">
                                          <p:stCondLst>
                                            <p:cond delay="174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randing">
    <p:spTree>
      <p:nvGrpSpPr>
        <p:cNvPr id="1" name=""/>
        <p:cNvGrpSpPr/>
        <p:nvPr/>
      </p:nvGrpSpPr>
      <p:grpSpPr>
        <a:xfrm>
          <a:off x="0" y="0"/>
          <a:ext cx="0" cy="0"/>
          <a:chOff x="0" y="0"/>
          <a:chExt cx="0" cy="0"/>
        </a:xfrm>
      </p:grpSpPr>
      <p:sp>
        <p:nvSpPr>
          <p:cNvPr id="4" name="Rectangle 3"/>
          <p:cNvSpPr/>
          <p:nvPr userDrawn="1"/>
        </p:nvSpPr>
        <p:spPr bwMode="auto">
          <a:xfrm>
            <a:off x="-1" y="0"/>
            <a:ext cx="12212763" cy="6858000"/>
          </a:xfrm>
          <a:prstGeom prst="rect">
            <a:avLst/>
          </a:prstGeom>
          <a:solidFill>
            <a:srgbClr val="000000">
              <a:alpha val="40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2" name="Picture 2"/>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black">
          <a:xfrm>
            <a:off x="4321174" y="3140274"/>
            <a:ext cx="3546476" cy="577452"/>
          </a:xfrm>
          <a:prstGeom prst="rect">
            <a:avLst/>
          </a:prstGeom>
          <a:noFill/>
          <a:ln>
            <a:noFill/>
          </a:ln>
        </p:spPr>
      </p:pic>
      <p:sp>
        <p:nvSpPr>
          <p:cNvPr id="3" name="Text Box 3"/>
          <p:cNvSpPr txBox="1">
            <a:spLocks noChangeArrowheads="1"/>
          </p:cNvSpPr>
          <p:nvPr userDrawn="1"/>
        </p:nvSpPr>
        <p:spPr bwMode="blackWhite">
          <a:xfrm>
            <a:off x="507868" y="6083573"/>
            <a:ext cx="11173090" cy="415484"/>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solidFill>
                  <a:srgbClr val="FFFFFF">
                    <a:alpha val="99000"/>
                  </a:srgbClr>
                </a:solidFill>
                <a:cs typeface="Arial" charset="0"/>
              </a:rPr>
              <a:t>© </a:t>
            </a:r>
            <a:r>
              <a:rPr lang="en-US" sz="700" dirty="0" smtClean="0">
                <a:solidFill>
                  <a:srgbClr val="FFFFFF">
                    <a:alpha val="99000"/>
                  </a:srgbClr>
                </a:solidFill>
                <a:cs typeface="Arial" charset="0"/>
              </a:rPr>
              <a:t>2011 Microsoft </a:t>
            </a:r>
            <a:r>
              <a:rPr lang="en-US" sz="700" dirty="0">
                <a:solidFill>
                  <a:srgbClr val="FFFFFF">
                    <a:alpha val="99000"/>
                  </a:srgbClr>
                </a:solidFill>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700" dirty="0">
                <a:solidFill>
                  <a:srgbClr val="FFFFFF">
                    <a:alpha val="99000"/>
                  </a:srgbClr>
                </a:solidFill>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700" dirty="0" smtClean="0">
                <a:solidFill>
                  <a:srgbClr val="FFFFFF">
                    <a:alpha val="99000"/>
                  </a:srgbClr>
                </a:solidFill>
                <a:cs typeface="Arial" charset="0"/>
              </a:rPr>
              <a:t>MICROSOFT </a:t>
            </a:r>
            <a:r>
              <a:rPr lang="en-US" sz="700" dirty="0">
                <a:solidFill>
                  <a:srgbClr val="FFFFFF">
                    <a:alpha val="99000"/>
                  </a:srgbClr>
                </a:solidFill>
                <a:cs typeface="Arial" charset="0"/>
              </a:rPr>
              <a:t>MAKES NO WARRANTIES, EXPRESS, IMPLIED OR STATUTORY, AS TO THE INFORMATION IN THIS PRESENTATION.</a:t>
            </a:r>
          </a:p>
        </p:txBody>
      </p:sp>
    </p:spTree>
    <p:extLst>
      <p:ext uri="{BB962C8B-B14F-4D97-AF65-F5344CB8AC3E}">
        <p14:creationId xmlns:p14="http://schemas.microsoft.com/office/powerpoint/2010/main" val="1158490079"/>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865680" y="2602279"/>
            <a:ext cx="4205288" cy="1523494"/>
          </a:xfrm>
        </p:spPr>
        <p:txBody>
          <a:bodyPr anchor="ctr" anchorCtr="0">
            <a:noAutofit/>
          </a:bodyPr>
          <a:lstStyle>
            <a:lvl1pPr algn="l">
              <a:lnSpc>
                <a:spcPct val="90000"/>
              </a:lnSpc>
              <a:defRPr sz="4800" baseline="0">
                <a:solidFill>
                  <a:schemeClr val="bg1">
                    <a:alpha val="98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889124" y="4352656"/>
            <a:ext cx="4205289" cy="461665"/>
          </a:xfrm>
        </p:spPr>
        <p:txBody>
          <a:bodyPr>
            <a:noAutofit/>
          </a:bodyPr>
          <a:lstStyle>
            <a:lvl1pPr marL="0" indent="0" algn="l" defTabSz="914363" rtl="0" eaLnBrk="1" latinLnBrk="0" hangingPunct="1">
              <a:lnSpc>
                <a:spcPct val="90000"/>
              </a:lnSpc>
              <a:spcBef>
                <a:spcPts val="0"/>
              </a:spcBef>
              <a:buSzPct val="80000"/>
              <a:buFont typeface="Arial" pitchFamily="34" charset="0"/>
              <a:buNone/>
              <a:defRPr lang="en-US" sz="2400" kern="1200" dirty="0">
                <a:solidFill>
                  <a:schemeClr val="bg1">
                    <a:alpha val="99000"/>
                  </a:schemeClr>
                </a:solidFill>
                <a:latin typeface="+mn-lt"/>
                <a:ea typeface="+mn-ea"/>
                <a:cs typeface="+mn-c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420707" y="3364026"/>
            <a:ext cx="3340955" cy="1274538"/>
          </a:xfrm>
        </p:spPr>
        <p:txBody>
          <a:bodyPr anchor="t" anchorCtr="0">
            <a:noAutofit/>
            <a:scene3d>
              <a:camera prst="orthographicFront"/>
              <a:lightRig rig="flat" dir="t"/>
            </a:scene3d>
            <a:sp3d>
              <a:contourClr>
                <a:schemeClr val="bg2"/>
              </a:contourClr>
            </a:sp3d>
          </a:bodyPr>
          <a:lstStyle>
            <a:lvl1pPr marL="0" indent="0" algn="ctr">
              <a:buFont typeface="Arial" pitchFamily="34" charset="0"/>
              <a:buNone/>
              <a:defRPr lang="en-US" sz="6000" dirty="0" smtClean="0">
                <a:solidFill>
                  <a:srgbClr val="00B0F0"/>
                </a:solidFill>
                <a:latin typeface="Segoe UI Light" pitchFamily="34" charset="0"/>
              </a:defRPr>
            </a:lvl1pPr>
          </a:lstStyle>
          <a:p>
            <a:pPr lvl="0"/>
            <a:r>
              <a:rPr lang="en-US" dirty="0" smtClean="0"/>
              <a:t>video</a:t>
            </a:r>
          </a:p>
        </p:txBody>
      </p:sp>
      <p:sp>
        <p:nvSpPr>
          <p:cNvPr id="8" name="Freeform 6"/>
          <p:cNvSpPr>
            <a:spLocks noEditPoints="1"/>
          </p:cNvSpPr>
          <p:nvPr userDrawn="1"/>
        </p:nvSpPr>
        <p:spPr bwMode="auto">
          <a:xfrm>
            <a:off x="7174523" y="1504001"/>
            <a:ext cx="3890599" cy="3720051"/>
          </a:xfrm>
          <a:custGeom>
            <a:avLst/>
            <a:gdLst>
              <a:gd name="T0" fmla="*/ 150 w 154"/>
              <a:gd name="T1" fmla="*/ 40 h 148"/>
              <a:gd name="T2" fmla="*/ 91 w 154"/>
              <a:gd name="T3" fmla="*/ 40 h 148"/>
              <a:gd name="T4" fmla="*/ 124 w 154"/>
              <a:gd name="T5" fmla="*/ 3 h 148"/>
              <a:gd name="T6" fmla="*/ 120 w 154"/>
              <a:gd name="T7" fmla="*/ 0 h 148"/>
              <a:gd name="T8" fmla="*/ 77 w 154"/>
              <a:gd name="T9" fmla="*/ 39 h 148"/>
              <a:gd name="T10" fmla="*/ 36 w 154"/>
              <a:gd name="T11" fmla="*/ 0 h 148"/>
              <a:gd name="T12" fmla="*/ 32 w 154"/>
              <a:gd name="T13" fmla="*/ 3 h 148"/>
              <a:gd name="T14" fmla="*/ 66 w 154"/>
              <a:gd name="T15" fmla="*/ 40 h 148"/>
              <a:gd name="T16" fmla="*/ 4 w 154"/>
              <a:gd name="T17" fmla="*/ 40 h 148"/>
              <a:gd name="T18" fmla="*/ 0 w 154"/>
              <a:gd name="T19" fmla="*/ 44 h 148"/>
              <a:gd name="T20" fmla="*/ 0 w 154"/>
              <a:gd name="T21" fmla="*/ 144 h 148"/>
              <a:gd name="T22" fmla="*/ 4 w 154"/>
              <a:gd name="T23" fmla="*/ 148 h 148"/>
              <a:gd name="T24" fmla="*/ 150 w 154"/>
              <a:gd name="T25" fmla="*/ 148 h 148"/>
              <a:gd name="T26" fmla="*/ 154 w 154"/>
              <a:gd name="T27" fmla="*/ 144 h 148"/>
              <a:gd name="T28" fmla="*/ 154 w 154"/>
              <a:gd name="T29" fmla="*/ 44 h 148"/>
              <a:gd name="T30" fmla="*/ 150 w 154"/>
              <a:gd name="T31" fmla="*/ 40 h 148"/>
              <a:gd name="T32" fmla="*/ 145 w 154"/>
              <a:gd name="T33" fmla="*/ 135 h 148"/>
              <a:gd name="T34" fmla="*/ 141 w 154"/>
              <a:gd name="T35" fmla="*/ 139 h 148"/>
              <a:gd name="T36" fmla="*/ 13 w 154"/>
              <a:gd name="T37" fmla="*/ 139 h 148"/>
              <a:gd name="T38" fmla="*/ 9 w 154"/>
              <a:gd name="T39" fmla="*/ 135 h 148"/>
              <a:gd name="T40" fmla="*/ 9 w 154"/>
              <a:gd name="T41" fmla="*/ 52 h 148"/>
              <a:gd name="T42" fmla="*/ 13 w 154"/>
              <a:gd name="T43" fmla="*/ 48 h 148"/>
              <a:gd name="T44" fmla="*/ 141 w 154"/>
              <a:gd name="T45" fmla="*/ 48 h 148"/>
              <a:gd name="T46" fmla="*/ 145 w 154"/>
              <a:gd name="T47" fmla="*/ 52 h 148"/>
              <a:gd name="T48" fmla="*/ 145 w 154"/>
              <a:gd name="T49" fmla="*/ 135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54" h="148">
                <a:moveTo>
                  <a:pt x="150" y="40"/>
                </a:moveTo>
                <a:cubicBezTo>
                  <a:pt x="91" y="40"/>
                  <a:pt x="91" y="40"/>
                  <a:pt x="91" y="40"/>
                </a:cubicBezTo>
                <a:cubicBezTo>
                  <a:pt x="124" y="3"/>
                  <a:pt x="124" y="3"/>
                  <a:pt x="124" y="3"/>
                </a:cubicBezTo>
                <a:cubicBezTo>
                  <a:pt x="120" y="0"/>
                  <a:pt x="120" y="0"/>
                  <a:pt x="120" y="0"/>
                </a:cubicBezTo>
                <a:cubicBezTo>
                  <a:pt x="77" y="39"/>
                  <a:pt x="77" y="39"/>
                  <a:pt x="77" y="39"/>
                </a:cubicBezTo>
                <a:cubicBezTo>
                  <a:pt x="36" y="0"/>
                  <a:pt x="36" y="0"/>
                  <a:pt x="36" y="0"/>
                </a:cubicBezTo>
                <a:cubicBezTo>
                  <a:pt x="32" y="3"/>
                  <a:pt x="32" y="3"/>
                  <a:pt x="32" y="3"/>
                </a:cubicBezTo>
                <a:cubicBezTo>
                  <a:pt x="66" y="40"/>
                  <a:pt x="66" y="40"/>
                  <a:pt x="66" y="40"/>
                </a:cubicBezTo>
                <a:cubicBezTo>
                  <a:pt x="4" y="40"/>
                  <a:pt x="4" y="40"/>
                  <a:pt x="4" y="40"/>
                </a:cubicBezTo>
                <a:cubicBezTo>
                  <a:pt x="2" y="40"/>
                  <a:pt x="0" y="42"/>
                  <a:pt x="0" y="44"/>
                </a:cubicBezTo>
                <a:cubicBezTo>
                  <a:pt x="0" y="144"/>
                  <a:pt x="0" y="144"/>
                  <a:pt x="0" y="144"/>
                </a:cubicBezTo>
                <a:cubicBezTo>
                  <a:pt x="0" y="146"/>
                  <a:pt x="2" y="148"/>
                  <a:pt x="4" y="148"/>
                </a:cubicBezTo>
                <a:cubicBezTo>
                  <a:pt x="150" y="148"/>
                  <a:pt x="150" y="148"/>
                  <a:pt x="150" y="148"/>
                </a:cubicBezTo>
                <a:cubicBezTo>
                  <a:pt x="152" y="148"/>
                  <a:pt x="154" y="146"/>
                  <a:pt x="154" y="144"/>
                </a:cubicBezTo>
                <a:cubicBezTo>
                  <a:pt x="154" y="44"/>
                  <a:pt x="154" y="44"/>
                  <a:pt x="154" y="44"/>
                </a:cubicBezTo>
                <a:cubicBezTo>
                  <a:pt x="154" y="42"/>
                  <a:pt x="152" y="40"/>
                  <a:pt x="150" y="40"/>
                </a:cubicBezTo>
                <a:close/>
                <a:moveTo>
                  <a:pt x="145" y="135"/>
                </a:moveTo>
                <a:cubicBezTo>
                  <a:pt x="145" y="137"/>
                  <a:pt x="143" y="139"/>
                  <a:pt x="141" y="139"/>
                </a:cubicBezTo>
                <a:cubicBezTo>
                  <a:pt x="13" y="139"/>
                  <a:pt x="13" y="139"/>
                  <a:pt x="13" y="139"/>
                </a:cubicBezTo>
                <a:cubicBezTo>
                  <a:pt x="11" y="139"/>
                  <a:pt x="9" y="137"/>
                  <a:pt x="9" y="135"/>
                </a:cubicBezTo>
                <a:cubicBezTo>
                  <a:pt x="9" y="52"/>
                  <a:pt x="9" y="52"/>
                  <a:pt x="9" y="52"/>
                </a:cubicBezTo>
                <a:cubicBezTo>
                  <a:pt x="9" y="50"/>
                  <a:pt x="11" y="48"/>
                  <a:pt x="13" y="48"/>
                </a:cubicBezTo>
                <a:cubicBezTo>
                  <a:pt x="141" y="48"/>
                  <a:pt x="141" y="48"/>
                  <a:pt x="141" y="48"/>
                </a:cubicBezTo>
                <a:cubicBezTo>
                  <a:pt x="143" y="48"/>
                  <a:pt x="145" y="50"/>
                  <a:pt x="145" y="52"/>
                </a:cubicBezTo>
                <a:lnTo>
                  <a:pt x="145" y="1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302152537"/>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lum/>
          </a:blip>
          <a:srcRect/>
          <a:stretch>
            <a:fillRect t="-1000" b="-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494600"/>
            <a:ext cx="11149013" cy="7478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713800"/>
            <a:ext cx="11149012" cy="2979277"/>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764922352"/>
      </p:ext>
    </p:extLst>
  </p:cSld>
  <p:clrMap bg1="lt1" tx1="dk1" bg2="lt2" tx2="dk2" accent1="accent1" accent2="accent2" accent3="accent3" accent4="accent4" accent5="accent5" accent6="accent6" hlink="hlink" folHlink="folHlink"/>
  <p:sldLayoutIdLst>
    <p:sldLayoutId id="2147483731" r:id="rId1"/>
    <p:sldLayoutId id="2147483756" r:id="rId2"/>
    <p:sldLayoutId id="2147483757" r:id="rId3"/>
    <p:sldLayoutId id="2147483758" r:id="rId4"/>
    <p:sldLayoutId id="2147483732" r:id="rId5"/>
    <p:sldLayoutId id="2147483759" r:id="rId6"/>
    <p:sldLayoutId id="2147483761" r:id="rId7"/>
    <p:sldLayoutId id="2147483768" r:id="rId8"/>
    <p:sldLayoutId id="2147483769" r:id="rId9"/>
    <p:sldLayoutId id="2147483770" r:id="rId10"/>
    <p:sldLayoutId id="2147483771" r:id="rId11"/>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5400" b="0" kern="1200" cap="none" spc="-100" baseline="0" dirty="0" smtClean="0">
          <a:ln w="3175">
            <a:noFill/>
          </a:ln>
          <a:solidFill>
            <a:schemeClr val="bg1"/>
          </a:solidFill>
          <a:effectLst/>
          <a:latin typeface="Segoe UI Light" pitchFamily="34" charset="0"/>
          <a:ea typeface="+mn-ea"/>
          <a:cs typeface="Arial" charset="0"/>
        </a:defRPr>
      </a:lvl1pPr>
    </p:titleStyle>
    <p:bodyStyle>
      <a:lvl1pPr marL="460375" indent="-460375" algn="l" defTabSz="914363" rtl="0" eaLnBrk="1" latinLnBrk="0" hangingPunct="1">
        <a:lnSpc>
          <a:spcPct val="90000"/>
        </a:lnSpc>
        <a:spcBef>
          <a:spcPct val="20000"/>
        </a:spcBef>
        <a:buClr>
          <a:srgbClr val="92D050"/>
        </a:buClr>
        <a:buSzPct val="120000"/>
        <a:buFont typeface="Arial" pitchFamily="34" charset="0"/>
        <a:buChar char="•"/>
        <a:defRPr sz="4400" kern="1200">
          <a:solidFill>
            <a:schemeClr val="bg1"/>
          </a:solidFill>
          <a:latin typeface="+mn-lt"/>
          <a:ea typeface="+mn-ea"/>
          <a:cs typeface="+mn-cs"/>
        </a:defRPr>
      </a:lvl1pPr>
      <a:lvl2pPr marL="855663" indent="-395288" algn="l" defTabSz="914363" rtl="0" eaLnBrk="1" latinLnBrk="0" hangingPunct="1">
        <a:lnSpc>
          <a:spcPct val="90000"/>
        </a:lnSpc>
        <a:spcBef>
          <a:spcPct val="20000"/>
        </a:spcBef>
        <a:buClr>
          <a:srgbClr val="92D050"/>
        </a:buClr>
        <a:buSzPct val="120000"/>
        <a:buFont typeface="Arial" pitchFamily="34" charset="0"/>
        <a:buChar char="•"/>
        <a:defRPr sz="4000" kern="1200">
          <a:solidFill>
            <a:schemeClr val="bg1"/>
          </a:solidFill>
          <a:latin typeface="+mn-lt"/>
          <a:ea typeface="+mn-ea"/>
          <a:cs typeface="+mn-cs"/>
        </a:defRPr>
      </a:lvl2pPr>
      <a:lvl3pPr marL="1258888" indent="-403225" algn="l" defTabSz="914363" rtl="0" eaLnBrk="1" latinLnBrk="0" hangingPunct="1">
        <a:lnSpc>
          <a:spcPct val="90000"/>
        </a:lnSpc>
        <a:spcBef>
          <a:spcPct val="20000"/>
        </a:spcBef>
        <a:buClr>
          <a:srgbClr val="92D050"/>
        </a:buClr>
        <a:buSzPct val="120000"/>
        <a:buFont typeface="Arial" pitchFamily="34" charset="0"/>
        <a:buChar char="•"/>
        <a:defRPr sz="3600" kern="1200">
          <a:solidFill>
            <a:schemeClr val="bg1"/>
          </a:solidFill>
          <a:latin typeface="+mn-lt"/>
          <a:ea typeface="+mn-ea"/>
          <a:cs typeface="+mn-cs"/>
        </a:defRPr>
      </a:lvl3pPr>
      <a:lvl4pPr marL="1604963" indent="-346075" algn="l" defTabSz="914363" rtl="0" eaLnBrk="1" latinLnBrk="0" hangingPunct="1">
        <a:lnSpc>
          <a:spcPct val="90000"/>
        </a:lnSpc>
        <a:spcBef>
          <a:spcPct val="20000"/>
        </a:spcBef>
        <a:buClr>
          <a:srgbClr val="92D050"/>
        </a:buClr>
        <a:buSzPct val="120000"/>
        <a:buFont typeface="Arial" pitchFamily="34" charset="0"/>
        <a:buChar char="•"/>
        <a:defRPr sz="3200" kern="1200">
          <a:solidFill>
            <a:schemeClr val="bg1"/>
          </a:solidFill>
          <a:latin typeface="+mn-lt"/>
          <a:ea typeface="+mn-ea"/>
          <a:cs typeface="+mn-cs"/>
        </a:defRPr>
      </a:lvl4pPr>
      <a:lvl5pPr marL="1941513" indent="-336550" algn="l" defTabSz="914363" rtl="0" eaLnBrk="1" latinLnBrk="0" hangingPunct="1">
        <a:lnSpc>
          <a:spcPct val="90000"/>
        </a:lnSpc>
        <a:spcBef>
          <a:spcPct val="20000"/>
        </a:spcBef>
        <a:buClr>
          <a:srgbClr val="92D050"/>
        </a:buClr>
        <a:buSzPct val="120000"/>
        <a:buFont typeface="Arial" pitchFamily="34" charset="0"/>
        <a:buChar char="•"/>
        <a:defRPr sz="3200" kern="1200">
          <a:solidFill>
            <a:schemeClr val="bg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4" name="Rectangle 3"/>
          <p:cNvSpPr/>
          <p:nvPr/>
        </p:nvSpPr>
        <p:spPr bwMode="auto">
          <a:xfrm>
            <a:off x="1" y="0"/>
            <a:ext cx="308344" cy="68580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5" name="Rectangle 4"/>
          <p:cNvSpPr/>
          <p:nvPr/>
        </p:nvSpPr>
        <p:spPr bwMode="auto">
          <a:xfrm>
            <a:off x="0" y="0"/>
            <a:ext cx="12188825" cy="14478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 name="Title Placeholder 1"/>
          <p:cNvSpPr>
            <a:spLocks noGrp="1"/>
          </p:cNvSpPr>
          <p:nvPr>
            <p:ph type="title"/>
          </p:nvPr>
        </p:nvSpPr>
        <p:spPr>
          <a:xfrm>
            <a:off x="519111" y="228601"/>
            <a:ext cx="11149014" cy="6647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905000"/>
            <a:ext cx="11149012" cy="1618905"/>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375832376"/>
      </p:ext>
    </p:extLst>
  </p:cSld>
  <p:clrMap bg1="lt1" tx1="dk1" bg2="lt2" tx2="dk2" accent1="accent1" accent2="accent2" accent3="accent3" accent4="accent4" accent5="accent5" accent6="accent6" hlink="hlink" folHlink="folHlink"/>
  <p:sldLayoutIdLst>
    <p:sldLayoutId id="2147483750" r:id="rId1"/>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800" b="0" kern="1200" cap="none" spc="-100" baseline="0" dirty="0">
          <a:ln w="3175">
            <a:noFill/>
          </a:ln>
          <a:solidFill>
            <a:schemeClr val="bg1">
              <a:alpha val="99000"/>
            </a:schemeClr>
          </a:solidFill>
          <a:effectLst/>
          <a:latin typeface="Segoe UI Light" pitchFamily="34" charset="0"/>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2400" b="0" kern="1200">
          <a:solidFill>
            <a:schemeClr val="bg1"/>
          </a:solidFill>
          <a:latin typeface="Consolas" pitchFamily="49" charset="0"/>
          <a:ea typeface="+mn-ea"/>
          <a:cs typeface="Consolas" pitchFamily="49" charset="0"/>
        </a:defRPr>
      </a:lvl1pPr>
      <a:lvl2pPr marL="384954" indent="-7937" algn="l" defTabSz="914363" rtl="0" eaLnBrk="1" latinLnBrk="0" hangingPunct="1">
        <a:lnSpc>
          <a:spcPct val="90000"/>
        </a:lnSpc>
        <a:spcBef>
          <a:spcPct val="20000"/>
        </a:spcBef>
        <a:buFont typeface="Arial" pitchFamily="34" charset="0"/>
        <a:buNone/>
        <a:defRPr sz="2000" b="0" kern="1200">
          <a:solidFill>
            <a:schemeClr val="bg1"/>
          </a:solidFill>
          <a:latin typeface="Consolas" pitchFamily="49" charset="0"/>
          <a:ea typeface="+mn-ea"/>
          <a:cs typeface="Consolas" pitchFamily="49" charset="0"/>
        </a:defRPr>
      </a:lvl2pPr>
      <a:lvl3pPr marL="761970" indent="-7937" algn="l" defTabSz="914363" rtl="0" eaLnBrk="1" latinLnBrk="0" hangingPunct="1">
        <a:lnSpc>
          <a:spcPct val="90000"/>
        </a:lnSpc>
        <a:spcBef>
          <a:spcPct val="20000"/>
        </a:spcBef>
        <a:buFont typeface="Arial" pitchFamily="34" charset="0"/>
        <a:buNone/>
        <a:defRPr sz="1800" b="0" kern="1200">
          <a:solidFill>
            <a:schemeClr val="bg1"/>
          </a:solidFill>
          <a:latin typeface="Consolas" pitchFamily="49" charset="0"/>
          <a:ea typeface="+mn-ea"/>
          <a:cs typeface="Consolas" pitchFamily="49" charset="0"/>
        </a:defRPr>
      </a:lvl3pPr>
      <a:lvl4pPr marL="1094009" indent="7937" algn="l" defTabSz="914363" rtl="0" eaLnBrk="1" latinLnBrk="0" hangingPunct="1">
        <a:lnSpc>
          <a:spcPct val="90000"/>
        </a:lnSpc>
        <a:spcBef>
          <a:spcPct val="20000"/>
        </a:spcBef>
        <a:buFont typeface="Arial" pitchFamily="34" charset="0"/>
        <a:buNone/>
        <a:defRPr sz="1800" b="0" kern="1200">
          <a:solidFill>
            <a:schemeClr val="bg1"/>
          </a:solidFill>
          <a:latin typeface="Consolas" pitchFamily="49" charset="0"/>
          <a:ea typeface="+mn-ea"/>
          <a:cs typeface="Consolas" pitchFamily="49" charset="0"/>
        </a:defRPr>
      </a:lvl4pPr>
      <a:lvl5pPr marL="1426047" indent="0" algn="l" defTabSz="914363" rtl="0" eaLnBrk="1" latinLnBrk="0" hangingPunct="1">
        <a:lnSpc>
          <a:spcPct val="90000"/>
        </a:lnSpc>
        <a:spcBef>
          <a:spcPct val="20000"/>
        </a:spcBef>
        <a:buFont typeface="Arial" pitchFamily="34" charset="0"/>
        <a:buNone/>
        <a:defRPr sz="1800" b="0" kern="1200">
          <a:solidFill>
            <a:schemeClr val="bg1"/>
          </a:solidFill>
          <a:latin typeface="Consolas" pitchFamily="49" charset="0"/>
          <a:ea typeface="+mn-ea"/>
          <a:cs typeface="Consolas"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3.xml"/><Relationship Id="rId5" Type="http://schemas.openxmlformats.org/officeDocument/2006/relationships/image" Target="../media/image18.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microsoft.com/office/2007/relationships/hdphoto" Target="../media/hdphoto1.wdp"/><Relationship Id="rId5" Type="http://schemas.openxmlformats.org/officeDocument/2006/relationships/image" Target="../media/image20.png"/><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microsoft.com/office/2007/relationships/hdphoto" Target="../media/hdphoto1.wdp"/><Relationship Id="rId5" Type="http://schemas.openxmlformats.org/officeDocument/2006/relationships/image" Target="../media/image20.png"/><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23.png"/></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23.png"/></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2.xml"/><Relationship Id="rId1" Type="http://schemas.openxmlformats.org/officeDocument/2006/relationships/slideLayout" Target="../slideLayouts/slideLayout3.xml"/><Relationship Id="rId5" Type="http://schemas.openxmlformats.org/officeDocument/2006/relationships/image" Target="../media/image24.png"/><Relationship Id="rId4" Type="http://schemas.openxmlformats.org/officeDocument/2006/relationships/image" Target="../media/image22.png"/></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24.png"/></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4.xml"/><Relationship Id="rId1" Type="http://schemas.openxmlformats.org/officeDocument/2006/relationships/slideLayout" Target="../slideLayouts/slideLayout3.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8" Type="http://schemas.openxmlformats.org/officeDocument/2006/relationships/image" Target="../media/image32.emf"/><Relationship Id="rId3" Type="http://schemas.openxmlformats.org/officeDocument/2006/relationships/image" Target="../media/image28.png"/><Relationship Id="rId7" Type="http://schemas.openxmlformats.org/officeDocument/2006/relationships/image" Target="../media/image27.png"/><Relationship Id="rId2" Type="http://schemas.openxmlformats.org/officeDocument/2006/relationships/notesSlide" Target="../notesSlides/notesSlide26.xml"/><Relationship Id="rId1" Type="http://schemas.openxmlformats.org/officeDocument/2006/relationships/slideLayout" Target="../slideLayouts/slideLayout3.xml"/><Relationship Id="rId6" Type="http://schemas.openxmlformats.org/officeDocument/2006/relationships/image" Target="../media/image31.emf"/><Relationship Id="rId5" Type="http://schemas.openxmlformats.org/officeDocument/2006/relationships/image" Target="../media/image30.png"/><Relationship Id="rId4" Type="http://schemas.openxmlformats.org/officeDocument/2006/relationships/image" Target="../media/image29.png"/></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microsoft.com/office/2007/relationships/hdphoto" Target="../media/hdphoto2.wdp"/></Relationships>
</file>

<file path=ppt/slides/_rels/slide2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8.xml"/><Relationship Id="rId1" Type="http://schemas.openxmlformats.org/officeDocument/2006/relationships/slideLayout" Target="../slideLayouts/slideLayout4.xml"/><Relationship Id="rId4" Type="http://schemas.microsoft.com/office/2007/relationships/hdphoto" Target="../media/hdphoto2.wdp"/></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2.xml"/><Relationship Id="rId1" Type="http://schemas.openxmlformats.org/officeDocument/2006/relationships/slideLayout" Target="../slideLayouts/slideLayout3.xml"/><Relationship Id="rId6" Type="http://schemas.microsoft.com/office/2007/relationships/hdphoto" Target="../media/hdphoto3.wdp"/><Relationship Id="rId5" Type="http://schemas.openxmlformats.org/officeDocument/2006/relationships/image" Target="../media/image36.png"/><Relationship Id="rId4" Type="http://schemas.openxmlformats.org/officeDocument/2006/relationships/image" Target="../media/image35.png"/></Relationships>
</file>

<file path=ppt/slides/_rels/slide33.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7.png"/><Relationship Id="rId7" Type="http://schemas.openxmlformats.org/officeDocument/2006/relationships/image" Target="../media/image39.png"/><Relationship Id="rId2" Type="http://schemas.openxmlformats.org/officeDocument/2006/relationships/notesSlide" Target="../notesSlides/notesSlide33.xml"/><Relationship Id="rId1" Type="http://schemas.openxmlformats.org/officeDocument/2006/relationships/slideLayout" Target="../slideLayouts/slideLayout3.xml"/><Relationship Id="rId6" Type="http://schemas.openxmlformats.org/officeDocument/2006/relationships/image" Target="../media/image38.png"/><Relationship Id="rId5" Type="http://schemas.microsoft.com/office/2007/relationships/hdphoto" Target="../media/hdphoto3.wdp"/><Relationship Id="rId4" Type="http://schemas.openxmlformats.org/officeDocument/2006/relationships/image" Target="../media/image36.png"/></Relationships>
</file>

<file path=ppt/slides/_rels/slide3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4.xml"/><Relationship Id="rId1" Type="http://schemas.openxmlformats.org/officeDocument/2006/relationships/slideLayout" Target="../slideLayouts/slideLayout3.xml"/><Relationship Id="rId6" Type="http://schemas.openxmlformats.org/officeDocument/2006/relationships/image" Target="../media/image38.png"/><Relationship Id="rId5" Type="http://schemas.openxmlformats.org/officeDocument/2006/relationships/image" Target="../media/image41.png"/><Relationship Id="rId4" Type="http://schemas.microsoft.com/office/2007/relationships/hdphoto" Target="../media/hdphoto3.wdp"/></Relationships>
</file>

<file path=ppt/slides/_rels/slide35.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42.png"/><Relationship Id="rId2" Type="http://schemas.openxmlformats.org/officeDocument/2006/relationships/notesSlide" Target="../notesSlides/notesSlide35.xml"/><Relationship Id="rId1" Type="http://schemas.openxmlformats.org/officeDocument/2006/relationships/slideLayout" Target="../slideLayouts/slideLayout3.xml"/><Relationship Id="rId6" Type="http://schemas.openxmlformats.org/officeDocument/2006/relationships/image" Target="../media/image38.png"/><Relationship Id="rId5" Type="http://schemas.microsoft.com/office/2007/relationships/hdphoto" Target="../media/hdphoto3.wdp"/><Relationship Id="rId4" Type="http://schemas.openxmlformats.org/officeDocument/2006/relationships/image" Target="../media/image36.png"/></Relationships>
</file>

<file path=ppt/slides/_rels/slide36.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43.png"/><Relationship Id="rId7" Type="http://schemas.openxmlformats.org/officeDocument/2006/relationships/image" Target="../media/image41.png"/><Relationship Id="rId2" Type="http://schemas.openxmlformats.org/officeDocument/2006/relationships/notesSlide" Target="../notesSlides/notesSlide36.xml"/><Relationship Id="rId1" Type="http://schemas.openxmlformats.org/officeDocument/2006/relationships/slideLayout" Target="../slideLayouts/slideLayout3.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37.xml.rels><?xml version="1.0" encoding="UTF-8" standalone="yes"?>
<Relationships xmlns="http://schemas.openxmlformats.org/package/2006/relationships"><Relationship Id="rId8" Type="http://schemas.microsoft.com/office/2007/relationships/hdphoto" Target="../media/hdphoto4.wdp"/><Relationship Id="rId13" Type="http://schemas.openxmlformats.org/officeDocument/2006/relationships/image" Target="../media/image36.png"/><Relationship Id="rId3" Type="http://schemas.openxmlformats.org/officeDocument/2006/relationships/image" Target="../media/image41.png"/><Relationship Id="rId7" Type="http://schemas.openxmlformats.org/officeDocument/2006/relationships/image" Target="../media/image48.png"/><Relationship Id="rId12" Type="http://schemas.openxmlformats.org/officeDocument/2006/relationships/image" Target="../media/image38.png"/><Relationship Id="rId17" Type="http://schemas.openxmlformats.org/officeDocument/2006/relationships/image" Target="../media/image46.png"/><Relationship Id="rId2" Type="http://schemas.openxmlformats.org/officeDocument/2006/relationships/notesSlide" Target="../notesSlides/notesSlide37.xml"/><Relationship Id="rId16" Type="http://schemas.openxmlformats.org/officeDocument/2006/relationships/image" Target="../media/image45.png"/><Relationship Id="rId1" Type="http://schemas.openxmlformats.org/officeDocument/2006/relationships/slideLayout" Target="../slideLayouts/slideLayout3.xml"/><Relationship Id="rId6" Type="http://schemas.openxmlformats.org/officeDocument/2006/relationships/image" Target="../media/image47.png"/><Relationship Id="rId11" Type="http://schemas.microsoft.com/office/2007/relationships/hdphoto" Target="../media/hdphoto5.wdp"/><Relationship Id="rId5" Type="http://schemas.openxmlformats.org/officeDocument/2006/relationships/image" Target="../media/image42.png"/><Relationship Id="rId15" Type="http://schemas.openxmlformats.org/officeDocument/2006/relationships/image" Target="../media/image44.png"/><Relationship Id="rId10" Type="http://schemas.openxmlformats.org/officeDocument/2006/relationships/image" Target="../media/image50.png"/><Relationship Id="rId4" Type="http://schemas.openxmlformats.org/officeDocument/2006/relationships/image" Target="../media/image43.png"/><Relationship Id="rId9" Type="http://schemas.openxmlformats.org/officeDocument/2006/relationships/image" Target="../media/image49.png"/><Relationship Id="rId14" Type="http://schemas.microsoft.com/office/2007/relationships/hdphoto" Target="../media/hdphoto3.wdp"/></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image" Target="../media/image59.png"/><Relationship Id="rId3" Type="http://schemas.openxmlformats.org/officeDocument/2006/relationships/image" Target="../media/image51.png"/><Relationship Id="rId7" Type="http://schemas.openxmlformats.org/officeDocument/2006/relationships/image" Target="../media/image29.png"/><Relationship Id="rId12" Type="http://schemas.openxmlformats.org/officeDocument/2006/relationships/image" Target="../media/image58.png"/><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image" Target="../media/image54.png"/><Relationship Id="rId11" Type="http://schemas.openxmlformats.org/officeDocument/2006/relationships/image" Target="../media/image57.png"/><Relationship Id="rId5" Type="http://schemas.openxmlformats.org/officeDocument/2006/relationships/image" Target="../media/image53.png"/><Relationship Id="rId10" Type="http://schemas.openxmlformats.org/officeDocument/2006/relationships/image" Target="../media/image56.png"/><Relationship Id="rId4" Type="http://schemas.openxmlformats.org/officeDocument/2006/relationships/image" Target="../media/image52.png"/><Relationship Id="rId9" Type="http://schemas.openxmlformats.org/officeDocument/2006/relationships/image" Target="../media/image55.png"/></Relationships>
</file>

<file path=ppt/slides/_rels/slide4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48.xml"/><Relationship Id="rId1" Type="http://schemas.openxmlformats.org/officeDocument/2006/relationships/slideLayout" Target="../slideLayouts/slideLayout3.xml"/><Relationship Id="rId6" Type="http://schemas.microsoft.com/office/2007/relationships/hdphoto" Target="../media/hdphoto6.wdp"/><Relationship Id="rId5" Type="http://schemas.openxmlformats.org/officeDocument/2006/relationships/image" Target="../media/image66.png"/><Relationship Id="rId4" Type="http://schemas.openxmlformats.org/officeDocument/2006/relationships/image" Target="../media/image65.png"/></Relationships>
</file>

<file path=ppt/slides/_rels/slide49.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image" Target="../media/image67.png"/><Relationship Id="rId7" Type="http://schemas.microsoft.com/office/2007/relationships/hdphoto" Target="../media/hdphoto6.wdp"/><Relationship Id="rId2" Type="http://schemas.openxmlformats.org/officeDocument/2006/relationships/notesSlide" Target="../notesSlides/notesSlide49.xml"/><Relationship Id="rId1" Type="http://schemas.openxmlformats.org/officeDocument/2006/relationships/slideLayout" Target="../slideLayouts/slideLayout3.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 Id="rId9" Type="http://schemas.openxmlformats.org/officeDocument/2006/relationships/image" Target="../media/image69.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50.xml"/><Relationship Id="rId1" Type="http://schemas.openxmlformats.org/officeDocument/2006/relationships/slideLayout" Target="../slideLayouts/slideLayout3.xml"/><Relationship Id="rId6" Type="http://schemas.microsoft.com/office/2007/relationships/hdphoto" Target="../media/hdphoto6.wdp"/><Relationship Id="rId5" Type="http://schemas.openxmlformats.org/officeDocument/2006/relationships/image" Target="../media/image66.png"/><Relationship Id="rId4" Type="http://schemas.openxmlformats.org/officeDocument/2006/relationships/image" Target="../media/image65.png"/></Relationships>
</file>

<file path=ppt/slides/_rels/slide51.xml.rels><?xml version="1.0" encoding="UTF-8" standalone="yes"?>
<Relationships xmlns="http://schemas.openxmlformats.org/package/2006/relationships"><Relationship Id="rId3" Type="http://schemas.openxmlformats.org/officeDocument/2006/relationships/image" Target="../media/image65.png"/><Relationship Id="rId7" Type="http://schemas.openxmlformats.org/officeDocument/2006/relationships/image" Target="../media/image70.png"/><Relationship Id="rId2" Type="http://schemas.openxmlformats.org/officeDocument/2006/relationships/notesSlide" Target="../notesSlides/notesSlide51.xml"/><Relationship Id="rId1" Type="http://schemas.openxmlformats.org/officeDocument/2006/relationships/slideLayout" Target="../slideLayouts/slideLayout3.xml"/><Relationship Id="rId6" Type="http://schemas.openxmlformats.org/officeDocument/2006/relationships/image" Target="../media/image64.png"/><Relationship Id="rId5" Type="http://schemas.microsoft.com/office/2007/relationships/hdphoto" Target="../media/hdphoto6.wdp"/><Relationship Id="rId4" Type="http://schemas.openxmlformats.org/officeDocument/2006/relationships/image" Target="../media/image66.png"/></Relationships>
</file>

<file path=ppt/slides/_rels/slide52.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image" Target="../media/image67.png"/><Relationship Id="rId7" Type="http://schemas.microsoft.com/office/2007/relationships/hdphoto" Target="../media/hdphoto6.wdp"/><Relationship Id="rId2" Type="http://schemas.openxmlformats.org/officeDocument/2006/relationships/notesSlide" Target="../notesSlides/notesSlide52.xml"/><Relationship Id="rId1" Type="http://schemas.openxmlformats.org/officeDocument/2006/relationships/slideLayout" Target="../slideLayouts/slideLayout3.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 Id="rId9" Type="http://schemas.openxmlformats.org/officeDocument/2006/relationships/image" Target="../media/image68.png"/></Relationships>
</file>

<file path=ppt/slides/_rels/slide53.xml.rels><?xml version="1.0" encoding="UTF-8" standalone="yes"?>
<Relationships xmlns="http://schemas.openxmlformats.org/package/2006/relationships"><Relationship Id="rId3" Type="http://schemas.openxmlformats.org/officeDocument/2006/relationships/image" Target="../media/image71.png"/><Relationship Id="rId7" Type="http://schemas.openxmlformats.org/officeDocument/2006/relationships/image" Target="../media/image73.png"/><Relationship Id="rId2" Type="http://schemas.openxmlformats.org/officeDocument/2006/relationships/notesSlide" Target="../notesSlides/notesSlide53.xml"/><Relationship Id="rId1" Type="http://schemas.openxmlformats.org/officeDocument/2006/relationships/slideLayout" Target="../slideLayouts/slideLayout3.xml"/><Relationship Id="rId6" Type="http://schemas.microsoft.com/office/2007/relationships/hdphoto" Target="../media/hdphoto6.wdp"/><Relationship Id="rId5" Type="http://schemas.openxmlformats.org/officeDocument/2006/relationships/image" Target="../media/image66.png"/><Relationship Id="rId4" Type="http://schemas.openxmlformats.org/officeDocument/2006/relationships/image" Target="../media/image72.png"/></Relationships>
</file>

<file path=ppt/slides/_rels/slide54.xml.rels><?xml version="1.0" encoding="UTF-8" standalone="yes"?>
<Relationships xmlns="http://schemas.openxmlformats.org/package/2006/relationships"><Relationship Id="rId8" Type="http://schemas.openxmlformats.org/officeDocument/2006/relationships/image" Target="../media/image78.png"/><Relationship Id="rId3" Type="http://schemas.openxmlformats.org/officeDocument/2006/relationships/image" Target="../media/image74.png"/><Relationship Id="rId7" Type="http://schemas.openxmlformats.org/officeDocument/2006/relationships/image" Target="../media/image77.png"/><Relationship Id="rId12" Type="http://schemas.openxmlformats.org/officeDocument/2006/relationships/image" Target="../media/image28.png"/><Relationship Id="rId2" Type="http://schemas.openxmlformats.org/officeDocument/2006/relationships/notesSlide" Target="../notesSlides/notesSlide54.xml"/><Relationship Id="rId1" Type="http://schemas.openxmlformats.org/officeDocument/2006/relationships/slideLayout" Target="../slideLayouts/slideLayout3.xml"/><Relationship Id="rId6" Type="http://schemas.openxmlformats.org/officeDocument/2006/relationships/image" Target="../media/image76.png"/><Relationship Id="rId11" Type="http://schemas.openxmlformats.org/officeDocument/2006/relationships/image" Target="../media/image79.png"/><Relationship Id="rId5" Type="http://schemas.microsoft.com/office/2007/relationships/hdphoto" Target="../media/hdphoto7.wdp"/><Relationship Id="rId10" Type="http://schemas.openxmlformats.org/officeDocument/2006/relationships/image" Target="../media/image70.png"/><Relationship Id="rId4" Type="http://schemas.openxmlformats.org/officeDocument/2006/relationships/image" Target="../media/image75.png"/><Relationship Id="rId9" Type="http://schemas.microsoft.com/office/2007/relationships/hdphoto" Target="../media/hdphoto8.wdp"/></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8" Type="http://schemas.microsoft.com/office/2007/relationships/hdphoto" Target="../media/hdphoto11.wdp"/><Relationship Id="rId13" Type="http://schemas.openxmlformats.org/officeDocument/2006/relationships/image" Target="../media/image28.png"/><Relationship Id="rId3" Type="http://schemas.openxmlformats.org/officeDocument/2006/relationships/image" Target="../media/image80.png"/><Relationship Id="rId7" Type="http://schemas.openxmlformats.org/officeDocument/2006/relationships/image" Target="../media/image82.png"/><Relationship Id="rId12" Type="http://schemas.openxmlformats.org/officeDocument/2006/relationships/image" Target="../media/image85.png"/><Relationship Id="rId2" Type="http://schemas.openxmlformats.org/officeDocument/2006/relationships/notesSlide" Target="../notesSlides/notesSlide56.xml"/><Relationship Id="rId1" Type="http://schemas.openxmlformats.org/officeDocument/2006/relationships/slideLayout" Target="../slideLayouts/slideLayout3.xml"/><Relationship Id="rId6" Type="http://schemas.microsoft.com/office/2007/relationships/hdphoto" Target="../media/hdphoto10.wdp"/><Relationship Id="rId11" Type="http://schemas.microsoft.com/office/2007/relationships/hdphoto" Target="../media/hdphoto12.wdp"/><Relationship Id="rId5" Type="http://schemas.openxmlformats.org/officeDocument/2006/relationships/image" Target="../media/image81.png"/><Relationship Id="rId10" Type="http://schemas.openxmlformats.org/officeDocument/2006/relationships/image" Target="../media/image84.png"/><Relationship Id="rId4" Type="http://schemas.microsoft.com/office/2007/relationships/hdphoto" Target="../media/hdphoto9.wdp"/><Relationship Id="rId9" Type="http://schemas.openxmlformats.org/officeDocument/2006/relationships/image" Target="../media/image83.png"/></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image" Target="../media/image59.png"/><Relationship Id="rId3" Type="http://schemas.openxmlformats.org/officeDocument/2006/relationships/image" Target="../media/image51.png"/><Relationship Id="rId7" Type="http://schemas.openxmlformats.org/officeDocument/2006/relationships/image" Target="../media/image29.png"/><Relationship Id="rId12" Type="http://schemas.openxmlformats.org/officeDocument/2006/relationships/image" Target="../media/image58.png"/><Relationship Id="rId2" Type="http://schemas.openxmlformats.org/officeDocument/2006/relationships/notesSlide" Target="../notesSlides/notesSlide60.xml"/><Relationship Id="rId1" Type="http://schemas.openxmlformats.org/officeDocument/2006/relationships/slideLayout" Target="../slideLayouts/slideLayout2.xml"/><Relationship Id="rId6" Type="http://schemas.openxmlformats.org/officeDocument/2006/relationships/image" Target="../media/image54.png"/><Relationship Id="rId11" Type="http://schemas.openxmlformats.org/officeDocument/2006/relationships/image" Target="../media/image57.png"/><Relationship Id="rId5" Type="http://schemas.openxmlformats.org/officeDocument/2006/relationships/image" Target="../media/image53.png"/><Relationship Id="rId10" Type="http://schemas.openxmlformats.org/officeDocument/2006/relationships/image" Target="../media/image56.png"/><Relationship Id="rId4" Type="http://schemas.openxmlformats.org/officeDocument/2006/relationships/image" Target="../media/image52.png"/><Relationship Id="rId9" Type="http://schemas.openxmlformats.org/officeDocument/2006/relationships/image" Target="../media/image55.png"/></Relationships>
</file>

<file path=ppt/slides/_rels/slide61.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87.jpg"/><Relationship Id="rId2" Type="http://schemas.openxmlformats.org/officeDocument/2006/relationships/notesSlide" Target="../notesSlides/notesSlide62.xml"/><Relationship Id="rId1" Type="http://schemas.openxmlformats.org/officeDocument/2006/relationships/slideLayout" Target="../slideLayouts/slideLayout5.xml"/><Relationship Id="rId4" Type="http://schemas.openxmlformats.org/officeDocument/2006/relationships/image" Target="../media/image88.jpg"/></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64.xml"/><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65.xml"/><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7.xml"/><Relationship Id="rId1" Type="http://schemas.openxmlformats.org/officeDocument/2006/relationships/slideLayout" Target="../slideLayouts/slideLayout4.xml"/><Relationship Id="rId5" Type="http://schemas.openxmlformats.org/officeDocument/2006/relationships/image" Target="../media/image12.png"/><Relationship Id="rId4" Type="http://schemas.openxmlformats.org/officeDocument/2006/relationships/image" Target="../media/image11.png"/></Relationships>
</file>

<file path=ppt/slides/_rels/slide68.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68.xml"/><Relationship Id="rId1" Type="http://schemas.openxmlformats.org/officeDocument/2006/relationships/slideLayout" Target="../slideLayouts/slideLayout3.xml"/><Relationship Id="rId4" Type="http://schemas.openxmlformats.org/officeDocument/2006/relationships/image" Target="../media/image92.png"/></Relationships>
</file>

<file path=ppt/slides/_rels/slide6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9.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593764" y="2559929"/>
            <a:ext cx="10921961" cy="1878252"/>
          </a:xfrm>
        </p:spPr>
        <p:txBody>
          <a:bodyPr/>
          <a:lstStyle/>
          <a:p>
            <a:r>
              <a:rPr lang="en-US" sz="8800" cap="all" dirty="0" smtClean="0"/>
              <a:t>Windows Azure</a:t>
            </a:r>
            <a:endParaRPr lang="en-US" sz="7200" cap="all" dirty="0"/>
          </a:p>
        </p:txBody>
      </p:sp>
      <p:sp>
        <p:nvSpPr>
          <p:cNvPr id="2" name="Text Placeholder 1"/>
          <p:cNvSpPr>
            <a:spLocks noGrp="1"/>
          </p:cNvSpPr>
          <p:nvPr>
            <p:ph type="body" sz="quarter" idx="11"/>
          </p:nvPr>
        </p:nvSpPr>
        <p:spPr>
          <a:xfrm>
            <a:off x="745231" y="4583030"/>
            <a:ext cx="5454333" cy="2080570"/>
          </a:xfrm>
        </p:spPr>
        <p:txBody>
          <a:bodyPr/>
          <a:lstStyle/>
          <a:p>
            <a:r>
              <a:rPr lang="en-US" sz="2800" dirty="0">
                <a:latin typeface="Segoe UI Semibold" panose="020B0702040204020203" pitchFamily="34" charset="0"/>
                <a:cs typeface="Segoe UI Semibold" panose="020B0702040204020203" pitchFamily="34" charset="0"/>
              </a:rPr>
              <a:t>Scott Guthrie</a:t>
            </a:r>
          </a:p>
          <a:p>
            <a:r>
              <a:rPr lang="en-US" sz="2000" dirty="0">
                <a:solidFill>
                  <a:schemeClr val="accent6">
                    <a:lumMod val="40000"/>
                    <a:lumOff val="60000"/>
                    <a:alpha val="98000"/>
                  </a:schemeClr>
                </a:solidFill>
              </a:rPr>
              <a:t>Corporate Vice President</a:t>
            </a:r>
          </a:p>
          <a:p>
            <a:r>
              <a:rPr lang="en-US" sz="2000" dirty="0">
                <a:solidFill>
                  <a:schemeClr val="accent6">
                    <a:lumMod val="40000"/>
                    <a:lumOff val="60000"/>
                    <a:alpha val="98000"/>
                  </a:schemeClr>
                </a:solidFill>
              </a:rPr>
              <a:t>Windows </a:t>
            </a:r>
            <a:r>
              <a:rPr lang="en-US" sz="2000" dirty="0" smtClean="0">
                <a:solidFill>
                  <a:schemeClr val="accent6">
                    <a:lumMod val="40000"/>
                    <a:lumOff val="60000"/>
                    <a:alpha val="98000"/>
                  </a:schemeClr>
                </a:solidFill>
              </a:rPr>
              <a:t>Azure</a:t>
            </a:r>
          </a:p>
          <a:p>
            <a:endParaRPr lang="en-US" sz="2000" dirty="0">
              <a:solidFill>
                <a:schemeClr val="accent6">
                  <a:lumMod val="40000"/>
                  <a:lumOff val="60000"/>
                  <a:alpha val="98000"/>
                </a:schemeClr>
              </a:solidFill>
            </a:endParaRPr>
          </a:p>
          <a:p>
            <a:r>
              <a:rPr lang="en-US" sz="2000" dirty="0" smtClean="0">
                <a:solidFill>
                  <a:schemeClr val="accent6">
                    <a:lumMod val="40000"/>
                    <a:lumOff val="60000"/>
                    <a:alpha val="98000"/>
                  </a:schemeClr>
                </a:solidFill>
              </a:rPr>
              <a:t>Email: scottgu@microsoft.com</a:t>
            </a:r>
          </a:p>
          <a:p>
            <a:r>
              <a:rPr lang="en-US" sz="2000" dirty="0" smtClean="0">
                <a:solidFill>
                  <a:schemeClr val="accent6">
                    <a:lumMod val="40000"/>
                    <a:lumOff val="60000"/>
                    <a:alpha val="98000"/>
                  </a:schemeClr>
                </a:solidFill>
              </a:rPr>
              <a:t>Twitter: @</a:t>
            </a:r>
            <a:r>
              <a:rPr lang="en-US" sz="2000" dirty="0" err="1" smtClean="0">
                <a:solidFill>
                  <a:schemeClr val="accent6">
                    <a:lumMod val="40000"/>
                    <a:lumOff val="60000"/>
                    <a:alpha val="98000"/>
                  </a:schemeClr>
                </a:solidFill>
              </a:rPr>
              <a:t>scottgu</a:t>
            </a:r>
            <a:endParaRPr lang="en-US" sz="2000" dirty="0">
              <a:solidFill>
                <a:schemeClr val="accent6">
                  <a:lumMod val="40000"/>
                  <a:lumOff val="60000"/>
                  <a:alpha val="98000"/>
                </a:schemeClr>
              </a:solidFill>
            </a:endParaRPr>
          </a:p>
        </p:txBody>
      </p:sp>
    </p:spTree>
    <p:extLst>
      <p:ext uri="{BB962C8B-B14F-4D97-AF65-F5344CB8AC3E}">
        <p14:creationId xmlns:p14="http://schemas.microsoft.com/office/powerpoint/2010/main" val="402916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Effect transition="in" filter="fade">
                                      <p:cBhvr>
                                        <p:cTn id="11" dur="500"/>
                                        <p:tgtEl>
                                          <p:spTgt spid="2">
                                            <p:txEl>
                                              <p:pRg st="0" end="0"/>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Effect transition="in" filter="fade">
                                      <p:cBhvr>
                                        <p:cTn id="15" dur="500"/>
                                        <p:tgtEl>
                                          <p:spTgt spid="2">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animEffect transition="in" filter="fade">
                                      <p:cBhvr>
                                        <p:cTn id="18" dur="500"/>
                                        <p:tgtEl>
                                          <p:spTgt spid="2">
                                            <p:txEl>
                                              <p:pRg st="2" end="2"/>
                                            </p:txEl>
                                          </p:spTgt>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2">
                                            <p:txEl>
                                              <p:pRg st="5" end="5"/>
                                            </p:txEl>
                                          </p:spTgt>
                                        </p:tgtEl>
                                        <p:attrNameLst>
                                          <p:attrName>style.visibility</p:attrName>
                                        </p:attrNameLst>
                                      </p:cBhvr>
                                      <p:to>
                                        <p:strVal val="visible"/>
                                      </p:to>
                                    </p:set>
                                    <p:animEffect transition="in" filter="fade">
                                      <p:cBhvr>
                                        <p:cTn id="26"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 grpId="0" uiExpand="1"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ounded Rectangle 70"/>
          <p:cNvSpPr/>
          <p:nvPr/>
        </p:nvSpPr>
        <p:spPr bwMode="auto">
          <a:xfrm>
            <a:off x="5901129" y="1168309"/>
            <a:ext cx="2938071" cy="1462226"/>
          </a:xfrm>
          <a:prstGeom prst="roundRect">
            <a:avLst/>
          </a:prstGeom>
          <a:solidFill>
            <a:srgbClr val="FFFFFF">
              <a:alpha val="7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sp>
        <p:nvSpPr>
          <p:cNvPr id="4" name="Rounded Rectangle 3"/>
          <p:cNvSpPr/>
          <p:nvPr/>
        </p:nvSpPr>
        <p:spPr bwMode="auto">
          <a:xfrm>
            <a:off x="3885013" y="1034176"/>
            <a:ext cx="3036794" cy="1671716"/>
          </a:xfrm>
          <a:prstGeom prst="roundRect">
            <a:avLst>
              <a:gd name="adj" fmla="val 19324"/>
            </a:avLst>
          </a:prstGeom>
          <a:solidFill>
            <a:srgbClr val="FFFFFF">
              <a:alpha val="50196"/>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sp>
        <p:nvSpPr>
          <p:cNvPr id="8" name="Rounded Rectangle 7"/>
          <p:cNvSpPr/>
          <p:nvPr/>
        </p:nvSpPr>
        <p:spPr bwMode="auto">
          <a:xfrm>
            <a:off x="4406384" y="768541"/>
            <a:ext cx="3412342" cy="2243600"/>
          </a:xfrm>
          <a:prstGeom prst="roundRect">
            <a:avLst/>
          </a:prstGeom>
          <a:solidFill>
            <a:srgbClr val="FFFFFF">
              <a:alpha val="94118"/>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sp>
        <p:nvSpPr>
          <p:cNvPr id="9" name="Rounded Rectangle 8"/>
          <p:cNvSpPr/>
          <p:nvPr/>
        </p:nvSpPr>
        <p:spPr bwMode="auto">
          <a:xfrm>
            <a:off x="3522611" y="1659427"/>
            <a:ext cx="2714910" cy="1211885"/>
          </a:xfrm>
          <a:prstGeom prst="roundRect">
            <a:avLst/>
          </a:prstGeom>
          <a:solidFill>
            <a:srgbClr val="FFFFFF">
              <a:alpha val="7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sp>
        <p:nvSpPr>
          <p:cNvPr id="11" name="Rounded Rectangle 10"/>
          <p:cNvSpPr/>
          <p:nvPr/>
        </p:nvSpPr>
        <p:spPr bwMode="auto">
          <a:xfrm>
            <a:off x="6567364" y="977230"/>
            <a:ext cx="1800131" cy="900686"/>
          </a:xfrm>
          <a:prstGeom prst="roundRect">
            <a:avLst>
              <a:gd name="adj" fmla="val 19324"/>
            </a:avLst>
          </a:prstGeom>
          <a:solidFill>
            <a:srgbClr val="FFFFFF">
              <a:alpha val="50196"/>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sp>
        <p:nvSpPr>
          <p:cNvPr id="23" name="Rounded Rectangle 22"/>
          <p:cNvSpPr/>
          <p:nvPr/>
        </p:nvSpPr>
        <p:spPr bwMode="auto">
          <a:xfrm>
            <a:off x="4026534" y="5012872"/>
            <a:ext cx="4112093" cy="2114550"/>
          </a:xfrm>
          <a:prstGeom prst="roundRect">
            <a:avLst>
              <a:gd name="adj" fmla="val 6579"/>
            </a:avLst>
          </a:prstGeom>
          <a:noFill/>
          <a:ln w="28575">
            <a:solidFill>
              <a:schemeClr val="bg1">
                <a:lumMod val="75000"/>
              </a:schemeClr>
            </a:solidFill>
            <a:prstDash val="sys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nvGrpSpPr>
          <p:cNvPr id="6" name="Group 5"/>
          <p:cNvGrpSpPr/>
          <p:nvPr/>
        </p:nvGrpSpPr>
        <p:grpSpPr>
          <a:xfrm>
            <a:off x="4532292" y="5164325"/>
            <a:ext cx="722921" cy="623207"/>
            <a:chOff x="328301" y="3881331"/>
            <a:chExt cx="722921" cy="623207"/>
          </a:xfrm>
        </p:grpSpPr>
        <p:sp>
          <p:nvSpPr>
            <p:cNvPr id="5" name="Hexagon 4"/>
            <p:cNvSpPr/>
            <p:nvPr/>
          </p:nvSpPr>
          <p:spPr bwMode="auto">
            <a:xfrm rot="19780699">
              <a:off x="328301" y="3881331"/>
              <a:ext cx="722921" cy="623207"/>
            </a:xfrm>
            <a:prstGeom prst="hexagon">
              <a:avLst>
                <a:gd name="adj" fmla="val 28905"/>
                <a:gd name="vf" fmla="val 115470"/>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298" y="4051799"/>
              <a:ext cx="314925" cy="314925"/>
            </a:xfrm>
            <a:prstGeom prst="rect">
              <a:avLst/>
            </a:prstGeom>
          </p:spPr>
        </p:pic>
      </p:grpSp>
      <p:sp>
        <p:nvSpPr>
          <p:cNvPr id="14" name="Oval 13"/>
          <p:cNvSpPr/>
          <p:nvPr/>
        </p:nvSpPr>
        <p:spPr bwMode="auto">
          <a:xfrm>
            <a:off x="5299307" y="880599"/>
            <a:ext cx="108857" cy="108857"/>
          </a:xfrm>
          <a:prstGeom prst="ellipse">
            <a:avLst/>
          </a:prstGeom>
          <a:solidFill>
            <a:srgbClr val="FFFFFF">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sp>
        <p:nvSpPr>
          <p:cNvPr id="16" name="TextBox 15"/>
          <p:cNvSpPr txBox="1"/>
          <p:nvPr/>
        </p:nvSpPr>
        <p:spPr>
          <a:xfrm>
            <a:off x="4642804" y="430048"/>
            <a:ext cx="2838313" cy="221599"/>
          </a:xfrm>
          <a:prstGeom prst="rect">
            <a:avLst/>
          </a:prstGeom>
          <a:noFill/>
        </p:spPr>
        <p:txBody>
          <a:bodyPr wrap="square" lIns="0" tIns="0" rIns="0" bIns="0" rtlCol="0">
            <a:spAutoFit/>
          </a:bodyPr>
          <a:lstStyle/>
          <a:p>
            <a:pPr algn="ctr">
              <a:lnSpc>
                <a:spcPct val="80000"/>
              </a:lnSpc>
              <a:spcBef>
                <a:spcPct val="20000"/>
              </a:spcBef>
              <a:buSzPct val="80000"/>
            </a:pPr>
            <a:r>
              <a:rPr lang="en-US" sz="1800" dirty="0">
                <a:gradFill>
                  <a:gsLst>
                    <a:gs pos="0">
                      <a:srgbClr val="FFFFFF"/>
                    </a:gs>
                    <a:gs pos="100000">
                      <a:srgbClr val="FFFFFF"/>
                    </a:gs>
                  </a:gsLst>
                  <a:lin ang="5400000" scaled="0"/>
                </a:gradFill>
              </a:rPr>
              <a:t>Windows Azure</a:t>
            </a:r>
          </a:p>
        </p:txBody>
      </p:sp>
      <p:sp>
        <p:nvSpPr>
          <p:cNvPr id="18" name="TextBox 17"/>
          <p:cNvSpPr txBox="1"/>
          <p:nvPr/>
        </p:nvSpPr>
        <p:spPr>
          <a:xfrm>
            <a:off x="870425" y="5743523"/>
            <a:ext cx="2838313" cy="221599"/>
          </a:xfrm>
          <a:prstGeom prst="rect">
            <a:avLst/>
          </a:prstGeom>
          <a:noFill/>
        </p:spPr>
        <p:txBody>
          <a:bodyPr wrap="square" lIns="0" tIns="0" rIns="0" bIns="0" rtlCol="0">
            <a:spAutoFit/>
          </a:bodyPr>
          <a:lstStyle/>
          <a:p>
            <a:pPr algn="r">
              <a:lnSpc>
                <a:spcPct val="80000"/>
              </a:lnSpc>
              <a:spcBef>
                <a:spcPct val="20000"/>
              </a:spcBef>
              <a:buSzPct val="80000"/>
            </a:pPr>
            <a:r>
              <a:rPr lang="en-US" sz="1800" dirty="0" smtClean="0">
                <a:gradFill>
                  <a:gsLst>
                    <a:gs pos="0">
                      <a:srgbClr val="FFFFFF"/>
                    </a:gs>
                    <a:gs pos="100000">
                      <a:srgbClr val="FFFFFF"/>
                    </a:gs>
                  </a:gsLst>
                  <a:lin ang="5400000" scaled="0"/>
                </a:gradFill>
              </a:rPr>
              <a:t>Your</a:t>
            </a:r>
            <a:r>
              <a:rPr lang="en-US" sz="1800" dirty="0">
                <a:gradFill>
                  <a:gsLst>
                    <a:gs pos="0">
                      <a:srgbClr val="FFFFFF"/>
                    </a:gs>
                    <a:gs pos="100000">
                      <a:srgbClr val="FFFFFF"/>
                    </a:gs>
                  </a:gsLst>
                  <a:lin ang="5400000" scaled="0"/>
                </a:gradFill>
              </a:rPr>
              <a:t> </a:t>
            </a:r>
            <a:r>
              <a:rPr lang="en-US" sz="1800" dirty="0" smtClean="0">
                <a:gradFill>
                  <a:gsLst>
                    <a:gs pos="0">
                      <a:srgbClr val="FFFFFF"/>
                    </a:gs>
                    <a:gs pos="100000">
                      <a:srgbClr val="FFFFFF"/>
                    </a:gs>
                  </a:gsLst>
                  <a:lin ang="5400000" scaled="0"/>
                </a:gradFill>
              </a:rPr>
              <a:t>Data </a:t>
            </a:r>
            <a:r>
              <a:rPr lang="en-US" sz="1800" dirty="0">
                <a:gradFill>
                  <a:gsLst>
                    <a:gs pos="0">
                      <a:srgbClr val="FFFFFF"/>
                    </a:gs>
                    <a:gs pos="100000">
                      <a:srgbClr val="FFFFFF"/>
                    </a:gs>
                  </a:gsLst>
                  <a:lin ang="5400000" scaled="0"/>
                </a:gradFill>
              </a:rPr>
              <a:t>Center</a:t>
            </a:r>
          </a:p>
        </p:txBody>
      </p:sp>
      <p:grpSp>
        <p:nvGrpSpPr>
          <p:cNvPr id="26" name="Group 25"/>
          <p:cNvGrpSpPr/>
          <p:nvPr/>
        </p:nvGrpSpPr>
        <p:grpSpPr>
          <a:xfrm>
            <a:off x="5873033" y="5164325"/>
            <a:ext cx="722921" cy="623207"/>
            <a:chOff x="328301" y="3881331"/>
            <a:chExt cx="722921" cy="623207"/>
          </a:xfrm>
        </p:grpSpPr>
        <p:sp>
          <p:nvSpPr>
            <p:cNvPr id="27" name="Hexagon 26"/>
            <p:cNvSpPr/>
            <p:nvPr/>
          </p:nvSpPr>
          <p:spPr bwMode="auto">
            <a:xfrm rot="19780699">
              <a:off x="328301" y="3881331"/>
              <a:ext cx="722921" cy="623207"/>
            </a:xfrm>
            <a:prstGeom prst="hexagon">
              <a:avLst>
                <a:gd name="adj" fmla="val 28905"/>
                <a:gd name="vf" fmla="val 115470"/>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28" name="Picture 2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298" y="4051799"/>
              <a:ext cx="314925" cy="314925"/>
            </a:xfrm>
            <a:prstGeom prst="rect">
              <a:avLst/>
            </a:prstGeom>
          </p:spPr>
        </p:pic>
      </p:grpSp>
      <p:grpSp>
        <p:nvGrpSpPr>
          <p:cNvPr id="29" name="Group 28"/>
          <p:cNvGrpSpPr/>
          <p:nvPr/>
        </p:nvGrpSpPr>
        <p:grpSpPr>
          <a:xfrm>
            <a:off x="5203561" y="5164325"/>
            <a:ext cx="722921" cy="623207"/>
            <a:chOff x="328301" y="3881331"/>
            <a:chExt cx="722921" cy="623207"/>
          </a:xfrm>
        </p:grpSpPr>
        <p:sp>
          <p:nvSpPr>
            <p:cNvPr id="30" name="Hexagon 29"/>
            <p:cNvSpPr/>
            <p:nvPr/>
          </p:nvSpPr>
          <p:spPr bwMode="auto">
            <a:xfrm rot="19780699">
              <a:off x="328301" y="3881331"/>
              <a:ext cx="722921" cy="623207"/>
            </a:xfrm>
            <a:prstGeom prst="hexagon">
              <a:avLst>
                <a:gd name="adj" fmla="val 28905"/>
                <a:gd name="vf" fmla="val 115470"/>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31" name="Picture 3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298" y="4051799"/>
              <a:ext cx="314925" cy="314925"/>
            </a:xfrm>
            <a:prstGeom prst="rect">
              <a:avLst/>
            </a:prstGeom>
          </p:spPr>
        </p:pic>
      </p:grpSp>
      <p:grpSp>
        <p:nvGrpSpPr>
          <p:cNvPr id="35" name="Group 34"/>
          <p:cNvGrpSpPr/>
          <p:nvPr/>
        </p:nvGrpSpPr>
        <p:grpSpPr>
          <a:xfrm>
            <a:off x="6224112" y="1731310"/>
            <a:ext cx="722921" cy="623207"/>
            <a:chOff x="328301" y="3881331"/>
            <a:chExt cx="722921" cy="623207"/>
          </a:xfrm>
        </p:grpSpPr>
        <p:sp>
          <p:nvSpPr>
            <p:cNvPr id="36" name="Hexagon 35"/>
            <p:cNvSpPr/>
            <p:nvPr/>
          </p:nvSpPr>
          <p:spPr bwMode="auto">
            <a:xfrm rot="19780699">
              <a:off x="328301" y="3881331"/>
              <a:ext cx="722921" cy="623207"/>
            </a:xfrm>
            <a:prstGeom prst="hexagon">
              <a:avLst>
                <a:gd name="adj" fmla="val 28905"/>
                <a:gd name="vf" fmla="val 115470"/>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37" name="Picture 3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298" y="4051799"/>
              <a:ext cx="314925" cy="314925"/>
            </a:xfrm>
            <a:prstGeom prst="rect">
              <a:avLst/>
            </a:prstGeom>
          </p:spPr>
        </p:pic>
      </p:grpSp>
      <p:grpSp>
        <p:nvGrpSpPr>
          <p:cNvPr id="38" name="Group 37"/>
          <p:cNvGrpSpPr/>
          <p:nvPr/>
        </p:nvGrpSpPr>
        <p:grpSpPr>
          <a:xfrm>
            <a:off x="5538312" y="1731310"/>
            <a:ext cx="722921" cy="623207"/>
            <a:chOff x="328301" y="3881331"/>
            <a:chExt cx="722921" cy="623207"/>
          </a:xfrm>
        </p:grpSpPr>
        <p:sp>
          <p:nvSpPr>
            <p:cNvPr id="39" name="Hexagon 38"/>
            <p:cNvSpPr/>
            <p:nvPr/>
          </p:nvSpPr>
          <p:spPr bwMode="auto">
            <a:xfrm rot="19780699">
              <a:off x="328301" y="3881331"/>
              <a:ext cx="722921" cy="623207"/>
            </a:xfrm>
            <a:prstGeom prst="hexagon">
              <a:avLst>
                <a:gd name="adj" fmla="val 28905"/>
                <a:gd name="vf" fmla="val 115470"/>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40" name="Picture 3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298" y="4051799"/>
              <a:ext cx="314925" cy="314925"/>
            </a:xfrm>
            <a:prstGeom prst="rect">
              <a:avLst/>
            </a:prstGeom>
          </p:spPr>
        </p:pic>
      </p:grpSp>
      <p:grpSp>
        <p:nvGrpSpPr>
          <p:cNvPr id="54" name="Group 53"/>
          <p:cNvGrpSpPr/>
          <p:nvPr/>
        </p:nvGrpSpPr>
        <p:grpSpPr>
          <a:xfrm>
            <a:off x="4620058" y="5927272"/>
            <a:ext cx="2948451" cy="864991"/>
            <a:chOff x="3849232" y="5927272"/>
            <a:chExt cx="2948451" cy="864991"/>
          </a:xfrm>
        </p:grpSpPr>
        <p:grpSp>
          <p:nvGrpSpPr>
            <p:cNvPr id="25" name="Group 24"/>
            <p:cNvGrpSpPr/>
            <p:nvPr/>
          </p:nvGrpSpPr>
          <p:grpSpPr>
            <a:xfrm>
              <a:off x="3849232" y="6384280"/>
              <a:ext cx="2948451" cy="407983"/>
              <a:chOff x="-830593" y="6105876"/>
              <a:chExt cx="5019459" cy="694552"/>
            </a:xfrm>
          </p:grpSpPr>
          <p:pic>
            <p:nvPicPr>
              <p:cNvPr id="20" name="Picture 19"/>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877326" y="6105876"/>
                <a:ext cx="1607803" cy="694552"/>
              </a:xfrm>
              <a:prstGeom prst="rect">
                <a:avLst/>
              </a:prstGeom>
            </p:spPr>
          </p:pic>
          <p:pic>
            <p:nvPicPr>
              <p:cNvPr id="21" name="Picture 20"/>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581063" y="6105876"/>
                <a:ext cx="1607803" cy="694552"/>
              </a:xfrm>
              <a:prstGeom prst="rect">
                <a:avLst/>
              </a:prstGeom>
            </p:spPr>
          </p:pic>
          <p:pic>
            <p:nvPicPr>
              <p:cNvPr id="48" name="Picture 47"/>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830593" y="6105876"/>
                <a:ext cx="1607803" cy="694552"/>
              </a:xfrm>
              <a:prstGeom prst="rect">
                <a:avLst/>
              </a:prstGeom>
            </p:spPr>
          </p:pic>
        </p:grpSp>
        <p:grpSp>
          <p:nvGrpSpPr>
            <p:cNvPr id="49" name="Group 48"/>
            <p:cNvGrpSpPr/>
            <p:nvPr/>
          </p:nvGrpSpPr>
          <p:grpSpPr>
            <a:xfrm>
              <a:off x="3849232" y="5927272"/>
              <a:ext cx="2948451" cy="407983"/>
              <a:chOff x="-830593" y="6105876"/>
              <a:chExt cx="5019459" cy="694552"/>
            </a:xfrm>
          </p:grpSpPr>
          <p:pic>
            <p:nvPicPr>
              <p:cNvPr id="50" name="Picture 49"/>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877326" y="6105876"/>
                <a:ext cx="1607803" cy="694552"/>
              </a:xfrm>
              <a:prstGeom prst="rect">
                <a:avLst/>
              </a:prstGeom>
            </p:spPr>
          </p:pic>
          <p:pic>
            <p:nvPicPr>
              <p:cNvPr id="51" name="Picture 50"/>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581063" y="6105876"/>
                <a:ext cx="1607803" cy="694552"/>
              </a:xfrm>
              <a:prstGeom prst="rect">
                <a:avLst/>
              </a:prstGeom>
            </p:spPr>
          </p:pic>
          <p:pic>
            <p:nvPicPr>
              <p:cNvPr id="53" name="Picture 52"/>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830593" y="6105876"/>
                <a:ext cx="1607803" cy="694552"/>
              </a:xfrm>
              <a:prstGeom prst="rect">
                <a:avLst/>
              </a:prstGeom>
            </p:spPr>
          </p:pic>
        </p:grpSp>
      </p:grpSp>
      <p:grpSp>
        <p:nvGrpSpPr>
          <p:cNvPr id="32" name="Group 31"/>
          <p:cNvGrpSpPr/>
          <p:nvPr/>
        </p:nvGrpSpPr>
        <p:grpSpPr>
          <a:xfrm>
            <a:off x="5875869" y="1141127"/>
            <a:ext cx="722921" cy="623207"/>
            <a:chOff x="328301" y="3881331"/>
            <a:chExt cx="722921" cy="623207"/>
          </a:xfrm>
        </p:grpSpPr>
        <p:sp>
          <p:nvSpPr>
            <p:cNvPr id="33" name="Hexagon 32"/>
            <p:cNvSpPr/>
            <p:nvPr/>
          </p:nvSpPr>
          <p:spPr bwMode="auto">
            <a:xfrm rot="19780699">
              <a:off x="328301" y="3881331"/>
              <a:ext cx="722921" cy="623207"/>
            </a:xfrm>
            <a:prstGeom prst="hexagon">
              <a:avLst>
                <a:gd name="adj" fmla="val 28905"/>
                <a:gd name="vf" fmla="val 115470"/>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298" y="4051799"/>
              <a:ext cx="314925" cy="314925"/>
            </a:xfrm>
            <a:prstGeom prst="rect">
              <a:avLst/>
            </a:prstGeom>
          </p:spPr>
        </p:pic>
      </p:grpSp>
      <p:grpSp>
        <p:nvGrpSpPr>
          <p:cNvPr id="65" name="Group 64"/>
          <p:cNvGrpSpPr/>
          <p:nvPr/>
        </p:nvGrpSpPr>
        <p:grpSpPr>
          <a:xfrm>
            <a:off x="5191583" y="1144330"/>
            <a:ext cx="722921" cy="623207"/>
            <a:chOff x="328301" y="3881331"/>
            <a:chExt cx="722921" cy="623207"/>
          </a:xfrm>
        </p:grpSpPr>
        <p:sp>
          <p:nvSpPr>
            <p:cNvPr id="66" name="Hexagon 65"/>
            <p:cNvSpPr/>
            <p:nvPr/>
          </p:nvSpPr>
          <p:spPr bwMode="auto">
            <a:xfrm rot="19780699">
              <a:off x="328301" y="3881331"/>
              <a:ext cx="722921" cy="623207"/>
            </a:xfrm>
            <a:prstGeom prst="hexagon">
              <a:avLst>
                <a:gd name="adj" fmla="val 28905"/>
                <a:gd name="vf" fmla="val 115470"/>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67" name="Picture 6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298" y="4051799"/>
              <a:ext cx="314925" cy="314925"/>
            </a:xfrm>
            <a:prstGeom prst="rect">
              <a:avLst/>
            </a:prstGeom>
          </p:spPr>
        </p:pic>
      </p:grpSp>
      <p:grpSp>
        <p:nvGrpSpPr>
          <p:cNvPr id="68" name="Group 67"/>
          <p:cNvGrpSpPr/>
          <p:nvPr/>
        </p:nvGrpSpPr>
        <p:grpSpPr>
          <a:xfrm>
            <a:off x="6560346" y="1129416"/>
            <a:ext cx="722921" cy="623207"/>
            <a:chOff x="328301" y="3881331"/>
            <a:chExt cx="722921" cy="623207"/>
          </a:xfrm>
        </p:grpSpPr>
        <p:sp>
          <p:nvSpPr>
            <p:cNvPr id="69" name="Hexagon 68"/>
            <p:cNvSpPr/>
            <p:nvPr/>
          </p:nvSpPr>
          <p:spPr bwMode="auto">
            <a:xfrm rot="19780699">
              <a:off x="328301" y="3881331"/>
              <a:ext cx="722921" cy="623207"/>
            </a:xfrm>
            <a:prstGeom prst="hexagon">
              <a:avLst>
                <a:gd name="adj" fmla="val 28905"/>
                <a:gd name="vf" fmla="val 115470"/>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70" name="Picture 6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298" y="4051799"/>
              <a:ext cx="314925" cy="314925"/>
            </a:xfrm>
            <a:prstGeom prst="rect">
              <a:avLst/>
            </a:prstGeom>
          </p:spPr>
        </p:pic>
      </p:grpSp>
    </p:spTree>
    <p:extLst>
      <p:ext uri="{BB962C8B-B14F-4D97-AF65-F5344CB8AC3E}">
        <p14:creationId xmlns:p14="http://schemas.microsoft.com/office/powerpoint/2010/main" val="634276833"/>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path" presetSubtype="0" accel="50000" decel="50000" fill="hold" grpId="0" nodeType="afterEffect">
                                  <p:stCondLst>
                                    <p:cond delay="0"/>
                                  </p:stCondLst>
                                  <p:childTnLst>
                                    <p:animMotion origin="layout" path="M 0 0 L -0.25 0 E" pathEditMode="relative" ptsTypes="">
                                      <p:cBhvr>
                                        <p:cTn id="6" dur="2000" fill="hold"/>
                                        <p:tgtEl>
                                          <p:spTgt spid="71"/>
                                        </p:tgtEl>
                                        <p:attrNameLst>
                                          <p:attrName>ppt_x</p:attrName>
                                          <p:attrName>ppt_y</p:attrName>
                                        </p:attrNameLst>
                                      </p:cBhvr>
                                    </p:animMotion>
                                  </p:childTnLst>
                                </p:cTn>
                              </p:par>
                              <p:par>
                                <p:cTn id="7" presetID="35" presetClass="path" presetSubtype="0" accel="50000" decel="50000" fill="hold" grpId="0" nodeType="withEffect">
                                  <p:stCondLst>
                                    <p:cond delay="200"/>
                                  </p:stCondLst>
                                  <p:childTnLst>
                                    <p:animMotion origin="layout" path="M 0 0 L -0.25 0 E" pathEditMode="relative" ptsTypes="">
                                      <p:cBhvr>
                                        <p:cTn id="8" dur="2000" fill="hold"/>
                                        <p:tgtEl>
                                          <p:spTgt spid="4"/>
                                        </p:tgtEl>
                                        <p:attrNameLst>
                                          <p:attrName>ppt_x</p:attrName>
                                          <p:attrName>ppt_y</p:attrName>
                                        </p:attrNameLst>
                                      </p:cBhvr>
                                    </p:animMotion>
                                  </p:childTnLst>
                                </p:cTn>
                              </p:par>
                              <p:par>
                                <p:cTn id="9" presetID="35" presetClass="path" presetSubtype="0" accel="50000" decel="50000" fill="hold" grpId="0" nodeType="withEffect">
                                  <p:stCondLst>
                                    <p:cond delay="100"/>
                                  </p:stCondLst>
                                  <p:childTnLst>
                                    <p:animMotion origin="layout" path="M 0 0 L -0.25 0 E" pathEditMode="relative" ptsTypes="">
                                      <p:cBhvr>
                                        <p:cTn id="10" dur="2000" fill="hold"/>
                                        <p:tgtEl>
                                          <p:spTgt spid="8"/>
                                        </p:tgtEl>
                                        <p:attrNameLst>
                                          <p:attrName>ppt_x</p:attrName>
                                          <p:attrName>ppt_y</p:attrName>
                                        </p:attrNameLst>
                                      </p:cBhvr>
                                    </p:animMotion>
                                  </p:childTnLst>
                                </p:cTn>
                              </p:par>
                              <p:par>
                                <p:cTn id="11" presetID="35" presetClass="path" presetSubtype="0" accel="50000" decel="50000" fill="hold" grpId="0" nodeType="withEffect">
                                  <p:stCondLst>
                                    <p:cond delay="250"/>
                                  </p:stCondLst>
                                  <p:childTnLst>
                                    <p:animMotion origin="layout" path="M 0 0 L -0.25 0 E" pathEditMode="relative" ptsTypes="">
                                      <p:cBhvr>
                                        <p:cTn id="12" dur="2000" fill="hold"/>
                                        <p:tgtEl>
                                          <p:spTgt spid="9"/>
                                        </p:tgtEl>
                                        <p:attrNameLst>
                                          <p:attrName>ppt_x</p:attrName>
                                          <p:attrName>ppt_y</p:attrName>
                                        </p:attrNameLst>
                                      </p:cBhvr>
                                    </p:animMotion>
                                  </p:childTnLst>
                                </p:cTn>
                              </p:par>
                              <p:par>
                                <p:cTn id="13" presetID="35" presetClass="path" presetSubtype="0" accel="50000" decel="50000" fill="hold" grpId="0" nodeType="withEffect">
                                  <p:stCondLst>
                                    <p:cond delay="0"/>
                                  </p:stCondLst>
                                  <p:childTnLst>
                                    <p:animMotion origin="layout" path="M 0 0 L -0.25 0 E" pathEditMode="relative" ptsTypes="">
                                      <p:cBhvr>
                                        <p:cTn id="14" dur="2000" fill="hold"/>
                                        <p:tgtEl>
                                          <p:spTgt spid="11"/>
                                        </p:tgtEl>
                                        <p:attrNameLst>
                                          <p:attrName>ppt_x</p:attrName>
                                          <p:attrName>ppt_y</p:attrName>
                                        </p:attrNameLst>
                                      </p:cBhvr>
                                    </p:animMotion>
                                  </p:childTnLst>
                                </p:cTn>
                              </p:par>
                              <p:par>
                                <p:cTn id="15" presetID="35" presetClass="path" presetSubtype="0" accel="50000" decel="50000" fill="hold" grpId="0" nodeType="withEffect">
                                  <p:stCondLst>
                                    <p:cond delay="0"/>
                                  </p:stCondLst>
                                  <p:childTnLst>
                                    <p:animMotion origin="layout" path="M 0 0 L -0.25 0 E" pathEditMode="relative" ptsTypes="">
                                      <p:cBhvr>
                                        <p:cTn id="16" dur="2000" fill="hold"/>
                                        <p:tgtEl>
                                          <p:spTgt spid="14"/>
                                        </p:tgtEl>
                                        <p:attrNameLst>
                                          <p:attrName>ppt_x</p:attrName>
                                          <p:attrName>ppt_y</p:attrName>
                                        </p:attrNameLst>
                                      </p:cBhvr>
                                    </p:animMotion>
                                  </p:childTnLst>
                                </p:cTn>
                              </p:par>
                              <p:par>
                                <p:cTn id="17" presetID="35" presetClass="path" presetSubtype="0" accel="50000" decel="50000" fill="hold" grpId="0" nodeType="withEffect">
                                  <p:stCondLst>
                                    <p:cond delay="0"/>
                                  </p:stCondLst>
                                  <p:childTnLst>
                                    <p:animMotion origin="layout" path="M 0 0 L -0.25 0 E" pathEditMode="relative" ptsTypes="">
                                      <p:cBhvr>
                                        <p:cTn id="18" dur="2000" fill="hold"/>
                                        <p:tgtEl>
                                          <p:spTgt spid="16"/>
                                        </p:tgtEl>
                                        <p:attrNameLst>
                                          <p:attrName>ppt_x</p:attrName>
                                          <p:attrName>ppt_y</p:attrName>
                                        </p:attrNameLst>
                                      </p:cBhvr>
                                    </p:animMotion>
                                  </p:childTnLst>
                                </p:cTn>
                              </p:par>
                              <p:par>
                                <p:cTn id="19" presetID="35" presetClass="path" presetSubtype="0" accel="50000" decel="50000" fill="hold" nodeType="withEffect">
                                  <p:stCondLst>
                                    <p:cond delay="0"/>
                                  </p:stCondLst>
                                  <p:childTnLst>
                                    <p:animMotion origin="layout" path="M 0 0 L -0.25 0 E" pathEditMode="relative" ptsTypes="">
                                      <p:cBhvr>
                                        <p:cTn id="20" dur="2000" fill="hold"/>
                                        <p:tgtEl>
                                          <p:spTgt spid="35"/>
                                        </p:tgtEl>
                                        <p:attrNameLst>
                                          <p:attrName>ppt_x</p:attrName>
                                          <p:attrName>ppt_y</p:attrName>
                                        </p:attrNameLst>
                                      </p:cBhvr>
                                    </p:animMotion>
                                  </p:childTnLst>
                                </p:cTn>
                              </p:par>
                              <p:par>
                                <p:cTn id="21" presetID="35" presetClass="path" presetSubtype="0" accel="50000" decel="50000" fill="hold" nodeType="withEffect">
                                  <p:stCondLst>
                                    <p:cond delay="0"/>
                                  </p:stCondLst>
                                  <p:childTnLst>
                                    <p:animMotion origin="layout" path="M 0 0 L -0.25 0 E" pathEditMode="relative" ptsTypes="">
                                      <p:cBhvr>
                                        <p:cTn id="22" dur="2000" fill="hold"/>
                                        <p:tgtEl>
                                          <p:spTgt spid="38"/>
                                        </p:tgtEl>
                                        <p:attrNameLst>
                                          <p:attrName>ppt_x</p:attrName>
                                          <p:attrName>ppt_y</p:attrName>
                                        </p:attrNameLst>
                                      </p:cBhvr>
                                    </p:animMotion>
                                  </p:childTnLst>
                                </p:cTn>
                              </p:par>
                              <p:par>
                                <p:cTn id="23" presetID="35" presetClass="path" presetSubtype="0" accel="50000" decel="50000" fill="hold" nodeType="withEffect">
                                  <p:stCondLst>
                                    <p:cond delay="0"/>
                                  </p:stCondLst>
                                  <p:childTnLst>
                                    <p:animMotion origin="layout" path="M 0 0 L -0.25 0 E" pathEditMode="relative" ptsTypes="">
                                      <p:cBhvr>
                                        <p:cTn id="24" dur="2000" fill="hold"/>
                                        <p:tgtEl>
                                          <p:spTgt spid="32"/>
                                        </p:tgtEl>
                                        <p:attrNameLst>
                                          <p:attrName>ppt_x</p:attrName>
                                          <p:attrName>ppt_y</p:attrName>
                                        </p:attrNameLst>
                                      </p:cBhvr>
                                    </p:animMotion>
                                  </p:childTnLst>
                                </p:cTn>
                              </p:par>
                              <p:par>
                                <p:cTn id="25" presetID="35" presetClass="path" presetSubtype="0" accel="50000" decel="50000" fill="hold" nodeType="withEffect">
                                  <p:stCondLst>
                                    <p:cond delay="0"/>
                                  </p:stCondLst>
                                  <p:childTnLst>
                                    <p:animMotion origin="layout" path="M 0 0 L -0.25 0 E" pathEditMode="relative" ptsTypes="">
                                      <p:cBhvr>
                                        <p:cTn id="26" dur="2000" fill="hold"/>
                                        <p:tgtEl>
                                          <p:spTgt spid="65"/>
                                        </p:tgtEl>
                                        <p:attrNameLst>
                                          <p:attrName>ppt_x</p:attrName>
                                          <p:attrName>ppt_y</p:attrName>
                                        </p:attrNameLst>
                                      </p:cBhvr>
                                    </p:animMotion>
                                  </p:childTnLst>
                                </p:cTn>
                              </p:par>
                              <p:par>
                                <p:cTn id="27" presetID="35" presetClass="path" presetSubtype="0" accel="50000" decel="50000" fill="hold" nodeType="withEffect">
                                  <p:stCondLst>
                                    <p:cond delay="0"/>
                                  </p:stCondLst>
                                  <p:childTnLst>
                                    <p:animMotion origin="layout" path="M 0 0 L -0.25 0 E" pathEditMode="relative" ptsTypes="">
                                      <p:cBhvr>
                                        <p:cTn id="28" dur="2000" fill="hold"/>
                                        <p:tgtEl>
                                          <p:spTgt spid="68"/>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4" grpId="0" animBg="1"/>
      <p:bldP spid="8" grpId="0" animBg="1"/>
      <p:bldP spid="9" grpId="0" animBg="1"/>
      <p:bldP spid="11" grpId="0" animBg="1"/>
      <p:bldP spid="14" grpId="0" animBg="1"/>
      <p:bldP spid="1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ounded Rectangle 22"/>
          <p:cNvSpPr/>
          <p:nvPr/>
        </p:nvSpPr>
        <p:spPr bwMode="auto">
          <a:xfrm>
            <a:off x="4026534" y="5012872"/>
            <a:ext cx="4112093" cy="2114550"/>
          </a:xfrm>
          <a:prstGeom prst="roundRect">
            <a:avLst>
              <a:gd name="adj" fmla="val 6579"/>
            </a:avLst>
          </a:prstGeom>
          <a:noFill/>
          <a:ln w="28575">
            <a:solidFill>
              <a:schemeClr val="bg1">
                <a:lumMod val="75000"/>
              </a:schemeClr>
            </a:solidFill>
            <a:prstDash val="sys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nvGrpSpPr>
          <p:cNvPr id="6" name="Group 5"/>
          <p:cNvGrpSpPr/>
          <p:nvPr/>
        </p:nvGrpSpPr>
        <p:grpSpPr>
          <a:xfrm>
            <a:off x="4532756" y="5164967"/>
            <a:ext cx="722921" cy="623207"/>
            <a:chOff x="328301" y="3881331"/>
            <a:chExt cx="722921" cy="623207"/>
          </a:xfrm>
        </p:grpSpPr>
        <p:sp>
          <p:nvSpPr>
            <p:cNvPr id="5" name="Hexagon 4"/>
            <p:cNvSpPr/>
            <p:nvPr/>
          </p:nvSpPr>
          <p:spPr bwMode="auto">
            <a:xfrm rot="19780699">
              <a:off x="328301" y="3881331"/>
              <a:ext cx="722921" cy="623207"/>
            </a:xfrm>
            <a:prstGeom prst="hexagon">
              <a:avLst>
                <a:gd name="adj" fmla="val 28905"/>
                <a:gd name="vf" fmla="val 115470"/>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298" y="4051799"/>
              <a:ext cx="314925" cy="314925"/>
            </a:xfrm>
            <a:prstGeom prst="rect">
              <a:avLst/>
            </a:prstGeom>
          </p:spPr>
        </p:pic>
      </p:grpSp>
      <p:sp>
        <p:nvSpPr>
          <p:cNvPr id="18" name="TextBox 17"/>
          <p:cNvSpPr txBox="1"/>
          <p:nvPr/>
        </p:nvSpPr>
        <p:spPr>
          <a:xfrm>
            <a:off x="870425" y="5743523"/>
            <a:ext cx="2838313" cy="221599"/>
          </a:xfrm>
          <a:prstGeom prst="rect">
            <a:avLst/>
          </a:prstGeom>
          <a:noFill/>
        </p:spPr>
        <p:txBody>
          <a:bodyPr wrap="square" lIns="0" tIns="0" rIns="0" bIns="0" rtlCol="0">
            <a:spAutoFit/>
          </a:bodyPr>
          <a:lstStyle/>
          <a:p>
            <a:pPr algn="r">
              <a:lnSpc>
                <a:spcPct val="80000"/>
              </a:lnSpc>
              <a:spcBef>
                <a:spcPct val="20000"/>
              </a:spcBef>
              <a:buSzPct val="80000"/>
            </a:pPr>
            <a:r>
              <a:rPr lang="en-US" sz="1800" dirty="0" smtClean="0">
                <a:gradFill>
                  <a:gsLst>
                    <a:gs pos="0">
                      <a:srgbClr val="FFFFFF"/>
                    </a:gs>
                    <a:gs pos="100000">
                      <a:srgbClr val="FFFFFF"/>
                    </a:gs>
                  </a:gsLst>
                  <a:lin ang="5400000" scaled="0"/>
                </a:gradFill>
              </a:rPr>
              <a:t>Your</a:t>
            </a:r>
            <a:r>
              <a:rPr lang="en-US" sz="1800" dirty="0">
                <a:gradFill>
                  <a:gsLst>
                    <a:gs pos="0">
                      <a:srgbClr val="FFFFFF"/>
                    </a:gs>
                    <a:gs pos="100000">
                      <a:srgbClr val="FFFFFF"/>
                    </a:gs>
                  </a:gsLst>
                  <a:lin ang="5400000" scaled="0"/>
                </a:gradFill>
              </a:rPr>
              <a:t> </a:t>
            </a:r>
            <a:r>
              <a:rPr lang="en-US" sz="1800" dirty="0" smtClean="0">
                <a:gradFill>
                  <a:gsLst>
                    <a:gs pos="0">
                      <a:srgbClr val="FFFFFF"/>
                    </a:gs>
                    <a:gs pos="100000">
                      <a:srgbClr val="FFFFFF"/>
                    </a:gs>
                  </a:gsLst>
                  <a:lin ang="5400000" scaled="0"/>
                </a:gradFill>
              </a:rPr>
              <a:t>Data </a:t>
            </a:r>
            <a:r>
              <a:rPr lang="en-US" sz="1800" dirty="0">
                <a:gradFill>
                  <a:gsLst>
                    <a:gs pos="0">
                      <a:srgbClr val="FFFFFF"/>
                    </a:gs>
                    <a:gs pos="100000">
                      <a:srgbClr val="FFFFFF"/>
                    </a:gs>
                  </a:gsLst>
                  <a:lin ang="5400000" scaled="0"/>
                </a:gradFill>
              </a:rPr>
              <a:t>Center</a:t>
            </a:r>
          </a:p>
        </p:txBody>
      </p:sp>
      <p:grpSp>
        <p:nvGrpSpPr>
          <p:cNvPr id="26" name="Group 25"/>
          <p:cNvGrpSpPr/>
          <p:nvPr/>
        </p:nvGrpSpPr>
        <p:grpSpPr>
          <a:xfrm>
            <a:off x="5873033" y="5164325"/>
            <a:ext cx="722921" cy="623207"/>
            <a:chOff x="328301" y="3881331"/>
            <a:chExt cx="722921" cy="623207"/>
          </a:xfrm>
        </p:grpSpPr>
        <p:sp>
          <p:nvSpPr>
            <p:cNvPr id="27" name="Hexagon 26"/>
            <p:cNvSpPr/>
            <p:nvPr/>
          </p:nvSpPr>
          <p:spPr bwMode="auto">
            <a:xfrm rot="19780699">
              <a:off x="328301" y="3881331"/>
              <a:ext cx="722921" cy="623207"/>
            </a:xfrm>
            <a:prstGeom prst="hexagon">
              <a:avLst>
                <a:gd name="adj" fmla="val 28905"/>
                <a:gd name="vf" fmla="val 115470"/>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28" name="Picture 2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298" y="4051799"/>
              <a:ext cx="314925" cy="314925"/>
            </a:xfrm>
            <a:prstGeom prst="rect">
              <a:avLst/>
            </a:prstGeom>
          </p:spPr>
        </p:pic>
      </p:grpSp>
      <p:grpSp>
        <p:nvGrpSpPr>
          <p:cNvPr id="29" name="Group 28"/>
          <p:cNvGrpSpPr/>
          <p:nvPr/>
        </p:nvGrpSpPr>
        <p:grpSpPr>
          <a:xfrm>
            <a:off x="5203561" y="5164325"/>
            <a:ext cx="722921" cy="623207"/>
            <a:chOff x="328301" y="3881331"/>
            <a:chExt cx="722921" cy="623207"/>
          </a:xfrm>
        </p:grpSpPr>
        <p:sp>
          <p:nvSpPr>
            <p:cNvPr id="30" name="Hexagon 29"/>
            <p:cNvSpPr/>
            <p:nvPr/>
          </p:nvSpPr>
          <p:spPr bwMode="auto">
            <a:xfrm rot="19780699">
              <a:off x="328301" y="3881331"/>
              <a:ext cx="722921" cy="623207"/>
            </a:xfrm>
            <a:prstGeom prst="hexagon">
              <a:avLst>
                <a:gd name="adj" fmla="val 28905"/>
                <a:gd name="vf" fmla="val 115470"/>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31" name="Picture 3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298" y="4051799"/>
              <a:ext cx="314925" cy="314925"/>
            </a:xfrm>
            <a:prstGeom prst="rect">
              <a:avLst/>
            </a:prstGeom>
          </p:spPr>
        </p:pic>
      </p:grpSp>
      <p:grpSp>
        <p:nvGrpSpPr>
          <p:cNvPr id="54" name="Group 53"/>
          <p:cNvGrpSpPr/>
          <p:nvPr/>
        </p:nvGrpSpPr>
        <p:grpSpPr>
          <a:xfrm>
            <a:off x="4620058" y="5927272"/>
            <a:ext cx="2948451" cy="864991"/>
            <a:chOff x="3849232" y="5927272"/>
            <a:chExt cx="2948451" cy="864991"/>
          </a:xfrm>
        </p:grpSpPr>
        <p:grpSp>
          <p:nvGrpSpPr>
            <p:cNvPr id="25" name="Group 24"/>
            <p:cNvGrpSpPr/>
            <p:nvPr/>
          </p:nvGrpSpPr>
          <p:grpSpPr>
            <a:xfrm>
              <a:off x="3849232" y="6384280"/>
              <a:ext cx="2948451" cy="407983"/>
              <a:chOff x="-830593" y="6105876"/>
              <a:chExt cx="5019459" cy="694552"/>
            </a:xfrm>
          </p:grpSpPr>
          <p:pic>
            <p:nvPicPr>
              <p:cNvPr id="20" name="Picture 19"/>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877326" y="6105876"/>
                <a:ext cx="1607803" cy="694552"/>
              </a:xfrm>
              <a:prstGeom prst="rect">
                <a:avLst/>
              </a:prstGeom>
            </p:spPr>
          </p:pic>
          <p:pic>
            <p:nvPicPr>
              <p:cNvPr id="21" name="Picture 20"/>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581063" y="6105876"/>
                <a:ext cx="1607803" cy="694552"/>
              </a:xfrm>
              <a:prstGeom prst="rect">
                <a:avLst/>
              </a:prstGeom>
            </p:spPr>
          </p:pic>
          <p:pic>
            <p:nvPicPr>
              <p:cNvPr id="48" name="Picture 47"/>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830593" y="6105876"/>
                <a:ext cx="1607803" cy="694552"/>
              </a:xfrm>
              <a:prstGeom prst="rect">
                <a:avLst/>
              </a:prstGeom>
            </p:spPr>
          </p:pic>
        </p:grpSp>
        <p:grpSp>
          <p:nvGrpSpPr>
            <p:cNvPr id="49" name="Group 48"/>
            <p:cNvGrpSpPr/>
            <p:nvPr/>
          </p:nvGrpSpPr>
          <p:grpSpPr>
            <a:xfrm>
              <a:off x="3849232" y="5927272"/>
              <a:ext cx="2948451" cy="407983"/>
              <a:chOff x="-830593" y="6105876"/>
              <a:chExt cx="5019459" cy="694552"/>
            </a:xfrm>
          </p:grpSpPr>
          <p:pic>
            <p:nvPicPr>
              <p:cNvPr id="50" name="Picture 49"/>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877326" y="6105876"/>
                <a:ext cx="1607803" cy="694552"/>
              </a:xfrm>
              <a:prstGeom prst="rect">
                <a:avLst/>
              </a:prstGeom>
            </p:spPr>
          </p:pic>
          <p:pic>
            <p:nvPicPr>
              <p:cNvPr id="51" name="Picture 50"/>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581063" y="6105876"/>
                <a:ext cx="1607803" cy="694552"/>
              </a:xfrm>
              <a:prstGeom prst="rect">
                <a:avLst/>
              </a:prstGeom>
            </p:spPr>
          </p:pic>
          <p:pic>
            <p:nvPicPr>
              <p:cNvPr id="53" name="Picture 52"/>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830593" y="6105876"/>
                <a:ext cx="1607803" cy="694552"/>
              </a:xfrm>
              <a:prstGeom prst="rect">
                <a:avLst/>
              </a:prstGeom>
            </p:spPr>
          </p:pic>
        </p:grpSp>
      </p:grpSp>
      <p:sp>
        <p:nvSpPr>
          <p:cNvPr id="71" name="Rounded Rectangle 70"/>
          <p:cNvSpPr/>
          <p:nvPr/>
        </p:nvSpPr>
        <p:spPr bwMode="auto">
          <a:xfrm>
            <a:off x="2843201" y="1168309"/>
            <a:ext cx="2938071" cy="1462226"/>
          </a:xfrm>
          <a:prstGeom prst="roundRect">
            <a:avLst/>
          </a:prstGeom>
          <a:solidFill>
            <a:srgbClr val="FFFFFF">
              <a:alpha val="7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sp>
        <p:nvSpPr>
          <p:cNvPr id="4" name="Rounded Rectangle 3"/>
          <p:cNvSpPr/>
          <p:nvPr/>
        </p:nvSpPr>
        <p:spPr bwMode="auto">
          <a:xfrm>
            <a:off x="827085" y="1034176"/>
            <a:ext cx="3036794" cy="1671716"/>
          </a:xfrm>
          <a:prstGeom prst="roundRect">
            <a:avLst>
              <a:gd name="adj" fmla="val 19324"/>
            </a:avLst>
          </a:prstGeom>
          <a:solidFill>
            <a:srgbClr val="FFFFFF">
              <a:alpha val="50196"/>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sp>
        <p:nvSpPr>
          <p:cNvPr id="8" name="Rounded Rectangle 7"/>
          <p:cNvSpPr/>
          <p:nvPr/>
        </p:nvSpPr>
        <p:spPr bwMode="auto">
          <a:xfrm>
            <a:off x="1348456" y="768541"/>
            <a:ext cx="3412342" cy="2243600"/>
          </a:xfrm>
          <a:prstGeom prst="roundRect">
            <a:avLst/>
          </a:prstGeom>
          <a:solidFill>
            <a:srgbClr val="FFFFFF">
              <a:alpha val="94118"/>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sp>
        <p:nvSpPr>
          <p:cNvPr id="9" name="Rounded Rectangle 8"/>
          <p:cNvSpPr/>
          <p:nvPr/>
        </p:nvSpPr>
        <p:spPr bwMode="auto">
          <a:xfrm>
            <a:off x="464683" y="1659427"/>
            <a:ext cx="2714910" cy="1211885"/>
          </a:xfrm>
          <a:prstGeom prst="roundRect">
            <a:avLst/>
          </a:prstGeom>
          <a:solidFill>
            <a:srgbClr val="FFFFFF">
              <a:alpha val="7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sp>
        <p:nvSpPr>
          <p:cNvPr id="11" name="Rounded Rectangle 10"/>
          <p:cNvSpPr/>
          <p:nvPr/>
        </p:nvSpPr>
        <p:spPr bwMode="auto">
          <a:xfrm>
            <a:off x="3509436" y="977230"/>
            <a:ext cx="1800131" cy="900686"/>
          </a:xfrm>
          <a:prstGeom prst="roundRect">
            <a:avLst>
              <a:gd name="adj" fmla="val 19324"/>
            </a:avLst>
          </a:prstGeom>
          <a:solidFill>
            <a:srgbClr val="FFFFFF">
              <a:alpha val="50196"/>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sp>
        <p:nvSpPr>
          <p:cNvPr id="16" name="TextBox 15"/>
          <p:cNvSpPr txBox="1"/>
          <p:nvPr/>
        </p:nvSpPr>
        <p:spPr>
          <a:xfrm>
            <a:off x="1584876" y="430048"/>
            <a:ext cx="2838313" cy="221599"/>
          </a:xfrm>
          <a:prstGeom prst="rect">
            <a:avLst/>
          </a:prstGeom>
          <a:noFill/>
        </p:spPr>
        <p:txBody>
          <a:bodyPr wrap="square" lIns="0" tIns="0" rIns="0" bIns="0" rtlCol="0">
            <a:spAutoFit/>
          </a:bodyPr>
          <a:lstStyle/>
          <a:p>
            <a:pPr algn="ctr">
              <a:lnSpc>
                <a:spcPct val="80000"/>
              </a:lnSpc>
              <a:spcBef>
                <a:spcPct val="20000"/>
              </a:spcBef>
              <a:buSzPct val="80000"/>
            </a:pPr>
            <a:r>
              <a:rPr lang="en-US" sz="1800" dirty="0">
                <a:gradFill>
                  <a:gsLst>
                    <a:gs pos="0">
                      <a:srgbClr val="FFFFFF"/>
                    </a:gs>
                    <a:gs pos="100000">
                      <a:srgbClr val="FFFFFF"/>
                    </a:gs>
                  </a:gsLst>
                  <a:lin ang="5400000" scaled="0"/>
                </a:gradFill>
              </a:rPr>
              <a:t>Windows Azure</a:t>
            </a:r>
          </a:p>
        </p:txBody>
      </p:sp>
      <p:sp>
        <p:nvSpPr>
          <p:cNvPr id="52" name="Rounded Rectangle 51"/>
          <p:cNvSpPr/>
          <p:nvPr/>
        </p:nvSpPr>
        <p:spPr bwMode="auto">
          <a:xfrm>
            <a:off x="8803036" y="1168309"/>
            <a:ext cx="2938071" cy="1462226"/>
          </a:xfrm>
          <a:prstGeom prst="roundRect">
            <a:avLst/>
          </a:prstGeom>
          <a:solidFill>
            <a:srgbClr val="FFFFFF">
              <a:alpha val="7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sp>
        <p:nvSpPr>
          <p:cNvPr id="55" name="Rounded Rectangle 54"/>
          <p:cNvSpPr/>
          <p:nvPr/>
        </p:nvSpPr>
        <p:spPr bwMode="auto">
          <a:xfrm>
            <a:off x="6827392" y="1034176"/>
            <a:ext cx="3036794" cy="1671716"/>
          </a:xfrm>
          <a:prstGeom prst="roundRect">
            <a:avLst>
              <a:gd name="adj" fmla="val 19324"/>
            </a:avLst>
          </a:prstGeom>
          <a:solidFill>
            <a:srgbClr val="FFFFFF">
              <a:alpha val="7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sp>
        <p:nvSpPr>
          <p:cNvPr id="56" name="Rounded Rectangle 55"/>
          <p:cNvSpPr/>
          <p:nvPr/>
        </p:nvSpPr>
        <p:spPr bwMode="auto">
          <a:xfrm>
            <a:off x="7348763" y="768541"/>
            <a:ext cx="3412342" cy="2102771"/>
          </a:xfrm>
          <a:prstGeom prst="roundRect">
            <a:avLst/>
          </a:prstGeom>
          <a:solidFill>
            <a:srgbClr val="FFFFFF">
              <a:alpha val="94118"/>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sp>
        <p:nvSpPr>
          <p:cNvPr id="57" name="Rounded Rectangle 56"/>
          <p:cNvSpPr/>
          <p:nvPr/>
        </p:nvSpPr>
        <p:spPr bwMode="auto">
          <a:xfrm>
            <a:off x="7094038" y="1959278"/>
            <a:ext cx="2714910" cy="1211885"/>
          </a:xfrm>
          <a:prstGeom prst="roundRect">
            <a:avLst/>
          </a:prstGeom>
          <a:solidFill>
            <a:srgbClr val="FFFFFF">
              <a:alpha val="48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sp>
        <p:nvSpPr>
          <p:cNvPr id="58" name="Rounded Rectangle 57"/>
          <p:cNvSpPr/>
          <p:nvPr/>
        </p:nvSpPr>
        <p:spPr bwMode="auto">
          <a:xfrm>
            <a:off x="9548565" y="977230"/>
            <a:ext cx="1800131" cy="900686"/>
          </a:xfrm>
          <a:prstGeom prst="roundRect">
            <a:avLst>
              <a:gd name="adj" fmla="val 19324"/>
            </a:avLst>
          </a:prstGeom>
          <a:solidFill>
            <a:srgbClr val="FFFFFF">
              <a:alpha val="50196"/>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sp>
        <p:nvSpPr>
          <p:cNvPr id="62" name="TextBox 61"/>
          <p:cNvSpPr txBox="1"/>
          <p:nvPr/>
        </p:nvSpPr>
        <p:spPr>
          <a:xfrm>
            <a:off x="7585183" y="430048"/>
            <a:ext cx="2838313" cy="221599"/>
          </a:xfrm>
          <a:prstGeom prst="rect">
            <a:avLst/>
          </a:prstGeom>
          <a:noFill/>
        </p:spPr>
        <p:txBody>
          <a:bodyPr wrap="square" lIns="0" tIns="0" rIns="0" bIns="0" rtlCol="0">
            <a:spAutoFit/>
          </a:bodyPr>
          <a:lstStyle/>
          <a:p>
            <a:pPr algn="ctr">
              <a:lnSpc>
                <a:spcPct val="80000"/>
              </a:lnSpc>
              <a:spcBef>
                <a:spcPct val="20000"/>
              </a:spcBef>
              <a:buSzPct val="80000"/>
            </a:pPr>
            <a:r>
              <a:rPr lang="en-US" sz="1800" dirty="0" smtClean="0">
                <a:gradFill>
                  <a:gsLst>
                    <a:gs pos="0">
                      <a:srgbClr val="FFFFFF"/>
                    </a:gs>
                    <a:gs pos="100000">
                      <a:srgbClr val="FFFFFF"/>
                    </a:gs>
                  </a:gsLst>
                  <a:lin ang="5400000" scaled="0"/>
                </a:gradFill>
              </a:rPr>
              <a:t>Other Service Providers</a:t>
            </a:r>
            <a:endParaRPr lang="en-US" sz="1800" dirty="0">
              <a:gradFill>
                <a:gsLst>
                  <a:gs pos="0">
                    <a:srgbClr val="FFFFFF"/>
                  </a:gs>
                  <a:gs pos="100000">
                    <a:srgbClr val="FFFFFF"/>
                  </a:gs>
                </a:gsLst>
                <a:lin ang="5400000" scaled="0"/>
              </a:gradFill>
            </a:endParaRPr>
          </a:p>
        </p:txBody>
      </p:sp>
      <p:grpSp>
        <p:nvGrpSpPr>
          <p:cNvPr id="63" name="Group 62"/>
          <p:cNvGrpSpPr/>
          <p:nvPr/>
        </p:nvGrpSpPr>
        <p:grpSpPr>
          <a:xfrm>
            <a:off x="9166491" y="1731310"/>
            <a:ext cx="722921" cy="623207"/>
            <a:chOff x="328301" y="3881331"/>
            <a:chExt cx="722921" cy="623207"/>
          </a:xfrm>
        </p:grpSpPr>
        <p:sp>
          <p:nvSpPr>
            <p:cNvPr id="72" name="Hexagon 71"/>
            <p:cNvSpPr/>
            <p:nvPr/>
          </p:nvSpPr>
          <p:spPr bwMode="auto">
            <a:xfrm rot="19780699">
              <a:off x="328301" y="3881331"/>
              <a:ext cx="722921" cy="623207"/>
            </a:xfrm>
            <a:prstGeom prst="hexagon">
              <a:avLst>
                <a:gd name="adj" fmla="val 28905"/>
                <a:gd name="vf" fmla="val 115470"/>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73" name="Picture 7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298" y="4051799"/>
              <a:ext cx="314925" cy="314925"/>
            </a:xfrm>
            <a:prstGeom prst="rect">
              <a:avLst/>
            </a:prstGeom>
          </p:spPr>
        </p:pic>
      </p:grpSp>
      <p:grpSp>
        <p:nvGrpSpPr>
          <p:cNvPr id="74" name="Group 73"/>
          <p:cNvGrpSpPr/>
          <p:nvPr/>
        </p:nvGrpSpPr>
        <p:grpSpPr>
          <a:xfrm>
            <a:off x="8480691" y="1731310"/>
            <a:ext cx="722921" cy="623207"/>
            <a:chOff x="328301" y="3881331"/>
            <a:chExt cx="722921" cy="623207"/>
          </a:xfrm>
        </p:grpSpPr>
        <p:sp>
          <p:nvSpPr>
            <p:cNvPr id="75" name="Hexagon 74"/>
            <p:cNvSpPr/>
            <p:nvPr/>
          </p:nvSpPr>
          <p:spPr bwMode="auto">
            <a:xfrm rot="19780699">
              <a:off x="328301" y="3881331"/>
              <a:ext cx="722921" cy="623207"/>
            </a:xfrm>
            <a:prstGeom prst="hexagon">
              <a:avLst>
                <a:gd name="adj" fmla="val 28905"/>
                <a:gd name="vf" fmla="val 115470"/>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76" name="Picture 7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298" y="4051799"/>
              <a:ext cx="314925" cy="314925"/>
            </a:xfrm>
            <a:prstGeom prst="rect">
              <a:avLst/>
            </a:prstGeom>
          </p:spPr>
        </p:pic>
      </p:grpSp>
      <p:grpSp>
        <p:nvGrpSpPr>
          <p:cNvPr id="80" name="Group 79"/>
          <p:cNvGrpSpPr/>
          <p:nvPr/>
        </p:nvGrpSpPr>
        <p:grpSpPr>
          <a:xfrm>
            <a:off x="8825644" y="1130883"/>
            <a:ext cx="722921" cy="623207"/>
            <a:chOff x="328301" y="3881331"/>
            <a:chExt cx="722921" cy="623207"/>
          </a:xfrm>
        </p:grpSpPr>
        <p:sp>
          <p:nvSpPr>
            <p:cNvPr id="81" name="Hexagon 80"/>
            <p:cNvSpPr/>
            <p:nvPr/>
          </p:nvSpPr>
          <p:spPr bwMode="auto">
            <a:xfrm rot="19780699">
              <a:off x="328301" y="3881331"/>
              <a:ext cx="722921" cy="623207"/>
            </a:xfrm>
            <a:prstGeom prst="hexagon">
              <a:avLst>
                <a:gd name="adj" fmla="val 28905"/>
                <a:gd name="vf" fmla="val 115470"/>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82" name="Picture 8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298" y="4051799"/>
              <a:ext cx="314925" cy="314925"/>
            </a:xfrm>
            <a:prstGeom prst="rect">
              <a:avLst/>
            </a:prstGeom>
          </p:spPr>
        </p:pic>
      </p:grpSp>
      <p:sp>
        <p:nvSpPr>
          <p:cNvPr id="14" name="Oval 13"/>
          <p:cNvSpPr/>
          <p:nvPr/>
        </p:nvSpPr>
        <p:spPr bwMode="auto">
          <a:xfrm>
            <a:off x="2241379" y="880599"/>
            <a:ext cx="108857" cy="108857"/>
          </a:xfrm>
          <a:prstGeom prst="ellipse">
            <a:avLst/>
          </a:prstGeom>
          <a:solidFill>
            <a:srgbClr val="FFFFFF">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grpSp>
        <p:nvGrpSpPr>
          <p:cNvPr id="35" name="Group 34"/>
          <p:cNvGrpSpPr/>
          <p:nvPr/>
        </p:nvGrpSpPr>
        <p:grpSpPr>
          <a:xfrm>
            <a:off x="3166184" y="1731310"/>
            <a:ext cx="722921" cy="623207"/>
            <a:chOff x="328301" y="3881331"/>
            <a:chExt cx="722921" cy="623207"/>
          </a:xfrm>
        </p:grpSpPr>
        <p:sp>
          <p:nvSpPr>
            <p:cNvPr id="36" name="Hexagon 35"/>
            <p:cNvSpPr/>
            <p:nvPr/>
          </p:nvSpPr>
          <p:spPr bwMode="auto">
            <a:xfrm rot="19780699">
              <a:off x="328301" y="3881331"/>
              <a:ext cx="722921" cy="623207"/>
            </a:xfrm>
            <a:prstGeom prst="hexagon">
              <a:avLst>
                <a:gd name="adj" fmla="val 28905"/>
                <a:gd name="vf" fmla="val 115470"/>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37" name="Picture 3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298" y="4051799"/>
              <a:ext cx="314925" cy="314925"/>
            </a:xfrm>
            <a:prstGeom prst="rect">
              <a:avLst/>
            </a:prstGeom>
          </p:spPr>
        </p:pic>
      </p:grpSp>
      <p:grpSp>
        <p:nvGrpSpPr>
          <p:cNvPr id="38" name="Group 37"/>
          <p:cNvGrpSpPr/>
          <p:nvPr/>
        </p:nvGrpSpPr>
        <p:grpSpPr>
          <a:xfrm>
            <a:off x="2480384" y="1731310"/>
            <a:ext cx="722921" cy="623207"/>
            <a:chOff x="328301" y="3881331"/>
            <a:chExt cx="722921" cy="623207"/>
          </a:xfrm>
        </p:grpSpPr>
        <p:sp>
          <p:nvSpPr>
            <p:cNvPr id="39" name="Hexagon 38"/>
            <p:cNvSpPr/>
            <p:nvPr/>
          </p:nvSpPr>
          <p:spPr bwMode="auto">
            <a:xfrm rot="19780699">
              <a:off x="328301" y="3881331"/>
              <a:ext cx="722921" cy="623207"/>
            </a:xfrm>
            <a:prstGeom prst="hexagon">
              <a:avLst>
                <a:gd name="adj" fmla="val 28905"/>
                <a:gd name="vf" fmla="val 115470"/>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40" name="Picture 3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298" y="4051799"/>
              <a:ext cx="314925" cy="314925"/>
            </a:xfrm>
            <a:prstGeom prst="rect">
              <a:avLst/>
            </a:prstGeom>
          </p:spPr>
        </p:pic>
      </p:grpSp>
      <p:grpSp>
        <p:nvGrpSpPr>
          <p:cNvPr id="32" name="Group 31"/>
          <p:cNvGrpSpPr/>
          <p:nvPr/>
        </p:nvGrpSpPr>
        <p:grpSpPr>
          <a:xfrm>
            <a:off x="2817941" y="1141127"/>
            <a:ext cx="722921" cy="623207"/>
            <a:chOff x="328301" y="3881331"/>
            <a:chExt cx="722921" cy="623207"/>
          </a:xfrm>
        </p:grpSpPr>
        <p:sp>
          <p:nvSpPr>
            <p:cNvPr id="33" name="Hexagon 32"/>
            <p:cNvSpPr/>
            <p:nvPr/>
          </p:nvSpPr>
          <p:spPr bwMode="auto">
            <a:xfrm rot="19780699">
              <a:off x="328301" y="3881331"/>
              <a:ext cx="722921" cy="623207"/>
            </a:xfrm>
            <a:prstGeom prst="hexagon">
              <a:avLst>
                <a:gd name="adj" fmla="val 28905"/>
                <a:gd name="vf" fmla="val 115470"/>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298" y="4051799"/>
              <a:ext cx="314925" cy="314925"/>
            </a:xfrm>
            <a:prstGeom prst="rect">
              <a:avLst/>
            </a:prstGeom>
          </p:spPr>
        </p:pic>
      </p:grpSp>
      <p:grpSp>
        <p:nvGrpSpPr>
          <p:cNvPr id="65" name="Group 64"/>
          <p:cNvGrpSpPr/>
          <p:nvPr/>
        </p:nvGrpSpPr>
        <p:grpSpPr>
          <a:xfrm>
            <a:off x="2133655" y="1130883"/>
            <a:ext cx="722921" cy="623207"/>
            <a:chOff x="328301" y="3881331"/>
            <a:chExt cx="722921" cy="623207"/>
          </a:xfrm>
        </p:grpSpPr>
        <p:sp>
          <p:nvSpPr>
            <p:cNvPr id="66" name="Hexagon 65"/>
            <p:cNvSpPr/>
            <p:nvPr/>
          </p:nvSpPr>
          <p:spPr bwMode="auto">
            <a:xfrm rot="19780699">
              <a:off x="328301" y="3881331"/>
              <a:ext cx="722921" cy="623207"/>
            </a:xfrm>
            <a:prstGeom prst="hexagon">
              <a:avLst>
                <a:gd name="adj" fmla="val 28905"/>
                <a:gd name="vf" fmla="val 115470"/>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67" name="Picture 6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298" y="4051799"/>
              <a:ext cx="314925" cy="314925"/>
            </a:xfrm>
            <a:prstGeom prst="rect">
              <a:avLst/>
            </a:prstGeom>
          </p:spPr>
        </p:pic>
      </p:grpSp>
      <p:grpSp>
        <p:nvGrpSpPr>
          <p:cNvPr id="68" name="Group 67"/>
          <p:cNvGrpSpPr/>
          <p:nvPr/>
        </p:nvGrpSpPr>
        <p:grpSpPr>
          <a:xfrm>
            <a:off x="3502418" y="1134790"/>
            <a:ext cx="722921" cy="623207"/>
            <a:chOff x="328301" y="3881331"/>
            <a:chExt cx="722921" cy="623207"/>
          </a:xfrm>
        </p:grpSpPr>
        <p:sp>
          <p:nvSpPr>
            <p:cNvPr id="69" name="Hexagon 68"/>
            <p:cNvSpPr/>
            <p:nvPr/>
          </p:nvSpPr>
          <p:spPr bwMode="auto">
            <a:xfrm rot="19780699">
              <a:off x="328301" y="3881331"/>
              <a:ext cx="722921" cy="623207"/>
            </a:xfrm>
            <a:prstGeom prst="hexagon">
              <a:avLst>
                <a:gd name="adj" fmla="val 28905"/>
                <a:gd name="vf" fmla="val 115470"/>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70" name="Picture 6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298" y="4051799"/>
              <a:ext cx="314925" cy="314925"/>
            </a:xfrm>
            <a:prstGeom prst="rect">
              <a:avLst/>
            </a:prstGeom>
          </p:spPr>
        </p:pic>
      </p:grpSp>
    </p:spTree>
    <p:extLst>
      <p:ext uri="{BB962C8B-B14F-4D97-AF65-F5344CB8AC3E}">
        <p14:creationId xmlns:p14="http://schemas.microsoft.com/office/powerpoint/2010/main" val="28200444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1000"/>
                                        <p:tgtEl>
                                          <p:spTgt spid="55"/>
                                        </p:tgtEl>
                                      </p:cBhvr>
                                    </p:animEffect>
                                    <p:anim calcmode="lin" valueType="num">
                                      <p:cBhvr>
                                        <p:cTn id="8" dur="1000" fill="hold"/>
                                        <p:tgtEl>
                                          <p:spTgt spid="55"/>
                                        </p:tgtEl>
                                        <p:attrNameLst>
                                          <p:attrName>ppt_x</p:attrName>
                                        </p:attrNameLst>
                                      </p:cBhvr>
                                      <p:tavLst>
                                        <p:tav tm="0">
                                          <p:val>
                                            <p:strVal val="#ppt_x"/>
                                          </p:val>
                                        </p:tav>
                                        <p:tav tm="100000">
                                          <p:val>
                                            <p:strVal val="#ppt_x"/>
                                          </p:val>
                                        </p:tav>
                                      </p:tavLst>
                                    </p:anim>
                                    <p:anim calcmode="lin" valueType="num">
                                      <p:cBhvr>
                                        <p:cTn id="9" dur="1000" fill="hold"/>
                                        <p:tgtEl>
                                          <p:spTgt spid="5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100"/>
                                  </p:stCondLst>
                                  <p:childTnLst>
                                    <p:set>
                                      <p:cBhvr>
                                        <p:cTn id="11" dur="1" fill="hold">
                                          <p:stCondLst>
                                            <p:cond delay="0"/>
                                          </p:stCondLst>
                                        </p:cTn>
                                        <p:tgtEl>
                                          <p:spTgt spid="58"/>
                                        </p:tgtEl>
                                        <p:attrNameLst>
                                          <p:attrName>style.visibility</p:attrName>
                                        </p:attrNameLst>
                                      </p:cBhvr>
                                      <p:to>
                                        <p:strVal val="visible"/>
                                      </p:to>
                                    </p:set>
                                    <p:animEffect transition="in" filter="fade">
                                      <p:cBhvr>
                                        <p:cTn id="12" dur="1500"/>
                                        <p:tgtEl>
                                          <p:spTgt spid="58"/>
                                        </p:tgtEl>
                                      </p:cBhvr>
                                    </p:animEffect>
                                    <p:anim calcmode="lin" valueType="num">
                                      <p:cBhvr>
                                        <p:cTn id="13" dur="1500" fill="hold"/>
                                        <p:tgtEl>
                                          <p:spTgt spid="58"/>
                                        </p:tgtEl>
                                        <p:attrNameLst>
                                          <p:attrName>ppt_x</p:attrName>
                                        </p:attrNameLst>
                                      </p:cBhvr>
                                      <p:tavLst>
                                        <p:tav tm="0">
                                          <p:val>
                                            <p:strVal val="#ppt_x"/>
                                          </p:val>
                                        </p:tav>
                                        <p:tav tm="100000">
                                          <p:val>
                                            <p:strVal val="#ppt_x"/>
                                          </p:val>
                                        </p:tav>
                                      </p:tavLst>
                                    </p:anim>
                                    <p:anim calcmode="lin" valueType="num">
                                      <p:cBhvr>
                                        <p:cTn id="14" dur="1500" fill="hold"/>
                                        <p:tgtEl>
                                          <p:spTgt spid="58"/>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100"/>
                                  </p:stCondLst>
                                  <p:childTnLst>
                                    <p:set>
                                      <p:cBhvr>
                                        <p:cTn id="16" dur="1" fill="hold">
                                          <p:stCondLst>
                                            <p:cond delay="0"/>
                                          </p:stCondLst>
                                        </p:cTn>
                                        <p:tgtEl>
                                          <p:spTgt spid="56"/>
                                        </p:tgtEl>
                                        <p:attrNameLst>
                                          <p:attrName>style.visibility</p:attrName>
                                        </p:attrNameLst>
                                      </p:cBhvr>
                                      <p:to>
                                        <p:strVal val="visible"/>
                                      </p:to>
                                    </p:set>
                                    <p:animEffect transition="in" filter="fade">
                                      <p:cBhvr>
                                        <p:cTn id="17" dur="1750"/>
                                        <p:tgtEl>
                                          <p:spTgt spid="56"/>
                                        </p:tgtEl>
                                      </p:cBhvr>
                                    </p:animEffect>
                                  </p:childTnLst>
                                </p:cTn>
                              </p:par>
                              <p:par>
                                <p:cTn id="18" presetID="42" presetClass="entr" presetSubtype="0" fill="hold" grpId="0" nodeType="withEffect">
                                  <p:stCondLst>
                                    <p:cond delay="200"/>
                                  </p:stCondLst>
                                  <p:childTnLst>
                                    <p:set>
                                      <p:cBhvr>
                                        <p:cTn id="19" dur="1" fill="hold">
                                          <p:stCondLst>
                                            <p:cond delay="0"/>
                                          </p:stCondLst>
                                        </p:cTn>
                                        <p:tgtEl>
                                          <p:spTgt spid="57"/>
                                        </p:tgtEl>
                                        <p:attrNameLst>
                                          <p:attrName>style.visibility</p:attrName>
                                        </p:attrNameLst>
                                      </p:cBhvr>
                                      <p:to>
                                        <p:strVal val="visible"/>
                                      </p:to>
                                    </p:set>
                                    <p:animEffect transition="in" filter="fade">
                                      <p:cBhvr>
                                        <p:cTn id="20" dur="1000"/>
                                        <p:tgtEl>
                                          <p:spTgt spid="57"/>
                                        </p:tgtEl>
                                      </p:cBhvr>
                                    </p:animEffect>
                                    <p:anim calcmode="lin" valueType="num">
                                      <p:cBhvr>
                                        <p:cTn id="21" dur="1000" fill="hold"/>
                                        <p:tgtEl>
                                          <p:spTgt spid="57"/>
                                        </p:tgtEl>
                                        <p:attrNameLst>
                                          <p:attrName>ppt_x</p:attrName>
                                        </p:attrNameLst>
                                      </p:cBhvr>
                                      <p:tavLst>
                                        <p:tav tm="0">
                                          <p:val>
                                            <p:strVal val="#ppt_x"/>
                                          </p:val>
                                        </p:tav>
                                        <p:tav tm="100000">
                                          <p:val>
                                            <p:strVal val="#ppt_x"/>
                                          </p:val>
                                        </p:tav>
                                      </p:tavLst>
                                    </p:anim>
                                    <p:anim calcmode="lin" valueType="num">
                                      <p:cBhvr>
                                        <p:cTn id="22" dur="1000" fill="hold"/>
                                        <p:tgtEl>
                                          <p:spTgt spid="57"/>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300"/>
                                  </p:stCondLst>
                                  <p:childTnLst>
                                    <p:set>
                                      <p:cBhvr>
                                        <p:cTn id="24" dur="1" fill="hold">
                                          <p:stCondLst>
                                            <p:cond delay="0"/>
                                          </p:stCondLst>
                                        </p:cTn>
                                        <p:tgtEl>
                                          <p:spTgt spid="52"/>
                                        </p:tgtEl>
                                        <p:attrNameLst>
                                          <p:attrName>style.visibility</p:attrName>
                                        </p:attrNameLst>
                                      </p:cBhvr>
                                      <p:to>
                                        <p:strVal val="visible"/>
                                      </p:to>
                                    </p:set>
                                    <p:animEffect transition="in" filter="fade">
                                      <p:cBhvr>
                                        <p:cTn id="25" dur="750"/>
                                        <p:tgtEl>
                                          <p:spTgt spid="52"/>
                                        </p:tgtEl>
                                      </p:cBhvr>
                                    </p:animEffect>
                                    <p:anim calcmode="lin" valueType="num">
                                      <p:cBhvr>
                                        <p:cTn id="26" dur="750" fill="hold"/>
                                        <p:tgtEl>
                                          <p:spTgt spid="52"/>
                                        </p:tgtEl>
                                        <p:attrNameLst>
                                          <p:attrName>ppt_x</p:attrName>
                                        </p:attrNameLst>
                                      </p:cBhvr>
                                      <p:tavLst>
                                        <p:tav tm="0">
                                          <p:val>
                                            <p:strVal val="#ppt_x"/>
                                          </p:val>
                                        </p:tav>
                                        <p:tav tm="100000">
                                          <p:val>
                                            <p:strVal val="#ppt_x"/>
                                          </p:val>
                                        </p:tav>
                                      </p:tavLst>
                                    </p:anim>
                                    <p:anim calcmode="lin" valueType="num">
                                      <p:cBhvr>
                                        <p:cTn id="27" dur="750" fill="hold"/>
                                        <p:tgtEl>
                                          <p:spTgt spid="52"/>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0"/>
                                  </p:stCondLst>
                                  <p:childTnLst>
                                    <p:set>
                                      <p:cBhvr>
                                        <p:cTn id="29" dur="1" fill="hold">
                                          <p:stCondLst>
                                            <p:cond delay="0"/>
                                          </p:stCondLst>
                                        </p:cTn>
                                        <p:tgtEl>
                                          <p:spTgt spid="62"/>
                                        </p:tgtEl>
                                        <p:attrNameLst>
                                          <p:attrName>style.visibility</p:attrName>
                                        </p:attrNameLst>
                                      </p:cBhvr>
                                      <p:to>
                                        <p:strVal val="visible"/>
                                      </p:to>
                                    </p:set>
                                    <p:animEffect transition="in" filter="fade">
                                      <p:cBhvr>
                                        <p:cTn id="30" dur="1000"/>
                                        <p:tgtEl>
                                          <p:spTgt spid="62"/>
                                        </p:tgtEl>
                                      </p:cBhvr>
                                    </p:animEffect>
                                  </p:childTnLst>
                                </p:cTn>
                              </p:par>
                            </p:childTnLst>
                          </p:cTn>
                        </p:par>
                        <p:par>
                          <p:cTn id="31" fill="hold">
                            <p:stCondLst>
                              <p:cond delay="1850"/>
                            </p:stCondLst>
                            <p:childTnLst>
                              <p:par>
                                <p:cTn id="32" presetID="10" presetClass="entr" presetSubtype="0" fill="hold" nodeType="afterEffect">
                                  <p:stCondLst>
                                    <p:cond delay="0"/>
                                  </p:stCondLst>
                                  <p:childTnLst>
                                    <p:set>
                                      <p:cBhvr>
                                        <p:cTn id="33" dur="1" fill="hold">
                                          <p:stCondLst>
                                            <p:cond delay="0"/>
                                          </p:stCondLst>
                                        </p:cTn>
                                        <p:tgtEl>
                                          <p:spTgt spid="80"/>
                                        </p:tgtEl>
                                        <p:attrNameLst>
                                          <p:attrName>style.visibility</p:attrName>
                                        </p:attrNameLst>
                                      </p:cBhvr>
                                      <p:to>
                                        <p:strVal val="visible"/>
                                      </p:to>
                                    </p:set>
                                    <p:animEffect transition="in" filter="fade">
                                      <p:cBhvr>
                                        <p:cTn id="34" dur="500"/>
                                        <p:tgtEl>
                                          <p:spTgt spid="80"/>
                                        </p:tgtEl>
                                      </p:cBhvr>
                                    </p:animEffect>
                                  </p:childTnLst>
                                </p:cTn>
                              </p:par>
                              <p:par>
                                <p:cTn id="35" presetID="10" presetClass="entr" presetSubtype="0" fill="hold" nodeType="withEffect">
                                  <p:stCondLst>
                                    <p:cond delay="100"/>
                                  </p:stCondLst>
                                  <p:childTnLst>
                                    <p:set>
                                      <p:cBhvr>
                                        <p:cTn id="36" dur="1" fill="hold">
                                          <p:stCondLst>
                                            <p:cond delay="0"/>
                                          </p:stCondLst>
                                        </p:cTn>
                                        <p:tgtEl>
                                          <p:spTgt spid="63"/>
                                        </p:tgtEl>
                                        <p:attrNameLst>
                                          <p:attrName>style.visibility</p:attrName>
                                        </p:attrNameLst>
                                      </p:cBhvr>
                                      <p:to>
                                        <p:strVal val="visible"/>
                                      </p:to>
                                    </p:set>
                                    <p:animEffect transition="in" filter="fade">
                                      <p:cBhvr>
                                        <p:cTn id="37" dur="500"/>
                                        <p:tgtEl>
                                          <p:spTgt spid="63"/>
                                        </p:tgtEl>
                                      </p:cBhvr>
                                    </p:animEffect>
                                  </p:childTnLst>
                                </p:cTn>
                              </p:par>
                              <p:par>
                                <p:cTn id="38" presetID="10" presetClass="entr" presetSubtype="0" fill="hold" nodeType="withEffect">
                                  <p:stCondLst>
                                    <p:cond delay="200"/>
                                  </p:stCondLst>
                                  <p:childTnLst>
                                    <p:set>
                                      <p:cBhvr>
                                        <p:cTn id="39" dur="1" fill="hold">
                                          <p:stCondLst>
                                            <p:cond delay="0"/>
                                          </p:stCondLst>
                                        </p:cTn>
                                        <p:tgtEl>
                                          <p:spTgt spid="74"/>
                                        </p:tgtEl>
                                        <p:attrNameLst>
                                          <p:attrName>style.visibility</p:attrName>
                                        </p:attrNameLst>
                                      </p:cBhvr>
                                      <p:to>
                                        <p:strVal val="visible"/>
                                      </p:to>
                                    </p:set>
                                    <p:animEffect transition="in" filter="fade">
                                      <p:cBhvr>
                                        <p:cTn id="40" dur="500"/>
                                        <p:tgtEl>
                                          <p:spTgt spid="74"/>
                                        </p:tgtEl>
                                      </p:cBhvr>
                                    </p:animEffect>
                                  </p:childTnLst>
                                </p:cTn>
                              </p:par>
                            </p:childTnLst>
                          </p:cTn>
                        </p:par>
                      </p:childTnLst>
                    </p:cTn>
                  </p:par>
                  <p:par>
                    <p:cTn id="41" fill="hold">
                      <p:stCondLst>
                        <p:cond delay="indefinite"/>
                      </p:stCondLst>
                      <p:childTnLst>
                        <p:par>
                          <p:cTn id="42" fill="hold">
                            <p:stCondLst>
                              <p:cond delay="0"/>
                            </p:stCondLst>
                            <p:childTnLst>
                              <p:par>
                                <p:cTn id="43" presetID="35" presetClass="path" presetSubtype="0" accel="50000" decel="50000" fill="hold" nodeType="clickEffect">
                                  <p:stCondLst>
                                    <p:cond delay="0"/>
                                  </p:stCondLst>
                                  <p:childTnLst>
                                    <p:animMotion origin="layout" path="M 2.91667E-6 -3.28707E-6 L 0.37981 -3.28707E-6 " pathEditMode="relative" rAng="0" ptsTypes="AA">
                                      <p:cBhvr>
                                        <p:cTn id="44" dur="2000" fill="hold"/>
                                        <p:tgtEl>
                                          <p:spTgt spid="68"/>
                                        </p:tgtEl>
                                        <p:attrNameLst>
                                          <p:attrName>ppt_x</p:attrName>
                                          <p:attrName>ppt_y</p:attrName>
                                        </p:attrNameLst>
                                      </p:cBhvr>
                                      <p:rCtr x="18984"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5" grpId="0" animBg="1"/>
      <p:bldP spid="56" grpId="0" animBg="1"/>
      <p:bldP spid="57" grpId="0" animBg="1"/>
      <p:bldP spid="58" grpId="0" animBg="1"/>
      <p:bldP spid="6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ounded Rectangle 22"/>
          <p:cNvSpPr/>
          <p:nvPr/>
        </p:nvSpPr>
        <p:spPr bwMode="auto">
          <a:xfrm>
            <a:off x="4026534" y="5012872"/>
            <a:ext cx="4112093" cy="2114550"/>
          </a:xfrm>
          <a:prstGeom prst="roundRect">
            <a:avLst>
              <a:gd name="adj" fmla="val 6579"/>
            </a:avLst>
          </a:prstGeom>
          <a:noFill/>
          <a:ln w="28575">
            <a:solidFill>
              <a:schemeClr val="bg1">
                <a:lumMod val="75000"/>
              </a:schemeClr>
            </a:solidFill>
            <a:prstDash val="sys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nvGrpSpPr>
          <p:cNvPr id="6" name="Group 5"/>
          <p:cNvGrpSpPr/>
          <p:nvPr/>
        </p:nvGrpSpPr>
        <p:grpSpPr>
          <a:xfrm>
            <a:off x="4529490" y="5168233"/>
            <a:ext cx="722921" cy="623207"/>
            <a:chOff x="328301" y="3881331"/>
            <a:chExt cx="722921" cy="623207"/>
          </a:xfrm>
        </p:grpSpPr>
        <p:sp>
          <p:nvSpPr>
            <p:cNvPr id="5" name="Hexagon 4"/>
            <p:cNvSpPr/>
            <p:nvPr/>
          </p:nvSpPr>
          <p:spPr bwMode="auto">
            <a:xfrm rot="19780699">
              <a:off x="328301" y="3881331"/>
              <a:ext cx="722921" cy="623207"/>
            </a:xfrm>
            <a:prstGeom prst="hexagon">
              <a:avLst>
                <a:gd name="adj" fmla="val 28905"/>
                <a:gd name="vf" fmla="val 115470"/>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298" y="4051799"/>
              <a:ext cx="314925" cy="314925"/>
            </a:xfrm>
            <a:prstGeom prst="rect">
              <a:avLst/>
            </a:prstGeom>
          </p:spPr>
        </p:pic>
      </p:grpSp>
      <p:sp>
        <p:nvSpPr>
          <p:cNvPr id="18" name="TextBox 17"/>
          <p:cNvSpPr txBox="1"/>
          <p:nvPr/>
        </p:nvSpPr>
        <p:spPr>
          <a:xfrm>
            <a:off x="870425" y="5743523"/>
            <a:ext cx="2838313" cy="221599"/>
          </a:xfrm>
          <a:prstGeom prst="rect">
            <a:avLst/>
          </a:prstGeom>
          <a:noFill/>
        </p:spPr>
        <p:txBody>
          <a:bodyPr wrap="square" lIns="0" tIns="0" rIns="0" bIns="0" rtlCol="0">
            <a:spAutoFit/>
          </a:bodyPr>
          <a:lstStyle/>
          <a:p>
            <a:pPr algn="r">
              <a:lnSpc>
                <a:spcPct val="80000"/>
              </a:lnSpc>
              <a:spcBef>
                <a:spcPct val="20000"/>
              </a:spcBef>
              <a:buSzPct val="80000"/>
            </a:pPr>
            <a:r>
              <a:rPr lang="en-US" sz="1800" dirty="0" smtClean="0">
                <a:gradFill>
                  <a:gsLst>
                    <a:gs pos="0">
                      <a:srgbClr val="FFFFFF"/>
                    </a:gs>
                    <a:gs pos="100000">
                      <a:srgbClr val="FFFFFF"/>
                    </a:gs>
                  </a:gsLst>
                  <a:lin ang="5400000" scaled="0"/>
                </a:gradFill>
              </a:rPr>
              <a:t>Your</a:t>
            </a:r>
            <a:r>
              <a:rPr lang="en-US" sz="1800" dirty="0">
                <a:gradFill>
                  <a:gsLst>
                    <a:gs pos="0">
                      <a:srgbClr val="FFFFFF"/>
                    </a:gs>
                    <a:gs pos="100000">
                      <a:srgbClr val="FFFFFF"/>
                    </a:gs>
                  </a:gsLst>
                  <a:lin ang="5400000" scaled="0"/>
                </a:gradFill>
              </a:rPr>
              <a:t> </a:t>
            </a:r>
            <a:r>
              <a:rPr lang="en-US" sz="1800" dirty="0" smtClean="0">
                <a:gradFill>
                  <a:gsLst>
                    <a:gs pos="0">
                      <a:srgbClr val="FFFFFF"/>
                    </a:gs>
                    <a:gs pos="100000">
                      <a:srgbClr val="FFFFFF"/>
                    </a:gs>
                  </a:gsLst>
                  <a:lin ang="5400000" scaled="0"/>
                </a:gradFill>
              </a:rPr>
              <a:t>Data </a:t>
            </a:r>
            <a:r>
              <a:rPr lang="en-US" sz="1800" dirty="0">
                <a:gradFill>
                  <a:gsLst>
                    <a:gs pos="0">
                      <a:srgbClr val="FFFFFF"/>
                    </a:gs>
                    <a:gs pos="100000">
                      <a:srgbClr val="FFFFFF"/>
                    </a:gs>
                  </a:gsLst>
                  <a:lin ang="5400000" scaled="0"/>
                </a:gradFill>
              </a:rPr>
              <a:t>Center</a:t>
            </a:r>
          </a:p>
        </p:txBody>
      </p:sp>
      <p:grpSp>
        <p:nvGrpSpPr>
          <p:cNvPr id="26" name="Group 25"/>
          <p:cNvGrpSpPr/>
          <p:nvPr/>
        </p:nvGrpSpPr>
        <p:grpSpPr>
          <a:xfrm>
            <a:off x="5873033" y="5164325"/>
            <a:ext cx="722921" cy="623207"/>
            <a:chOff x="328301" y="3881331"/>
            <a:chExt cx="722921" cy="623207"/>
          </a:xfrm>
        </p:grpSpPr>
        <p:sp>
          <p:nvSpPr>
            <p:cNvPr id="27" name="Hexagon 26"/>
            <p:cNvSpPr/>
            <p:nvPr/>
          </p:nvSpPr>
          <p:spPr bwMode="auto">
            <a:xfrm rot="19780699">
              <a:off x="328301" y="3881331"/>
              <a:ext cx="722921" cy="623207"/>
            </a:xfrm>
            <a:prstGeom prst="hexagon">
              <a:avLst>
                <a:gd name="adj" fmla="val 28905"/>
                <a:gd name="vf" fmla="val 115470"/>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28" name="Picture 2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298" y="4051799"/>
              <a:ext cx="314925" cy="314925"/>
            </a:xfrm>
            <a:prstGeom prst="rect">
              <a:avLst/>
            </a:prstGeom>
          </p:spPr>
        </p:pic>
      </p:grpSp>
      <p:grpSp>
        <p:nvGrpSpPr>
          <p:cNvPr id="29" name="Group 28"/>
          <p:cNvGrpSpPr/>
          <p:nvPr/>
        </p:nvGrpSpPr>
        <p:grpSpPr>
          <a:xfrm>
            <a:off x="5203561" y="5164325"/>
            <a:ext cx="722921" cy="623207"/>
            <a:chOff x="328301" y="3881331"/>
            <a:chExt cx="722921" cy="623207"/>
          </a:xfrm>
        </p:grpSpPr>
        <p:sp>
          <p:nvSpPr>
            <p:cNvPr id="30" name="Hexagon 29"/>
            <p:cNvSpPr/>
            <p:nvPr/>
          </p:nvSpPr>
          <p:spPr bwMode="auto">
            <a:xfrm rot="19780699">
              <a:off x="328301" y="3881331"/>
              <a:ext cx="722921" cy="623207"/>
            </a:xfrm>
            <a:prstGeom prst="hexagon">
              <a:avLst>
                <a:gd name="adj" fmla="val 28905"/>
                <a:gd name="vf" fmla="val 115470"/>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31" name="Picture 3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298" y="4051799"/>
              <a:ext cx="314925" cy="314925"/>
            </a:xfrm>
            <a:prstGeom prst="rect">
              <a:avLst/>
            </a:prstGeom>
          </p:spPr>
        </p:pic>
      </p:grpSp>
      <p:grpSp>
        <p:nvGrpSpPr>
          <p:cNvPr id="54" name="Group 53"/>
          <p:cNvGrpSpPr/>
          <p:nvPr/>
        </p:nvGrpSpPr>
        <p:grpSpPr>
          <a:xfrm>
            <a:off x="4620058" y="5927272"/>
            <a:ext cx="2948451" cy="864991"/>
            <a:chOff x="3849232" y="5927272"/>
            <a:chExt cx="2948451" cy="864991"/>
          </a:xfrm>
        </p:grpSpPr>
        <p:grpSp>
          <p:nvGrpSpPr>
            <p:cNvPr id="25" name="Group 24"/>
            <p:cNvGrpSpPr/>
            <p:nvPr/>
          </p:nvGrpSpPr>
          <p:grpSpPr>
            <a:xfrm>
              <a:off x="3849232" y="6384280"/>
              <a:ext cx="2948451" cy="407983"/>
              <a:chOff x="-830593" y="6105876"/>
              <a:chExt cx="5019459" cy="694552"/>
            </a:xfrm>
          </p:grpSpPr>
          <p:pic>
            <p:nvPicPr>
              <p:cNvPr id="20" name="Picture 19"/>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877326" y="6105876"/>
                <a:ext cx="1607803" cy="694552"/>
              </a:xfrm>
              <a:prstGeom prst="rect">
                <a:avLst/>
              </a:prstGeom>
            </p:spPr>
          </p:pic>
          <p:pic>
            <p:nvPicPr>
              <p:cNvPr id="21" name="Picture 20"/>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581063" y="6105876"/>
                <a:ext cx="1607803" cy="694552"/>
              </a:xfrm>
              <a:prstGeom prst="rect">
                <a:avLst/>
              </a:prstGeom>
            </p:spPr>
          </p:pic>
          <p:pic>
            <p:nvPicPr>
              <p:cNvPr id="48" name="Picture 47"/>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830593" y="6105876"/>
                <a:ext cx="1607803" cy="694552"/>
              </a:xfrm>
              <a:prstGeom prst="rect">
                <a:avLst/>
              </a:prstGeom>
            </p:spPr>
          </p:pic>
        </p:grpSp>
        <p:grpSp>
          <p:nvGrpSpPr>
            <p:cNvPr id="49" name="Group 48"/>
            <p:cNvGrpSpPr/>
            <p:nvPr/>
          </p:nvGrpSpPr>
          <p:grpSpPr>
            <a:xfrm>
              <a:off x="3849232" y="5927272"/>
              <a:ext cx="2948451" cy="407983"/>
              <a:chOff x="-830593" y="6105876"/>
              <a:chExt cx="5019459" cy="694552"/>
            </a:xfrm>
          </p:grpSpPr>
          <p:pic>
            <p:nvPicPr>
              <p:cNvPr id="50" name="Picture 49"/>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877326" y="6105876"/>
                <a:ext cx="1607803" cy="694552"/>
              </a:xfrm>
              <a:prstGeom prst="rect">
                <a:avLst/>
              </a:prstGeom>
            </p:spPr>
          </p:pic>
          <p:pic>
            <p:nvPicPr>
              <p:cNvPr id="51" name="Picture 50"/>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581063" y="6105876"/>
                <a:ext cx="1607803" cy="694552"/>
              </a:xfrm>
              <a:prstGeom prst="rect">
                <a:avLst/>
              </a:prstGeom>
            </p:spPr>
          </p:pic>
          <p:pic>
            <p:nvPicPr>
              <p:cNvPr id="53" name="Picture 52"/>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830593" y="6105876"/>
                <a:ext cx="1607803" cy="694552"/>
              </a:xfrm>
              <a:prstGeom prst="rect">
                <a:avLst/>
              </a:prstGeom>
            </p:spPr>
          </p:pic>
        </p:grpSp>
      </p:grpSp>
      <p:sp>
        <p:nvSpPr>
          <p:cNvPr id="71" name="Rounded Rectangle 70"/>
          <p:cNvSpPr/>
          <p:nvPr/>
        </p:nvSpPr>
        <p:spPr bwMode="auto">
          <a:xfrm>
            <a:off x="2843201" y="1168309"/>
            <a:ext cx="2938071" cy="1462226"/>
          </a:xfrm>
          <a:prstGeom prst="roundRect">
            <a:avLst/>
          </a:prstGeom>
          <a:solidFill>
            <a:srgbClr val="FFFFFF">
              <a:alpha val="7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sp>
        <p:nvSpPr>
          <p:cNvPr id="4" name="Rounded Rectangle 3"/>
          <p:cNvSpPr/>
          <p:nvPr/>
        </p:nvSpPr>
        <p:spPr bwMode="auto">
          <a:xfrm>
            <a:off x="827085" y="1034176"/>
            <a:ext cx="3036794" cy="1671716"/>
          </a:xfrm>
          <a:prstGeom prst="roundRect">
            <a:avLst>
              <a:gd name="adj" fmla="val 19324"/>
            </a:avLst>
          </a:prstGeom>
          <a:solidFill>
            <a:srgbClr val="FFFFFF">
              <a:alpha val="50196"/>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sp>
        <p:nvSpPr>
          <p:cNvPr id="8" name="Rounded Rectangle 7"/>
          <p:cNvSpPr/>
          <p:nvPr/>
        </p:nvSpPr>
        <p:spPr bwMode="auto">
          <a:xfrm>
            <a:off x="1348456" y="768541"/>
            <a:ext cx="3412342" cy="2243600"/>
          </a:xfrm>
          <a:prstGeom prst="roundRect">
            <a:avLst/>
          </a:prstGeom>
          <a:solidFill>
            <a:srgbClr val="FFFFFF">
              <a:alpha val="94118"/>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sp>
        <p:nvSpPr>
          <p:cNvPr id="9" name="Rounded Rectangle 8"/>
          <p:cNvSpPr/>
          <p:nvPr/>
        </p:nvSpPr>
        <p:spPr bwMode="auto">
          <a:xfrm>
            <a:off x="464683" y="1659427"/>
            <a:ext cx="2714910" cy="1211885"/>
          </a:xfrm>
          <a:prstGeom prst="roundRect">
            <a:avLst/>
          </a:prstGeom>
          <a:solidFill>
            <a:srgbClr val="FFFFFF">
              <a:alpha val="7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sp>
        <p:nvSpPr>
          <p:cNvPr id="11" name="Rounded Rectangle 10"/>
          <p:cNvSpPr/>
          <p:nvPr/>
        </p:nvSpPr>
        <p:spPr bwMode="auto">
          <a:xfrm>
            <a:off x="3509436" y="977230"/>
            <a:ext cx="1800131" cy="900686"/>
          </a:xfrm>
          <a:prstGeom prst="roundRect">
            <a:avLst>
              <a:gd name="adj" fmla="val 19324"/>
            </a:avLst>
          </a:prstGeom>
          <a:solidFill>
            <a:srgbClr val="FFFFFF">
              <a:alpha val="50196"/>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sp>
        <p:nvSpPr>
          <p:cNvPr id="16" name="TextBox 15"/>
          <p:cNvSpPr txBox="1"/>
          <p:nvPr/>
        </p:nvSpPr>
        <p:spPr>
          <a:xfrm>
            <a:off x="1584876" y="430048"/>
            <a:ext cx="2838313" cy="221599"/>
          </a:xfrm>
          <a:prstGeom prst="rect">
            <a:avLst/>
          </a:prstGeom>
          <a:noFill/>
        </p:spPr>
        <p:txBody>
          <a:bodyPr wrap="square" lIns="0" tIns="0" rIns="0" bIns="0" rtlCol="0">
            <a:spAutoFit/>
          </a:bodyPr>
          <a:lstStyle/>
          <a:p>
            <a:pPr algn="ctr">
              <a:lnSpc>
                <a:spcPct val="80000"/>
              </a:lnSpc>
              <a:spcBef>
                <a:spcPct val="20000"/>
              </a:spcBef>
              <a:buSzPct val="80000"/>
            </a:pPr>
            <a:r>
              <a:rPr lang="en-US" sz="1800" dirty="0">
                <a:gradFill>
                  <a:gsLst>
                    <a:gs pos="0">
                      <a:srgbClr val="FFFFFF"/>
                    </a:gs>
                    <a:gs pos="100000">
                      <a:srgbClr val="FFFFFF"/>
                    </a:gs>
                  </a:gsLst>
                  <a:lin ang="5400000" scaled="0"/>
                </a:gradFill>
              </a:rPr>
              <a:t>Windows Azure</a:t>
            </a:r>
          </a:p>
        </p:txBody>
      </p:sp>
      <p:sp>
        <p:nvSpPr>
          <p:cNvPr id="52" name="Rounded Rectangle 51"/>
          <p:cNvSpPr/>
          <p:nvPr/>
        </p:nvSpPr>
        <p:spPr bwMode="auto">
          <a:xfrm>
            <a:off x="8803036" y="1168309"/>
            <a:ext cx="2938071" cy="1462226"/>
          </a:xfrm>
          <a:prstGeom prst="roundRect">
            <a:avLst/>
          </a:prstGeom>
          <a:solidFill>
            <a:srgbClr val="FFFFFF">
              <a:alpha val="7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sp>
        <p:nvSpPr>
          <p:cNvPr id="55" name="Rounded Rectangle 54"/>
          <p:cNvSpPr/>
          <p:nvPr/>
        </p:nvSpPr>
        <p:spPr bwMode="auto">
          <a:xfrm>
            <a:off x="6827392" y="1034176"/>
            <a:ext cx="3036794" cy="1671716"/>
          </a:xfrm>
          <a:prstGeom prst="roundRect">
            <a:avLst>
              <a:gd name="adj" fmla="val 19324"/>
            </a:avLst>
          </a:prstGeom>
          <a:solidFill>
            <a:srgbClr val="FFFFFF">
              <a:alpha val="7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sp>
        <p:nvSpPr>
          <p:cNvPr id="56" name="Rounded Rectangle 55"/>
          <p:cNvSpPr/>
          <p:nvPr/>
        </p:nvSpPr>
        <p:spPr bwMode="auto">
          <a:xfrm>
            <a:off x="7348763" y="768541"/>
            <a:ext cx="3412342" cy="2102771"/>
          </a:xfrm>
          <a:prstGeom prst="roundRect">
            <a:avLst/>
          </a:prstGeom>
          <a:solidFill>
            <a:srgbClr val="FFFFFF">
              <a:alpha val="94118"/>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sp>
        <p:nvSpPr>
          <p:cNvPr id="57" name="Rounded Rectangle 56"/>
          <p:cNvSpPr/>
          <p:nvPr/>
        </p:nvSpPr>
        <p:spPr bwMode="auto">
          <a:xfrm>
            <a:off x="7094038" y="1959278"/>
            <a:ext cx="2714910" cy="1211885"/>
          </a:xfrm>
          <a:prstGeom prst="roundRect">
            <a:avLst/>
          </a:prstGeom>
          <a:solidFill>
            <a:srgbClr val="FFFFFF">
              <a:alpha val="48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sp>
        <p:nvSpPr>
          <p:cNvPr id="58" name="Rounded Rectangle 57"/>
          <p:cNvSpPr/>
          <p:nvPr/>
        </p:nvSpPr>
        <p:spPr bwMode="auto">
          <a:xfrm>
            <a:off x="9548565" y="977230"/>
            <a:ext cx="1800131" cy="900686"/>
          </a:xfrm>
          <a:prstGeom prst="roundRect">
            <a:avLst>
              <a:gd name="adj" fmla="val 19324"/>
            </a:avLst>
          </a:prstGeom>
          <a:solidFill>
            <a:srgbClr val="FFFFFF">
              <a:alpha val="50196"/>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sp>
        <p:nvSpPr>
          <p:cNvPr id="62" name="TextBox 61"/>
          <p:cNvSpPr txBox="1"/>
          <p:nvPr/>
        </p:nvSpPr>
        <p:spPr>
          <a:xfrm>
            <a:off x="7585183" y="430048"/>
            <a:ext cx="2838313" cy="221599"/>
          </a:xfrm>
          <a:prstGeom prst="rect">
            <a:avLst/>
          </a:prstGeom>
          <a:noFill/>
        </p:spPr>
        <p:txBody>
          <a:bodyPr wrap="square" lIns="0" tIns="0" rIns="0" bIns="0" rtlCol="0">
            <a:spAutoFit/>
          </a:bodyPr>
          <a:lstStyle/>
          <a:p>
            <a:pPr algn="ctr">
              <a:lnSpc>
                <a:spcPct val="80000"/>
              </a:lnSpc>
              <a:spcBef>
                <a:spcPct val="20000"/>
              </a:spcBef>
              <a:buSzPct val="80000"/>
            </a:pPr>
            <a:r>
              <a:rPr lang="en-US" sz="1800" dirty="0" smtClean="0">
                <a:gradFill>
                  <a:gsLst>
                    <a:gs pos="0">
                      <a:srgbClr val="FFFFFF"/>
                    </a:gs>
                    <a:gs pos="100000">
                      <a:srgbClr val="FFFFFF"/>
                    </a:gs>
                  </a:gsLst>
                  <a:lin ang="5400000" scaled="0"/>
                </a:gradFill>
              </a:rPr>
              <a:t>Other Service Providers</a:t>
            </a:r>
            <a:endParaRPr lang="en-US" sz="1800" dirty="0">
              <a:gradFill>
                <a:gsLst>
                  <a:gs pos="0">
                    <a:srgbClr val="FFFFFF"/>
                  </a:gs>
                  <a:gs pos="100000">
                    <a:srgbClr val="FFFFFF"/>
                  </a:gs>
                </a:gsLst>
                <a:lin ang="5400000" scaled="0"/>
              </a:gradFill>
            </a:endParaRPr>
          </a:p>
        </p:txBody>
      </p:sp>
      <p:grpSp>
        <p:nvGrpSpPr>
          <p:cNvPr id="63" name="Group 62"/>
          <p:cNvGrpSpPr/>
          <p:nvPr/>
        </p:nvGrpSpPr>
        <p:grpSpPr>
          <a:xfrm>
            <a:off x="9166491" y="1731310"/>
            <a:ext cx="722921" cy="623207"/>
            <a:chOff x="328301" y="3881331"/>
            <a:chExt cx="722921" cy="623207"/>
          </a:xfrm>
        </p:grpSpPr>
        <p:sp>
          <p:nvSpPr>
            <p:cNvPr id="72" name="Hexagon 71"/>
            <p:cNvSpPr/>
            <p:nvPr/>
          </p:nvSpPr>
          <p:spPr bwMode="auto">
            <a:xfrm rot="19780699">
              <a:off x="328301" y="3881331"/>
              <a:ext cx="722921" cy="623207"/>
            </a:xfrm>
            <a:prstGeom prst="hexagon">
              <a:avLst>
                <a:gd name="adj" fmla="val 28905"/>
                <a:gd name="vf" fmla="val 115470"/>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73" name="Picture 7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298" y="4051799"/>
              <a:ext cx="314925" cy="314925"/>
            </a:xfrm>
            <a:prstGeom prst="rect">
              <a:avLst/>
            </a:prstGeom>
          </p:spPr>
        </p:pic>
      </p:grpSp>
      <p:grpSp>
        <p:nvGrpSpPr>
          <p:cNvPr id="74" name="Group 73"/>
          <p:cNvGrpSpPr/>
          <p:nvPr/>
        </p:nvGrpSpPr>
        <p:grpSpPr>
          <a:xfrm>
            <a:off x="8480691" y="1731310"/>
            <a:ext cx="722921" cy="623207"/>
            <a:chOff x="328301" y="3881331"/>
            <a:chExt cx="722921" cy="623207"/>
          </a:xfrm>
        </p:grpSpPr>
        <p:sp>
          <p:nvSpPr>
            <p:cNvPr id="75" name="Hexagon 74"/>
            <p:cNvSpPr/>
            <p:nvPr/>
          </p:nvSpPr>
          <p:spPr bwMode="auto">
            <a:xfrm rot="19780699">
              <a:off x="328301" y="3881331"/>
              <a:ext cx="722921" cy="623207"/>
            </a:xfrm>
            <a:prstGeom prst="hexagon">
              <a:avLst>
                <a:gd name="adj" fmla="val 28905"/>
                <a:gd name="vf" fmla="val 115470"/>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76" name="Picture 7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298" y="4051799"/>
              <a:ext cx="314925" cy="314925"/>
            </a:xfrm>
            <a:prstGeom prst="rect">
              <a:avLst/>
            </a:prstGeom>
          </p:spPr>
        </p:pic>
      </p:grpSp>
      <p:grpSp>
        <p:nvGrpSpPr>
          <p:cNvPr id="80" name="Group 79"/>
          <p:cNvGrpSpPr/>
          <p:nvPr/>
        </p:nvGrpSpPr>
        <p:grpSpPr>
          <a:xfrm>
            <a:off x="8825644" y="1130883"/>
            <a:ext cx="722921" cy="623207"/>
            <a:chOff x="328301" y="3881331"/>
            <a:chExt cx="722921" cy="623207"/>
          </a:xfrm>
        </p:grpSpPr>
        <p:sp>
          <p:nvSpPr>
            <p:cNvPr id="81" name="Hexagon 80"/>
            <p:cNvSpPr/>
            <p:nvPr/>
          </p:nvSpPr>
          <p:spPr bwMode="auto">
            <a:xfrm rot="19780699">
              <a:off x="328301" y="3881331"/>
              <a:ext cx="722921" cy="623207"/>
            </a:xfrm>
            <a:prstGeom prst="hexagon">
              <a:avLst>
                <a:gd name="adj" fmla="val 28905"/>
                <a:gd name="vf" fmla="val 115470"/>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82" name="Picture 8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298" y="4051799"/>
              <a:ext cx="314925" cy="314925"/>
            </a:xfrm>
            <a:prstGeom prst="rect">
              <a:avLst/>
            </a:prstGeom>
          </p:spPr>
        </p:pic>
      </p:grpSp>
      <p:sp>
        <p:nvSpPr>
          <p:cNvPr id="14" name="Oval 13"/>
          <p:cNvSpPr/>
          <p:nvPr/>
        </p:nvSpPr>
        <p:spPr bwMode="auto">
          <a:xfrm>
            <a:off x="2241379" y="880599"/>
            <a:ext cx="108857" cy="108857"/>
          </a:xfrm>
          <a:prstGeom prst="ellipse">
            <a:avLst/>
          </a:prstGeom>
          <a:solidFill>
            <a:srgbClr val="FFFFFF">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grpSp>
        <p:nvGrpSpPr>
          <p:cNvPr id="35" name="Group 34"/>
          <p:cNvGrpSpPr/>
          <p:nvPr/>
        </p:nvGrpSpPr>
        <p:grpSpPr>
          <a:xfrm>
            <a:off x="3166184" y="1731310"/>
            <a:ext cx="722921" cy="623207"/>
            <a:chOff x="328301" y="3881331"/>
            <a:chExt cx="722921" cy="623207"/>
          </a:xfrm>
        </p:grpSpPr>
        <p:sp>
          <p:nvSpPr>
            <p:cNvPr id="36" name="Hexagon 35"/>
            <p:cNvSpPr/>
            <p:nvPr/>
          </p:nvSpPr>
          <p:spPr bwMode="auto">
            <a:xfrm rot="19780699">
              <a:off x="328301" y="3881331"/>
              <a:ext cx="722921" cy="623207"/>
            </a:xfrm>
            <a:prstGeom prst="hexagon">
              <a:avLst>
                <a:gd name="adj" fmla="val 28905"/>
                <a:gd name="vf" fmla="val 115470"/>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37" name="Picture 3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298" y="4051799"/>
              <a:ext cx="314925" cy="314925"/>
            </a:xfrm>
            <a:prstGeom prst="rect">
              <a:avLst/>
            </a:prstGeom>
          </p:spPr>
        </p:pic>
      </p:grpSp>
      <p:grpSp>
        <p:nvGrpSpPr>
          <p:cNvPr id="38" name="Group 37"/>
          <p:cNvGrpSpPr/>
          <p:nvPr/>
        </p:nvGrpSpPr>
        <p:grpSpPr>
          <a:xfrm>
            <a:off x="2480384" y="1731310"/>
            <a:ext cx="722921" cy="623207"/>
            <a:chOff x="328301" y="3881331"/>
            <a:chExt cx="722921" cy="623207"/>
          </a:xfrm>
        </p:grpSpPr>
        <p:sp>
          <p:nvSpPr>
            <p:cNvPr id="39" name="Hexagon 38"/>
            <p:cNvSpPr/>
            <p:nvPr/>
          </p:nvSpPr>
          <p:spPr bwMode="auto">
            <a:xfrm rot="19780699">
              <a:off x="328301" y="3881331"/>
              <a:ext cx="722921" cy="623207"/>
            </a:xfrm>
            <a:prstGeom prst="hexagon">
              <a:avLst>
                <a:gd name="adj" fmla="val 28905"/>
                <a:gd name="vf" fmla="val 115470"/>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40" name="Picture 3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298" y="4051799"/>
              <a:ext cx="314925" cy="314925"/>
            </a:xfrm>
            <a:prstGeom prst="rect">
              <a:avLst/>
            </a:prstGeom>
          </p:spPr>
        </p:pic>
      </p:grpSp>
      <p:grpSp>
        <p:nvGrpSpPr>
          <p:cNvPr id="32" name="Group 31"/>
          <p:cNvGrpSpPr/>
          <p:nvPr/>
        </p:nvGrpSpPr>
        <p:grpSpPr>
          <a:xfrm>
            <a:off x="2817941" y="1141127"/>
            <a:ext cx="722921" cy="623207"/>
            <a:chOff x="328301" y="3881331"/>
            <a:chExt cx="722921" cy="623207"/>
          </a:xfrm>
        </p:grpSpPr>
        <p:sp>
          <p:nvSpPr>
            <p:cNvPr id="33" name="Hexagon 32"/>
            <p:cNvSpPr/>
            <p:nvPr/>
          </p:nvSpPr>
          <p:spPr bwMode="auto">
            <a:xfrm rot="19780699">
              <a:off x="328301" y="3881331"/>
              <a:ext cx="722921" cy="623207"/>
            </a:xfrm>
            <a:prstGeom prst="hexagon">
              <a:avLst>
                <a:gd name="adj" fmla="val 28905"/>
                <a:gd name="vf" fmla="val 115470"/>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298" y="4051799"/>
              <a:ext cx="314925" cy="314925"/>
            </a:xfrm>
            <a:prstGeom prst="rect">
              <a:avLst/>
            </a:prstGeom>
          </p:spPr>
        </p:pic>
      </p:grpSp>
      <p:grpSp>
        <p:nvGrpSpPr>
          <p:cNvPr id="65" name="Group 64"/>
          <p:cNvGrpSpPr/>
          <p:nvPr/>
        </p:nvGrpSpPr>
        <p:grpSpPr>
          <a:xfrm>
            <a:off x="2133655" y="1130883"/>
            <a:ext cx="722921" cy="623207"/>
            <a:chOff x="328301" y="3881331"/>
            <a:chExt cx="722921" cy="623207"/>
          </a:xfrm>
        </p:grpSpPr>
        <p:sp>
          <p:nvSpPr>
            <p:cNvPr id="66" name="Hexagon 65"/>
            <p:cNvSpPr/>
            <p:nvPr/>
          </p:nvSpPr>
          <p:spPr bwMode="auto">
            <a:xfrm rot="19780699">
              <a:off x="328301" y="3881331"/>
              <a:ext cx="722921" cy="623207"/>
            </a:xfrm>
            <a:prstGeom prst="hexagon">
              <a:avLst>
                <a:gd name="adj" fmla="val 28905"/>
                <a:gd name="vf" fmla="val 115470"/>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67" name="Picture 6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298" y="4051799"/>
              <a:ext cx="314925" cy="314925"/>
            </a:xfrm>
            <a:prstGeom prst="rect">
              <a:avLst/>
            </a:prstGeom>
          </p:spPr>
        </p:pic>
      </p:grpSp>
      <p:grpSp>
        <p:nvGrpSpPr>
          <p:cNvPr id="68" name="Group 67"/>
          <p:cNvGrpSpPr/>
          <p:nvPr/>
        </p:nvGrpSpPr>
        <p:grpSpPr>
          <a:xfrm>
            <a:off x="8138627" y="1134790"/>
            <a:ext cx="722921" cy="623207"/>
            <a:chOff x="328301" y="3881331"/>
            <a:chExt cx="722921" cy="623207"/>
          </a:xfrm>
        </p:grpSpPr>
        <p:sp>
          <p:nvSpPr>
            <p:cNvPr id="69" name="Hexagon 68"/>
            <p:cNvSpPr/>
            <p:nvPr/>
          </p:nvSpPr>
          <p:spPr bwMode="auto">
            <a:xfrm rot="19780699">
              <a:off x="328301" y="3881331"/>
              <a:ext cx="722921" cy="623207"/>
            </a:xfrm>
            <a:prstGeom prst="hexagon">
              <a:avLst>
                <a:gd name="adj" fmla="val 28905"/>
                <a:gd name="vf" fmla="val 115470"/>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70" name="Picture 6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298" y="4051799"/>
              <a:ext cx="314925" cy="314925"/>
            </a:xfrm>
            <a:prstGeom prst="rect">
              <a:avLst/>
            </a:prstGeom>
          </p:spPr>
        </p:pic>
      </p:grpSp>
      <p:sp>
        <p:nvSpPr>
          <p:cNvPr id="77" name="Rectangle 76"/>
          <p:cNvSpPr/>
          <p:nvPr/>
        </p:nvSpPr>
        <p:spPr bwMode="auto">
          <a:xfrm>
            <a:off x="0" y="0"/>
            <a:ext cx="12188825" cy="6858000"/>
          </a:xfrm>
          <a:prstGeom prst="rect">
            <a:avLst/>
          </a:prstGeom>
          <a:solidFill>
            <a:srgbClr val="000000">
              <a:alpha val="70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78" name="Title 3"/>
          <p:cNvSpPr txBox="1">
            <a:spLocks/>
          </p:cNvSpPr>
          <p:nvPr/>
        </p:nvSpPr>
        <p:spPr>
          <a:xfrm>
            <a:off x="2372515" y="2703885"/>
            <a:ext cx="7491671" cy="1911292"/>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5400" b="0" kern="1200" cap="none" spc="-100" baseline="0">
                <a:ln w="3175">
                  <a:noFill/>
                </a:ln>
                <a:solidFill>
                  <a:schemeClr val="bg1"/>
                </a:solidFill>
                <a:effectLst/>
                <a:latin typeface="Segoe UI Light" pitchFamily="34" charset="0"/>
                <a:ea typeface="+mn-ea"/>
                <a:cs typeface="Arial" charset="0"/>
              </a:defRPr>
            </a:lvl1pPr>
          </a:lstStyle>
          <a:p>
            <a:pPr algn="ctr"/>
            <a:r>
              <a:rPr lang="en-US" sz="13800" dirty="0" smtClean="0"/>
              <a:t>no lock-in</a:t>
            </a:r>
            <a:endParaRPr lang="en-US" sz="13800" dirty="0"/>
          </a:p>
        </p:txBody>
      </p:sp>
    </p:spTree>
    <p:extLst>
      <p:ext uri="{BB962C8B-B14F-4D97-AF65-F5344CB8AC3E}">
        <p14:creationId xmlns:p14="http://schemas.microsoft.com/office/powerpoint/2010/main" val="16469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fade">
                                      <p:cBhvr>
                                        <p:cTn id="7" dur="500"/>
                                        <p:tgtEl>
                                          <p:spTgt spid="7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8"/>
                                        </p:tgtEl>
                                        <p:attrNameLst>
                                          <p:attrName>style.visibility</p:attrName>
                                        </p:attrNameLst>
                                      </p:cBhvr>
                                      <p:to>
                                        <p:strVal val="visible"/>
                                      </p:to>
                                    </p:set>
                                    <p:animEffect transition="in" filter="fade">
                                      <p:cBhvr>
                                        <p:cTn id="11"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7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ounded Rectangle 35"/>
          <p:cNvSpPr/>
          <p:nvPr/>
        </p:nvSpPr>
        <p:spPr bwMode="auto">
          <a:xfrm>
            <a:off x="6046002" y="2033253"/>
            <a:ext cx="5669220" cy="3380071"/>
          </a:xfrm>
          <a:prstGeom prst="roundRect">
            <a:avLst>
              <a:gd name="adj" fmla="val 3964"/>
            </a:avLst>
          </a:prstGeom>
          <a:solidFill>
            <a:srgbClr val="A6A6A6"/>
          </a:solidFill>
          <a:ln>
            <a:solidFill>
              <a:srgbClr val="A6A6A6"/>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grpSp>
        <p:nvGrpSpPr>
          <p:cNvPr id="26" name="Group 25"/>
          <p:cNvGrpSpPr/>
          <p:nvPr/>
        </p:nvGrpSpPr>
        <p:grpSpPr>
          <a:xfrm>
            <a:off x="1014873" y="2323450"/>
            <a:ext cx="2556726" cy="2204072"/>
            <a:chOff x="328301" y="3881331"/>
            <a:chExt cx="722921" cy="623207"/>
          </a:xfrm>
        </p:grpSpPr>
        <p:sp>
          <p:nvSpPr>
            <p:cNvPr id="27" name="Hexagon 26"/>
            <p:cNvSpPr/>
            <p:nvPr/>
          </p:nvSpPr>
          <p:spPr bwMode="auto">
            <a:xfrm rot="19780699">
              <a:off x="328301" y="3881331"/>
              <a:ext cx="722921" cy="623207"/>
            </a:xfrm>
            <a:prstGeom prst="hexagon">
              <a:avLst>
                <a:gd name="adj" fmla="val 28905"/>
                <a:gd name="vf" fmla="val 115470"/>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28" name="Picture 2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2298" y="4066827"/>
              <a:ext cx="314925" cy="284870"/>
            </a:xfrm>
            <a:prstGeom prst="rect">
              <a:avLst/>
            </a:prstGeom>
          </p:spPr>
        </p:pic>
      </p:grpSp>
      <p:sp>
        <p:nvSpPr>
          <p:cNvPr id="98" name="TextBox 97"/>
          <p:cNvSpPr txBox="1"/>
          <p:nvPr/>
        </p:nvSpPr>
        <p:spPr>
          <a:xfrm>
            <a:off x="7320525" y="5629641"/>
            <a:ext cx="3120174" cy="249299"/>
          </a:xfrm>
          <a:prstGeom prst="rect">
            <a:avLst/>
          </a:prstGeom>
          <a:noFill/>
        </p:spPr>
        <p:txBody>
          <a:bodyPr wrap="square" lIns="0" tIns="0" rIns="0" bIns="0" rtlCol="0">
            <a:spAutoFit/>
          </a:bodyPr>
          <a:lstStyle/>
          <a:p>
            <a:pPr algn="ctr">
              <a:lnSpc>
                <a:spcPct val="90000"/>
              </a:lnSpc>
              <a:spcBef>
                <a:spcPct val="20000"/>
              </a:spcBef>
              <a:buSzPct val="80000"/>
            </a:pPr>
            <a:r>
              <a:rPr lang="en-US" sz="1800" dirty="0" smtClean="0">
                <a:solidFill>
                  <a:schemeClr val="bg1"/>
                </a:solidFill>
              </a:rPr>
              <a:t>Windows Azure Storage</a:t>
            </a:r>
            <a:endParaRPr lang="en-US" sz="1800" dirty="0">
              <a:solidFill>
                <a:schemeClr val="bg1"/>
              </a:solidFill>
            </a:endParaRPr>
          </a:p>
        </p:txBody>
      </p:sp>
      <p:grpSp>
        <p:nvGrpSpPr>
          <p:cNvPr id="16" name="Group 15"/>
          <p:cNvGrpSpPr/>
          <p:nvPr/>
        </p:nvGrpSpPr>
        <p:grpSpPr>
          <a:xfrm>
            <a:off x="6257557" y="2252065"/>
            <a:ext cx="1671976" cy="2950074"/>
            <a:chOff x="3857138" y="-151910"/>
            <a:chExt cx="1671976" cy="2950074"/>
          </a:xfrm>
        </p:grpSpPr>
        <p:pic>
          <p:nvPicPr>
            <p:cNvPr id="10" name="Picture 9"/>
            <p:cNvPicPr>
              <a:picLocks noChangeAspect="1"/>
            </p:cNvPicPr>
            <p:nvPr/>
          </p:nvPicPr>
          <p:blipFill rotWithShape="1">
            <a:blip r:embed="rId4">
              <a:extLst>
                <a:ext uri="{28A0092B-C50C-407E-A947-70E740481C1C}">
                  <a14:useLocalDpi xmlns:a14="http://schemas.microsoft.com/office/drawing/2010/main" val="0"/>
                </a:ext>
              </a:extLst>
            </a:blip>
            <a:srcRect b="26017"/>
            <a:stretch/>
          </p:blipFill>
          <p:spPr>
            <a:xfrm>
              <a:off x="3857140" y="-151910"/>
              <a:ext cx="1671974" cy="303820"/>
            </a:xfrm>
            <a:prstGeom prst="rect">
              <a:avLst/>
            </a:prstGeom>
          </p:spPr>
        </p:pic>
        <p:sp>
          <p:nvSpPr>
            <p:cNvPr id="4" name="Rectangle 3"/>
            <p:cNvSpPr/>
            <p:nvPr/>
          </p:nvSpPr>
          <p:spPr bwMode="auto">
            <a:xfrm>
              <a:off x="3857138" y="151910"/>
              <a:ext cx="1671975" cy="2541479"/>
            </a:xfrm>
            <a:prstGeom prst="rect">
              <a:avLst/>
            </a:prstGeom>
            <a:gradFill>
              <a:gsLst>
                <a:gs pos="0">
                  <a:schemeClr val="bg2">
                    <a:lumMod val="16000"/>
                  </a:schemeClr>
                </a:gs>
                <a:gs pos="100000">
                  <a:schemeClr val="bg2">
                    <a:lumMod val="19000"/>
                  </a:schemeClr>
                </a:gs>
                <a:gs pos="86000">
                  <a:srgbClr val="434343"/>
                </a:gs>
                <a:gs pos="18000">
                  <a:schemeClr val="bg2">
                    <a:lumMod val="27000"/>
                  </a:schemeClr>
                </a:gs>
              </a:gsLst>
              <a:lin ang="540000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48" name="Picture 47"/>
            <p:cNvPicPr>
              <a:picLocks noChangeAspect="1"/>
            </p:cNvPicPr>
            <p:nvPr/>
          </p:nvPicPr>
          <p:blipFill rotWithShape="1">
            <a:blip r:embed="rId4">
              <a:extLst>
                <a:ext uri="{28A0092B-C50C-407E-A947-70E740481C1C}">
                  <a14:useLocalDpi xmlns:a14="http://schemas.microsoft.com/office/drawing/2010/main" val="0"/>
                </a:ext>
              </a:extLst>
            </a:blip>
            <a:srcRect t="73983"/>
            <a:stretch/>
          </p:blipFill>
          <p:spPr>
            <a:xfrm>
              <a:off x="3857140" y="2691324"/>
              <a:ext cx="1671974" cy="106840"/>
            </a:xfrm>
            <a:prstGeom prst="rect">
              <a:avLst/>
            </a:prstGeom>
          </p:spPr>
        </p:pic>
      </p:grpSp>
      <p:grpSp>
        <p:nvGrpSpPr>
          <p:cNvPr id="17" name="Group 16"/>
          <p:cNvGrpSpPr/>
          <p:nvPr/>
        </p:nvGrpSpPr>
        <p:grpSpPr>
          <a:xfrm>
            <a:off x="6371150" y="2709450"/>
            <a:ext cx="1427560" cy="2385378"/>
            <a:chOff x="6371150" y="2709450"/>
            <a:chExt cx="1427560" cy="2385378"/>
          </a:xfrm>
        </p:grpSpPr>
        <p:pic>
          <p:nvPicPr>
            <p:cNvPr id="56" name="Picture 5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61956" y="2709450"/>
              <a:ext cx="636754" cy="790047"/>
            </a:xfrm>
            <a:prstGeom prst="rect">
              <a:avLst/>
            </a:prstGeom>
          </p:spPr>
        </p:pic>
        <p:pic>
          <p:nvPicPr>
            <p:cNvPr id="57" name="Picture 5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71150" y="3582559"/>
              <a:ext cx="636754" cy="790047"/>
            </a:xfrm>
            <a:prstGeom prst="rect">
              <a:avLst/>
            </a:prstGeom>
          </p:spPr>
        </p:pic>
        <p:pic>
          <p:nvPicPr>
            <p:cNvPr id="64" name="Picture 6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61956" y="3582559"/>
              <a:ext cx="636754" cy="790047"/>
            </a:xfrm>
            <a:prstGeom prst="rect">
              <a:avLst/>
            </a:prstGeom>
          </p:spPr>
        </p:pic>
        <p:pic>
          <p:nvPicPr>
            <p:cNvPr id="66" name="Picture 65"/>
            <p:cNvPicPr>
              <a:picLocks noChangeAspect="1"/>
            </p:cNvPicPr>
            <p:nvPr/>
          </p:nvPicPr>
          <p:blipFill rotWithShape="1">
            <a:blip r:embed="rId5" cstate="print">
              <a:extLst>
                <a:ext uri="{28A0092B-C50C-407E-A947-70E740481C1C}">
                  <a14:useLocalDpi xmlns:a14="http://schemas.microsoft.com/office/drawing/2010/main" val="0"/>
                </a:ext>
              </a:extLst>
            </a:blip>
            <a:srcRect b="19821"/>
            <a:stretch/>
          </p:blipFill>
          <p:spPr>
            <a:xfrm>
              <a:off x="6371150" y="4461376"/>
              <a:ext cx="636754" cy="633452"/>
            </a:xfrm>
            <a:prstGeom prst="rect">
              <a:avLst/>
            </a:prstGeom>
          </p:spPr>
        </p:pic>
        <p:pic>
          <p:nvPicPr>
            <p:cNvPr id="67" name="Picture 66"/>
            <p:cNvPicPr>
              <a:picLocks noChangeAspect="1"/>
            </p:cNvPicPr>
            <p:nvPr/>
          </p:nvPicPr>
          <p:blipFill rotWithShape="1">
            <a:blip r:embed="rId5" cstate="print">
              <a:extLst>
                <a:ext uri="{28A0092B-C50C-407E-A947-70E740481C1C}">
                  <a14:useLocalDpi xmlns:a14="http://schemas.microsoft.com/office/drawing/2010/main" val="0"/>
                </a:ext>
              </a:extLst>
            </a:blip>
            <a:srcRect b="19821"/>
            <a:stretch/>
          </p:blipFill>
          <p:spPr>
            <a:xfrm>
              <a:off x="7161956" y="4461376"/>
              <a:ext cx="636754" cy="633452"/>
            </a:xfrm>
            <a:prstGeom prst="rect">
              <a:avLst/>
            </a:prstGeom>
          </p:spPr>
        </p:pic>
        <p:pic>
          <p:nvPicPr>
            <p:cNvPr id="77" name="Picture 7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71150" y="2709450"/>
              <a:ext cx="636754" cy="790047"/>
            </a:xfrm>
            <a:prstGeom prst="rect">
              <a:avLst/>
            </a:prstGeom>
          </p:spPr>
        </p:pic>
      </p:grpSp>
      <p:grpSp>
        <p:nvGrpSpPr>
          <p:cNvPr id="78" name="Group 77"/>
          <p:cNvGrpSpPr/>
          <p:nvPr/>
        </p:nvGrpSpPr>
        <p:grpSpPr>
          <a:xfrm>
            <a:off x="8045922" y="2252065"/>
            <a:ext cx="1671976" cy="2950074"/>
            <a:chOff x="3857138" y="-151910"/>
            <a:chExt cx="1671976" cy="2950074"/>
          </a:xfrm>
        </p:grpSpPr>
        <p:pic>
          <p:nvPicPr>
            <p:cNvPr id="79" name="Picture 78"/>
            <p:cNvPicPr>
              <a:picLocks noChangeAspect="1"/>
            </p:cNvPicPr>
            <p:nvPr/>
          </p:nvPicPr>
          <p:blipFill rotWithShape="1">
            <a:blip r:embed="rId4">
              <a:extLst>
                <a:ext uri="{28A0092B-C50C-407E-A947-70E740481C1C}">
                  <a14:useLocalDpi xmlns:a14="http://schemas.microsoft.com/office/drawing/2010/main" val="0"/>
                </a:ext>
              </a:extLst>
            </a:blip>
            <a:srcRect b="26017"/>
            <a:stretch/>
          </p:blipFill>
          <p:spPr>
            <a:xfrm>
              <a:off x="3857140" y="-151910"/>
              <a:ext cx="1671974" cy="303820"/>
            </a:xfrm>
            <a:prstGeom prst="rect">
              <a:avLst/>
            </a:prstGeom>
          </p:spPr>
        </p:pic>
        <p:sp>
          <p:nvSpPr>
            <p:cNvPr id="80" name="Rectangle 79"/>
            <p:cNvSpPr/>
            <p:nvPr/>
          </p:nvSpPr>
          <p:spPr bwMode="auto">
            <a:xfrm>
              <a:off x="3857138" y="151910"/>
              <a:ext cx="1671975" cy="2541479"/>
            </a:xfrm>
            <a:prstGeom prst="rect">
              <a:avLst/>
            </a:prstGeom>
            <a:gradFill>
              <a:gsLst>
                <a:gs pos="0">
                  <a:schemeClr val="bg2">
                    <a:lumMod val="16000"/>
                  </a:schemeClr>
                </a:gs>
                <a:gs pos="100000">
                  <a:schemeClr val="bg2">
                    <a:lumMod val="19000"/>
                  </a:schemeClr>
                </a:gs>
                <a:gs pos="86000">
                  <a:srgbClr val="434343"/>
                </a:gs>
                <a:gs pos="18000">
                  <a:schemeClr val="bg2">
                    <a:lumMod val="27000"/>
                  </a:schemeClr>
                </a:gs>
              </a:gsLst>
              <a:lin ang="540000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81" name="Picture 80"/>
            <p:cNvPicPr>
              <a:picLocks noChangeAspect="1"/>
            </p:cNvPicPr>
            <p:nvPr/>
          </p:nvPicPr>
          <p:blipFill rotWithShape="1">
            <a:blip r:embed="rId4">
              <a:extLst>
                <a:ext uri="{28A0092B-C50C-407E-A947-70E740481C1C}">
                  <a14:useLocalDpi xmlns:a14="http://schemas.microsoft.com/office/drawing/2010/main" val="0"/>
                </a:ext>
              </a:extLst>
            </a:blip>
            <a:srcRect t="73983"/>
            <a:stretch/>
          </p:blipFill>
          <p:spPr>
            <a:xfrm>
              <a:off x="3857140" y="2691324"/>
              <a:ext cx="1671974" cy="106840"/>
            </a:xfrm>
            <a:prstGeom prst="rect">
              <a:avLst/>
            </a:prstGeom>
          </p:spPr>
        </p:pic>
      </p:grpSp>
      <p:grpSp>
        <p:nvGrpSpPr>
          <p:cNvPr id="82" name="Group 81"/>
          <p:cNvGrpSpPr/>
          <p:nvPr/>
        </p:nvGrpSpPr>
        <p:grpSpPr>
          <a:xfrm>
            <a:off x="8159515" y="2709450"/>
            <a:ext cx="1427560" cy="2385378"/>
            <a:chOff x="6371150" y="2709450"/>
            <a:chExt cx="1427560" cy="2385378"/>
          </a:xfrm>
        </p:grpSpPr>
        <p:pic>
          <p:nvPicPr>
            <p:cNvPr id="83" name="Picture 8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61956" y="2709450"/>
              <a:ext cx="636754" cy="790047"/>
            </a:xfrm>
            <a:prstGeom prst="rect">
              <a:avLst/>
            </a:prstGeom>
          </p:spPr>
        </p:pic>
        <p:pic>
          <p:nvPicPr>
            <p:cNvPr id="84" name="Picture 8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71150" y="3582559"/>
              <a:ext cx="636754" cy="790047"/>
            </a:xfrm>
            <a:prstGeom prst="rect">
              <a:avLst/>
            </a:prstGeom>
          </p:spPr>
        </p:pic>
        <p:pic>
          <p:nvPicPr>
            <p:cNvPr id="85" name="Picture 8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61956" y="3582559"/>
              <a:ext cx="636754" cy="790047"/>
            </a:xfrm>
            <a:prstGeom prst="rect">
              <a:avLst/>
            </a:prstGeom>
          </p:spPr>
        </p:pic>
        <p:pic>
          <p:nvPicPr>
            <p:cNvPr id="86" name="Picture 85"/>
            <p:cNvPicPr>
              <a:picLocks noChangeAspect="1"/>
            </p:cNvPicPr>
            <p:nvPr/>
          </p:nvPicPr>
          <p:blipFill rotWithShape="1">
            <a:blip r:embed="rId5" cstate="print">
              <a:extLst>
                <a:ext uri="{28A0092B-C50C-407E-A947-70E740481C1C}">
                  <a14:useLocalDpi xmlns:a14="http://schemas.microsoft.com/office/drawing/2010/main" val="0"/>
                </a:ext>
              </a:extLst>
            </a:blip>
            <a:srcRect b="19821"/>
            <a:stretch/>
          </p:blipFill>
          <p:spPr>
            <a:xfrm>
              <a:off x="6371150" y="4461376"/>
              <a:ext cx="636754" cy="633452"/>
            </a:xfrm>
            <a:prstGeom prst="rect">
              <a:avLst/>
            </a:prstGeom>
          </p:spPr>
        </p:pic>
        <p:pic>
          <p:nvPicPr>
            <p:cNvPr id="87" name="Picture 86"/>
            <p:cNvPicPr>
              <a:picLocks noChangeAspect="1"/>
            </p:cNvPicPr>
            <p:nvPr/>
          </p:nvPicPr>
          <p:blipFill rotWithShape="1">
            <a:blip r:embed="rId5" cstate="print">
              <a:extLst>
                <a:ext uri="{28A0092B-C50C-407E-A947-70E740481C1C}">
                  <a14:useLocalDpi xmlns:a14="http://schemas.microsoft.com/office/drawing/2010/main" val="0"/>
                </a:ext>
              </a:extLst>
            </a:blip>
            <a:srcRect b="19821"/>
            <a:stretch/>
          </p:blipFill>
          <p:spPr>
            <a:xfrm>
              <a:off x="7161956" y="4461376"/>
              <a:ext cx="636754" cy="633452"/>
            </a:xfrm>
            <a:prstGeom prst="rect">
              <a:avLst/>
            </a:prstGeom>
          </p:spPr>
        </p:pic>
        <p:pic>
          <p:nvPicPr>
            <p:cNvPr id="88" name="Picture 8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71150" y="2709450"/>
              <a:ext cx="636754" cy="790047"/>
            </a:xfrm>
            <a:prstGeom prst="rect">
              <a:avLst/>
            </a:prstGeom>
          </p:spPr>
        </p:pic>
      </p:grpSp>
      <p:grpSp>
        <p:nvGrpSpPr>
          <p:cNvPr id="89" name="Group 88"/>
          <p:cNvGrpSpPr/>
          <p:nvPr/>
        </p:nvGrpSpPr>
        <p:grpSpPr>
          <a:xfrm>
            <a:off x="9834150" y="2252065"/>
            <a:ext cx="1671976" cy="2950074"/>
            <a:chOff x="3857138" y="-151910"/>
            <a:chExt cx="1671976" cy="2950074"/>
          </a:xfrm>
        </p:grpSpPr>
        <p:pic>
          <p:nvPicPr>
            <p:cNvPr id="90" name="Picture 89"/>
            <p:cNvPicPr>
              <a:picLocks noChangeAspect="1"/>
            </p:cNvPicPr>
            <p:nvPr/>
          </p:nvPicPr>
          <p:blipFill rotWithShape="1">
            <a:blip r:embed="rId4">
              <a:extLst>
                <a:ext uri="{28A0092B-C50C-407E-A947-70E740481C1C}">
                  <a14:useLocalDpi xmlns:a14="http://schemas.microsoft.com/office/drawing/2010/main" val="0"/>
                </a:ext>
              </a:extLst>
            </a:blip>
            <a:srcRect b="26017"/>
            <a:stretch/>
          </p:blipFill>
          <p:spPr>
            <a:xfrm>
              <a:off x="3857140" y="-151910"/>
              <a:ext cx="1671974" cy="303820"/>
            </a:xfrm>
            <a:prstGeom prst="rect">
              <a:avLst/>
            </a:prstGeom>
          </p:spPr>
        </p:pic>
        <p:sp>
          <p:nvSpPr>
            <p:cNvPr id="91" name="Rectangle 90"/>
            <p:cNvSpPr/>
            <p:nvPr/>
          </p:nvSpPr>
          <p:spPr bwMode="auto">
            <a:xfrm>
              <a:off x="3857138" y="151910"/>
              <a:ext cx="1671975" cy="2541479"/>
            </a:xfrm>
            <a:prstGeom prst="rect">
              <a:avLst/>
            </a:prstGeom>
            <a:gradFill>
              <a:gsLst>
                <a:gs pos="0">
                  <a:schemeClr val="bg2">
                    <a:lumMod val="16000"/>
                  </a:schemeClr>
                </a:gs>
                <a:gs pos="100000">
                  <a:schemeClr val="bg2">
                    <a:lumMod val="19000"/>
                  </a:schemeClr>
                </a:gs>
                <a:gs pos="86000">
                  <a:srgbClr val="434343"/>
                </a:gs>
                <a:gs pos="18000">
                  <a:schemeClr val="bg2">
                    <a:lumMod val="27000"/>
                  </a:schemeClr>
                </a:gs>
              </a:gsLst>
              <a:lin ang="540000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92" name="Picture 91"/>
            <p:cNvPicPr>
              <a:picLocks noChangeAspect="1"/>
            </p:cNvPicPr>
            <p:nvPr/>
          </p:nvPicPr>
          <p:blipFill rotWithShape="1">
            <a:blip r:embed="rId4">
              <a:extLst>
                <a:ext uri="{28A0092B-C50C-407E-A947-70E740481C1C}">
                  <a14:useLocalDpi xmlns:a14="http://schemas.microsoft.com/office/drawing/2010/main" val="0"/>
                </a:ext>
              </a:extLst>
            </a:blip>
            <a:srcRect t="73983"/>
            <a:stretch/>
          </p:blipFill>
          <p:spPr>
            <a:xfrm>
              <a:off x="3857140" y="2691324"/>
              <a:ext cx="1671974" cy="106840"/>
            </a:xfrm>
            <a:prstGeom prst="rect">
              <a:avLst/>
            </a:prstGeom>
          </p:spPr>
        </p:pic>
      </p:grpSp>
      <p:grpSp>
        <p:nvGrpSpPr>
          <p:cNvPr id="93" name="Group 92"/>
          <p:cNvGrpSpPr/>
          <p:nvPr/>
        </p:nvGrpSpPr>
        <p:grpSpPr>
          <a:xfrm>
            <a:off x="9947743" y="2709450"/>
            <a:ext cx="1427560" cy="2385378"/>
            <a:chOff x="6371150" y="2709450"/>
            <a:chExt cx="1427560" cy="2385378"/>
          </a:xfrm>
        </p:grpSpPr>
        <p:pic>
          <p:nvPicPr>
            <p:cNvPr id="94" name="Picture 9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61956" y="2709450"/>
              <a:ext cx="636754" cy="790047"/>
            </a:xfrm>
            <a:prstGeom prst="rect">
              <a:avLst/>
            </a:prstGeom>
          </p:spPr>
        </p:pic>
        <p:pic>
          <p:nvPicPr>
            <p:cNvPr id="97" name="Picture 9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71150" y="3582559"/>
              <a:ext cx="636754" cy="790047"/>
            </a:xfrm>
            <a:prstGeom prst="rect">
              <a:avLst/>
            </a:prstGeom>
          </p:spPr>
        </p:pic>
        <p:pic>
          <p:nvPicPr>
            <p:cNvPr id="112" name="Picture 1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61956" y="3582559"/>
              <a:ext cx="636754" cy="790047"/>
            </a:xfrm>
            <a:prstGeom prst="rect">
              <a:avLst/>
            </a:prstGeom>
          </p:spPr>
        </p:pic>
        <p:pic>
          <p:nvPicPr>
            <p:cNvPr id="113" name="Picture 112"/>
            <p:cNvPicPr>
              <a:picLocks noChangeAspect="1"/>
            </p:cNvPicPr>
            <p:nvPr/>
          </p:nvPicPr>
          <p:blipFill rotWithShape="1">
            <a:blip r:embed="rId5" cstate="print">
              <a:extLst>
                <a:ext uri="{28A0092B-C50C-407E-A947-70E740481C1C}">
                  <a14:useLocalDpi xmlns:a14="http://schemas.microsoft.com/office/drawing/2010/main" val="0"/>
                </a:ext>
              </a:extLst>
            </a:blip>
            <a:srcRect b="19821"/>
            <a:stretch/>
          </p:blipFill>
          <p:spPr>
            <a:xfrm>
              <a:off x="6371150" y="4461376"/>
              <a:ext cx="636754" cy="633452"/>
            </a:xfrm>
            <a:prstGeom prst="rect">
              <a:avLst/>
            </a:prstGeom>
          </p:spPr>
        </p:pic>
        <p:pic>
          <p:nvPicPr>
            <p:cNvPr id="114" name="Picture 113"/>
            <p:cNvPicPr>
              <a:picLocks noChangeAspect="1"/>
            </p:cNvPicPr>
            <p:nvPr/>
          </p:nvPicPr>
          <p:blipFill rotWithShape="1">
            <a:blip r:embed="rId5" cstate="print">
              <a:extLst>
                <a:ext uri="{28A0092B-C50C-407E-A947-70E740481C1C}">
                  <a14:useLocalDpi xmlns:a14="http://schemas.microsoft.com/office/drawing/2010/main" val="0"/>
                </a:ext>
              </a:extLst>
            </a:blip>
            <a:srcRect b="19821"/>
            <a:stretch/>
          </p:blipFill>
          <p:spPr>
            <a:xfrm>
              <a:off x="7161956" y="4461376"/>
              <a:ext cx="636754" cy="633452"/>
            </a:xfrm>
            <a:prstGeom prst="rect">
              <a:avLst/>
            </a:prstGeom>
          </p:spPr>
        </p:pic>
        <p:pic>
          <p:nvPicPr>
            <p:cNvPr id="115" name="Picture 1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71150" y="2709450"/>
              <a:ext cx="636754" cy="790047"/>
            </a:xfrm>
            <a:prstGeom prst="rect">
              <a:avLst/>
            </a:prstGeom>
          </p:spPr>
        </p:pic>
      </p:grpSp>
      <p:sp>
        <p:nvSpPr>
          <p:cNvPr id="49" name="Title 3"/>
          <p:cNvSpPr txBox="1">
            <a:spLocks/>
          </p:cNvSpPr>
          <p:nvPr/>
        </p:nvSpPr>
        <p:spPr>
          <a:xfrm>
            <a:off x="519112" y="402776"/>
            <a:ext cx="11149013" cy="747897"/>
          </a:xfrm>
          <a:prstGeom prst="rect">
            <a:avLst/>
          </a:prstGeom>
        </p:spPr>
        <p:txBody>
          <a:bodyPr vert="horz" wrap="square" lIns="0" tIns="0" rIns="0" bIns="0" rtlCol="0" anchor="ctr" anchorCtr="0">
            <a:noAutofit/>
          </a:bodyPr>
          <a:lstStyle>
            <a:lvl1pPr algn="l" defTabSz="914363" rtl="0" eaLnBrk="1" latinLnBrk="0" hangingPunct="1">
              <a:lnSpc>
                <a:spcPct val="90000"/>
              </a:lnSpc>
              <a:spcBef>
                <a:spcPct val="0"/>
              </a:spcBef>
              <a:buNone/>
              <a:defRPr lang="en-US" sz="6600" b="0" kern="1200" cap="none" spc="-100" baseline="0">
                <a:ln w="3175">
                  <a:noFill/>
                </a:ln>
                <a:solidFill>
                  <a:schemeClr val="bg1">
                    <a:alpha val="99000"/>
                  </a:schemeClr>
                </a:solidFill>
                <a:effectLst/>
                <a:latin typeface="Segoe UI Light" pitchFamily="34" charset="0"/>
                <a:ea typeface="+mn-ea"/>
                <a:cs typeface="Arial" charset="0"/>
              </a:defRPr>
            </a:lvl1pPr>
          </a:lstStyle>
          <a:p>
            <a:r>
              <a:rPr lang="en-US" dirty="0" smtClean="0">
                <a:solidFill>
                  <a:schemeClr val="bg1"/>
                </a:solidFill>
              </a:rPr>
              <a:t>VM with persistent drive</a:t>
            </a:r>
            <a:endParaRPr lang="en-US" dirty="0">
              <a:solidFill>
                <a:schemeClr val="bg1"/>
              </a:solidFill>
            </a:endParaRPr>
          </a:p>
        </p:txBody>
      </p:sp>
    </p:spTree>
    <p:extLst>
      <p:ext uri="{BB962C8B-B14F-4D97-AF65-F5344CB8AC3E}">
        <p14:creationId xmlns:p14="http://schemas.microsoft.com/office/powerpoint/2010/main" val="2413656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8"/>
                                        </p:tgtEl>
                                        <p:attrNameLst>
                                          <p:attrName>style.visibility</p:attrName>
                                        </p:attrNameLst>
                                      </p:cBhvr>
                                      <p:to>
                                        <p:strVal val="visible"/>
                                      </p:to>
                                    </p:set>
                                    <p:animEffect transition="in" filter="fade">
                                      <p:cBhvr>
                                        <p:cTn id="11" dur="500"/>
                                        <p:tgtEl>
                                          <p:spTgt spid="98"/>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49"/>
                                        </p:tgtEl>
                                        <p:attrNameLst>
                                          <p:attrName>style.visibility</p:attrName>
                                        </p:attrNameLst>
                                      </p:cBhvr>
                                      <p:to>
                                        <p:strVal val="visible"/>
                                      </p:to>
                                    </p:set>
                                    <p:animEffect transition="in" filter="fade">
                                      <p:cBhvr>
                                        <p:cTn id="14" dur="10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 grpId="0"/>
      <p:bldP spid="4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ight Arrow 3"/>
          <p:cNvSpPr/>
          <p:nvPr/>
        </p:nvSpPr>
        <p:spPr bwMode="auto">
          <a:xfrm>
            <a:off x="3401038" y="2969774"/>
            <a:ext cx="2325755" cy="882717"/>
          </a:xfrm>
          <a:prstGeom prst="rightArrow">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nvGrpSpPr>
          <p:cNvPr id="26" name="Group 25"/>
          <p:cNvGrpSpPr/>
          <p:nvPr/>
        </p:nvGrpSpPr>
        <p:grpSpPr>
          <a:xfrm>
            <a:off x="1017087" y="2325159"/>
            <a:ext cx="2556726" cy="2204072"/>
            <a:chOff x="328301" y="3881331"/>
            <a:chExt cx="722921" cy="623207"/>
          </a:xfrm>
        </p:grpSpPr>
        <p:sp>
          <p:nvSpPr>
            <p:cNvPr id="27" name="Hexagon 26"/>
            <p:cNvSpPr/>
            <p:nvPr/>
          </p:nvSpPr>
          <p:spPr bwMode="auto">
            <a:xfrm rot="19780699">
              <a:off x="328301" y="3881331"/>
              <a:ext cx="722921" cy="623207"/>
            </a:xfrm>
            <a:prstGeom prst="hexagon">
              <a:avLst>
                <a:gd name="adj" fmla="val 28905"/>
                <a:gd name="vf" fmla="val 115470"/>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28" name="Picture 2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2298" y="4066827"/>
              <a:ext cx="314925" cy="284870"/>
            </a:xfrm>
            <a:prstGeom prst="rect">
              <a:avLst/>
            </a:prstGeom>
          </p:spPr>
        </p:pic>
      </p:grpSp>
      <p:grpSp>
        <p:nvGrpSpPr>
          <p:cNvPr id="45" name="Group 44"/>
          <p:cNvGrpSpPr/>
          <p:nvPr/>
        </p:nvGrpSpPr>
        <p:grpSpPr>
          <a:xfrm>
            <a:off x="1017087" y="2325159"/>
            <a:ext cx="2556726" cy="2204072"/>
            <a:chOff x="328301" y="3881331"/>
            <a:chExt cx="722921" cy="623207"/>
          </a:xfrm>
        </p:grpSpPr>
        <p:sp>
          <p:nvSpPr>
            <p:cNvPr id="46" name="Hexagon 45"/>
            <p:cNvSpPr/>
            <p:nvPr/>
          </p:nvSpPr>
          <p:spPr bwMode="auto">
            <a:xfrm rot="19780699">
              <a:off x="328301" y="3881331"/>
              <a:ext cx="722921" cy="623207"/>
            </a:xfrm>
            <a:prstGeom prst="hexagon">
              <a:avLst>
                <a:gd name="adj" fmla="val 28905"/>
                <a:gd name="vf" fmla="val 115470"/>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47" name="Picture 4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2298" y="4066827"/>
              <a:ext cx="314925" cy="284870"/>
            </a:xfrm>
            <a:prstGeom prst="rect">
              <a:avLst/>
            </a:prstGeom>
          </p:spPr>
        </p:pic>
      </p:grpSp>
      <p:sp>
        <p:nvSpPr>
          <p:cNvPr id="56" name="Right Arrow 55"/>
          <p:cNvSpPr/>
          <p:nvPr/>
        </p:nvSpPr>
        <p:spPr bwMode="auto">
          <a:xfrm>
            <a:off x="3401038" y="2976311"/>
            <a:ext cx="2325755" cy="882717"/>
          </a:xfrm>
          <a:prstGeom prst="rightArrow">
            <a:avLst/>
          </a:prstGeom>
          <a:solidFill>
            <a:srgbClr val="92D050">
              <a:alpha val="50196"/>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94" name="Rounded Rectangle 93"/>
          <p:cNvSpPr/>
          <p:nvPr/>
        </p:nvSpPr>
        <p:spPr bwMode="auto">
          <a:xfrm>
            <a:off x="6046002" y="2033253"/>
            <a:ext cx="5669220" cy="3380071"/>
          </a:xfrm>
          <a:prstGeom prst="roundRect">
            <a:avLst>
              <a:gd name="adj" fmla="val 3964"/>
            </a:avLst>
          </a:prstGeom>
          <a:solidFill>
            <a:srgbClr val="A6A6A6"/>
          </a:solidFill>
          <a:ln>
            <a:solidFill>
              <a:srgbClr val="A6A6A6"/>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grpSp>
        <p:nvGrpSpPr>
          <p:cNvPr id="97" name="Group 96"/>
          <p:cNvGrpSpPr/>
          <p:nvPr/>
        </p:nvGrpSpPr>
        <p:grpSpPr>
          <a:xfrm>
            <a:off x="6257557" y="2252065"/>
            <a:ext cx="1671976" cy="2950074"/>
            <a:chOff x="3857138" y="-151910"/>
            <a:chExt cx="1671976" cy="2950074"/>
          </a:xfrm>
        </p:grpSpPr>
        <p:pic>
          <p:nvPicPr>
            <p:cNvPr id="112" name="Picture 111"/>
            <p:cNvPicPr>
              <a:picLocks noChangeAspect="1"/>
            </p:cNvPicPr>
            <p:nvPr/>
          </p:nvPicPr>
          <p:blipFill rotWithShape="1">
            <a:blip r:embed="rId5">
              <a:extLst>
                <a:ext uri="{28A0092B-C50C-407E-A947-70E740481C1C}">
                  <a14:useLocalDpi xmlns:a14="http://schemas.microsoft.com/office/drawing/2010/main" val="0"/>
                </a:ext>
              </a:extLst>
            </a:blip>
            <a:srcRect b="26017"/>
            <a:stretch/>
          </p:blipFill>
          <p:spPr>
            <a:xfrm>
              <a:off x="3857140" y="-151910"/>
              <a:ext cx="1671974" cy="303820"/>
            </a:xfrm>
            <a:prstGeom prst="rect">
              <a:avLst/>
            </a:prstGeom>
          </p:spPr>
        </p:pic>
        <p:sp>
          <p:nvSpPr>
            <p:cNvPr id="113" name="Rectangle 112"/>
            <p:cNvSpPr/>
            <p:nvPr/>
          </p:nvSpPr>
          <p:spPr bwMode="auto">
            <a:xfrm>
              <a:off x="3857138" y="151910"/>
              <a:ext cx="1671975" cy="2541479"/>
            </a:xfrm>
            <a:prstGeom prst="rect">
              <a:avLst/>
            </a:prstGeom>
            <a:gradFill>
              <a:gsLst>
                <a:gs pos="0">
                  <a:schemeClr val="bg2">
                    <a:lumMod val="16000"/>
                  </a:schemeClr>
                </a:gs>
                <a:gs pos="100000">
                  <a:schemeClr val="bg2">
                    <a:lumMod val="19000"/>
                  </a:schemeClr>
                </a:gs>
                <a:gs pos="86000">
                  <a:srgbClr val="434343"/>
                </a:gs>
                <a:gs pos="18000">
                  <a:schemeClr val="bg2">
                    <a:lumMod val="27000"/>
                  </a:schemeClr>
                </a:gs>
              </a:gsLst>
              <a:lin ang="540000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114" name="Picture 113"/>
            <p:cNvPicPr>
              <a:picLocks noChangeAspect="1"/>
            </p:cNvPicPr>
            <p:nvPr/>
          </p:nvPicPr>
          <p:blipFill rotWithShape="1">
            <a:blip r:embed="rId5">
              <a:extLst>
                <a:ext uri="{28A0092B-C50C-407E-A947-70E740481C1C}">
                  <a14:useLocalDpi xmlns:a14="http://schemas.microsoft.com/office/drawing/2010/main" val="0"/>
                </a:ext>
              </a:extLst>
            </a:blip>
            <a:srcRect t="73983"/>
            <a:stretch/>
          </p:blipFill>
          <p:spPr>
            <a:xfrm>
              <a:off x="3857140" y="2691324"/>
              <a:ext cx="1671974" cy="106840"/>
            </a:xfrm>
            <a:prstGeom prst="rect">
              <a:avLst/>
            </a:prstGeom>
          </p:spPr>
        </p:pic>
      </p:grpSp>
      <p:grpSp>
        <p:nvGrpSpPr>
          <p:cNvPr id="122" name="Group 121"/>
          <p:cNvGrpSpPr/>
          <p:nvPr/>
        </p:nvGrpSpPr>
        <p:grpSpPr>
          <a:xfrm>
            <a:off x="8045922" y="2252065"/>
            <a:ext cx="1671976" cy="2950074"/>
            <a:chOff x="3857138" y="-151910"/>
            <a:chExt cx="1671976" cy="2950074"/>
          </a:xfrm>
        </p:grpSpPr>
        <p:pic>
          <p:nvPicPr>
            <p:cNvPr id="123" name="Picture 122"/>
            <p:cNvPicPr>
              <a:picLocks noChangeAspect="1"/>
            </p:cNvPicPr>
            <p:nvPr/>
          </p:nvPicPr>
          <p:blipFill rotWithShape="1">
            <a:blip r:embed="rId5">
              <a:extLst>
                <a:ext uri="{28A0092B-C50C-407E-A947-70E740481C1C}">
                  <a14:useLocalDpi xmlns:a14="http://schemas.microsoft.com/office/drawing/2010/main" val="0"/>
                </a:ext>
              </a:extLst>
            </a:blip>
            <a:srcRect b="26017"/>
            <a:stretch/>
          </p:blipFill>
          <p:spPr>
            <a:xfrm>
              <a:off x="3857140" y="-151910"/>
              <a:ext cx="1671974" cy="303820"/>
            </a:xfrm>
            <a:prstGeom prst="rect">
              <a:avLst/>
            </a:prstGeom>
          </p:spPr>
        </p:pic>
        <p:sp>
          <p:nvSpPr>
            <p:cNvPr id="124" name="Rectangle 123"/>
            <p:cNvSpPr/>
            <p:nvPr/>
          </p:nvSpPr>
          <p:spPr bwMode="auto">
            <a:xfrm>
              <a:off x="3857138" y="151910"/>
              <a:ext cx="1671975" cy="2541479"/>
            </a:xfrm>
            <a:prstGeom prst="rect">
              <a:avLst/>
            </a:prstGeom>
            <a:gradFill>
              <a:gsLst>
                <a:gs pos="0">
                  <a:schemeClr val="bg2">
                    <a:lumMod val="16000"/>
                  </a:schemeClr>
                </a:gs>
                <a:gs pos="100000">
                  <a:schemeClr val="bg2">
                    <a:lumMod val="19000"/>
                  </a:schemeClr>
                </a:gs>
                <a:gs pos="86000">
                  <a:srgbClr val="434343"/>
                </a:gs>
                <a:gs pos="18000">
                  <a:schemeClr val="bg2">
                    <a:lumMod val="27000"/>
                  </a:schemeClr>
                </a:gs>
              </a:gsLst>
              <a:lin ang="540000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125" name="Picture 124"/>
            <p:cNvPicPr>
              <a:picLocks noChangeAspect="1"/>
            </p:cNvPicPr>
            <p:nvPr/>
          </p:nvPicPr>
          <p:blipFill rotWithShape="1">
            <a:blip r:embed="rId5">
              <a:extLst>
                <a:ext uri="{28A0092B-C50C-407E-A947-70E740481C1C}">
                  <a14:useLocalDpi xmlns:a14="http://schemas.microsoft.com/office/drawing/2010/main" val="0"/>
                </a:ext>
              </a:extLst>
            </a:blip>
            <a:srcRect t="73983"/>
            <a:stretch/>
          </p:blipFill>
          <p:spPr>
            <a:xfrm>
              <a:off x="3857140" y="2691324"/>
              <a:ext cx="1671974" cy="106840"/>
            </a:xfrm>
            <a:prstGeom prst="rect">
              <a:avLst/>
            </a:prstGeom>
          </p:spPr>
        </p:pic>
      </p:grpSp>
      <p:grpSp>
        <p:nvGrpSpPr>
          <p:cNvPr id="133" name="Group 132"/>
          <p:cNvGrpSpPr/>
          <p:nvPr/>
        </p:nvGrpSpPr>
        <p:grpSpPr>
          <a:xfrm>
            <a:off x="9834150" y="2252065"/>
            <a:ext cx="1671976" cy="2950074"/>
            <a:chOff x="3857138" y="-151910"/>
            <a:chExt cx="1671976" cy="2950074"/>
          </a:xfrm>
        </p:grpSpPr>
        <p:pic>
          <p:nvPicPr>
            <p:cNvPr id="134" name="Picture 133"/>
            <p:cNvPicPr>
              <a:picLocks noChangeAspect="1"/>
            </p:cNvPicPr>
            <p:nvPr/>
          </p:nvPicPr>
          <p:blipFill rotWithShape="1">
            <a:blip r:embed="rId5">
              <a:extLst>
                <a:ext uri="{28A0092B-C50C-407E-A947-70E740481C1C}">
                  <a14:useLocalDpi xmlns:a14="http://schemas.microsoft.com/office/drawing/2010/main" val="0"/>
                </a:ext>
              </a:extLst>
            </a:blip>
            <a:srcRect b="26017"/>
            <a:stretch/>
          </p:blipFill>
          <p:spPr>
            <a:xfrm>
              <a:off x="3857140" y="-151910"/>
              <a:ext cx="1671974" cy="303820"/>
            </a:xfrm>
            <a:prstGeom prst="rect">
              <a:avLst/>
            </a:prstGeom>
          </p:spPr>
        </p:pic>
        <p:sp>
          <p:nvSpPr>
            <p:cNvPr id="135" name="Rectangle 134"/>
            <p:cNvSpPr/>
            <p:nvPr/>
          </p:nvSpPr>
          <p:spPr bwMode="auto">
            <a:xfrm>
              <a:off x="3857138" y="151910"/>
              <a:ext cx="1671975" cy="2541479"/>
            </a:xfrm>
            <a:prstGeom prst="rect">
              <a:avLst/>
            </a:prstGeom>
            <a:gradFill>
              <a:gsLst>
                <a:gs pos="0">
                  <a:schemeClr val="bg2">
                    <a:lumMod val="16000"/>
                  </a:schemeClr>
                </a:gs>
                <a:gs pos="100000">
                  <a:schemeClr val="bg2">
                    <a:lumMod val="19000"/>
                  </a:schemeClr>
                </a:gs>
                <a:gs pos="86000">
                  <a:srgbClr val="434343"/>
                </a:gs>
                <a:gs pos="18000">
                  <a:schemeClr val="bg2">
                    <a:lumMod val="27000"/>
                  </a:schemeClr>
                </a:gs>
              </a:gsLst>
              <a:lin ang="540000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136" name="Picture 135"/>
            <p:cNvPicPr>
              <a:picLocks noChangeAspect="1"/>
            </p:cNvPicPr>
            <p:nvPr/>
          </p:nvPicPr>
          <p:blipFill rotWithShape="1">
            <a:blip r:embed="rId5">
              <a:extLst>
                <a:ext uri="{28A0092B-C50C-407E-A947-70E740481C1C}">
                  <a14:useLocalDpi xmlns:a14="http://schemas.microsoft.com/office/drawing/2010/main" val="0"/>
                </a:ext>
              </a:extLst>
            </a:blip>
            <a:srcRect t="73983"/>
            <a:stretch/>
          </p:blipFill>
          <p:spPr>
            <a:xfrm>
              <a:off x="3857140" y="2691324"/>
              <a:ext cx="1671974" cy="106840"/>
            </a:xfrm>
            <a:prstGeom prst="rect">
              <a:avLst/>
            </a:prstGeom>
          </p:spPr>
        </p:pic>
      </p:grpSp>
      <p:sp>
        <p:nvSpPr>
          <p:cNvPr id="144" name="Rounded Rectangle 143"/>
          <p:cNvSpPr/>
          <p:nvPr/>
        </p:nvSpPr>
        <p:spPr bwMode="auto">
          <a:xfrm>
            <a:off x="6393534" y="2727717"/>
            <a:ext cx="614370" cy="752080"/>
          </a:xfrm>
          <a:prstGeom prst="roundRect">
            <a:avLst>
              <a:gd name="adj" fmla="val 8915"/>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45" name="Rounded Rectangle 144"/>
          <p:cNvSpPr/>
          <p:nvPr/>
        </p:nvSpPr>
        <p:spPr bwMode="auto">
          <a:xfrm>
            <a:off x="8159515" y="3602456"/>
            <a:ext cx="614370" cy="752080"/>
          </a:xfrm>
          <a:prstGeom prst="roundRect">
            <a:avLst>
              <a:gd name="adj" fmla="val 8915"/>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46" name="Rounded Rectangle 145"/>
          <p:cNvSpPr/>
          <p:nvPr/>
        </p:nvSpPr>
        <p:spPr bwMode="auto">
          <a:xfrm>
            <a:off x="10742612" y="2731008"/>
            <a:ext cx="614370" cy="752080"/>
          </a:xfrm>
          <a:prstGeom prst="roundRect">
            <a:avLst>
              <a:gd name="adj" fmla="val 8915"/>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nvGrpSpPr>
          <p:cNvPr id="115" name="Group 114"/>
          <p:cNvGrpSpPr/>
          <p:nvPr/>
        </p:nvGrpSpPr>
        <p:grpSpPr>
          <a:xfrm>
            <a:off x="6371150" y="2709450"/>
            <a:ext cx="1427560" cy="2385378"/>
            <a:chOff x="6371150" y="2709450"/>
            <a:chExt cx="1427560" cy="2385378"/>
          </a:xfrm>
        </p:grpSpPr>
        <p:pic>
          <p:nvPicPr>
            <p:cNvPr id="116" name="Picture 11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61956" y="2709450"/>
              <a:ext cx="636754" cy="790047"/>
            </a:xfrm>
            <a:prstGeom prst="rect">
              <a:avLst/>
            </a:prstGeom>
          </p:spPr>
        </p:pic>
        <p:pic>
          <p:nvPicPr>
            <p:cNvPr id="117" name="Picture 11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71150" y="3582559"/>
              <a:ext cx="636754" cy="790047"/>
            </a:xfrm>
            <a:prstGeom prst="rect">
              <a:avLst/>
            </a:prstGeom>
          </p:spPr>
        </p:pic>
        <p:pic>
          <p:nvPicPr>
            <p:cNvPr id="118" name="Picture 11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61956" y="3582559"/>
              <a:ext cx="636754" cy="790047"/>
            </a:xfrm>
            <a:prstGeom prst="rect">
              <a:avLst/>
            </a:prstGeom>
          </p:spPr>
        </p:pic>
        <p:pic>
          <p:nvPicPr>
            <p:cNvPr id="119" name="Picture 118"/>
            <p:cNvPicPr>
              <a:picLocks noChangeAspect="1"/>
            </p:cNvPicPr>
            <p:nvPr/>
          </p:nvPicPr>
          <p:blipFill rotWithShape="1">
            <a:blip r:embed="rId6" cstate="print">
              <a:extLst>
                <a:ext uri="{28A0092B-C50C-407E-A947-70E740481C1C}">
                  <a14:useLocalDpi xmlns:a14="http://schemas.microsoft.com/office/drawing/2010/main" val="0"/>
                </a:ext>
              </a:extLst>
            </a:blip>
            <a:srcRect b="19821"/>
            <a:stretch/>
          </p:blipFill>
          <p:spPr>
            <a:xfrm>
              <a:off x="6371150" y="4461376"/>
              <a:ext cx="636754" cy="633452"/>
            </a:xfrm>
            <a:prstGeom prst="rect">
              <a:avLst/>
            </a:prstGeom>
          </p:spPr>
        </p:pic>
        <p:pic>
          <p:nvPicPr>
            <p:cNvPr id="120" name="Picture 119"/>
            <p:cNvPicPr>
              <a:picLocks noChangeAspect="1"/>
            </p:cNvPicPr>
            <p:nvPr/>
          </p:nvPicPr>
          <p:blipFill rotWithShape="1">
            <a:blip r:embed="rId6" cstate="print">
              <a:extLst>
                <a:ext uri="{28A0092B-C50C-407E-A947-70E740481C1C}">
                  <a14:useLocalDpi xmlns:a14="http://schemas.microsoft.com/office/drawing/2010/main" val="0"/>
                </a:ext>
              </a:extLst>
            </a:blip>
            <a:srcRect b="19821"/>
            <a:stretch/>
          </p:blipFill>
          <p:spPr>
            <a:xfrm>
              <a:off x="7161956" y="4461376"/>
              <a:ext cx="636754" cy="633452"/>
            </a:xfrm>
            <a:prstGeom prst="rect">
              <a:avLst/>
            </a:prstGeom>
          </p:spPr>
        </p:pic>
        <p:pic>
          <p:nvPicPr>
            <p:cNvPr id="121" name="Picture 12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71150" y="2709450"/>
              <a:ext cx="636754" cy="790047"/>
            </a:xfrm>
            <a:prstGeom prst="rect">
              <a:avLst/>
            </a:prstGeom>
          </p:spPr>
        </p:pic>
      </p:grpSp>
      <p:grpSp>
        <p:nvGrpSpPr>
          <p:cNvPr id="126" name="Group 125"/>
          <p:cNvGrpSpPr/>
          <p:nvPr/>
        </p:nvGrpSpPr>
        <p:grpSpPr>
          <a:xfrm>
            <a:off x="8159515" y="2709450"/>
            <a:ext cx="1427560" cy="2385378"/>
            <a:chOff x="6371150" y="2709450"/>
            <a:chExt cx="1427560" cy="2385378"/>
          </a:xfrm>
        </p:grpSpPr>
        <p:pic>
          <p:nvPicPr>
            <p:cNvPr id="127" name="Picture 12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61956" y="2709450"/>
              <a:ext cx="636754" cy="790047"/>
            </a:xfrm>
            <a:prstGeom prst="rect">
              <a:avLst/>
            </a:prstGeom>
          </p:spPr>
        </p:pic>
        <p:pic>
          <p:nvPicPr>
            <p:cNvPr id="128" name="Picture 12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71150" y="3582559"/>
              <a:ext cx="636754" cy="790047"/>
            </a:xfrm>
            <a:prstGeom prst="rect">
              <a:avLst/>
            </a:prstGeom>
          </p:spPr>
        </p:pic>
        <p:pic>
          <p:nvPicPr>
            <p:cNvPr id="129" name="Picture 12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61956" y="3582559"/>
              <a:ext cx="636754" cy="790047"/>
            </a:xfrm>
            <a:prstGeom prst="rect">
              <a:avLst/>
            </a:prstGeom>
          </p:spPr>
        </p:pic>
        <p:pic>
          <p:nvPicPr>
            <p:cNvPr id="130" name="Picture 129"/>
            <p:cNvPicPr>
              <a:picLocks noChangeAspect="1"/>
            </p:cNvPicPr>
            <p:nvPr/>
          </p:nvPicPr>
          <p:blipFill rotWithShape="1">
            <a:blip r:embed="rId6" cstate="print">
              <a:extLst>
                <a:ext uri="{28A0092B-C50C-407E-A947-70E740481C1C}">
                  <a14:useLocalDpi xmlns:a14="http://schemas.microsoft.com/office/drawing/2010/main" val="0"/>
                </a:ext>
              </a:extLst>
            </a:blip>
            <a:srcRect b="19821"/>
            <a:stretch/>
          </p:blipFill>
          <p:spPr>
            <a:xfrm>
              <a:off x="6371150" y="4461376"/>
              <a:ext cx="636754" cy="633452"/>
            </a:xfrm>
            <a:prstGeom prst="rect">
              <a:avLst/>
            </a:prstGeom>
          </p:spPr>
        </p:pic>
        <p:pic>
          <p:nvPicPr>
            <p:cNvPr id="131" name="Picture 130"/>
            <p:cNvPicPr>
              <a:picLocks noChangeAspect="1"/>
            </p:cNvPicPr>
            <p:nvPr/>
          </p:nvPicPr>
          <p:blipFill rotWithShape="1">
            <a:blip r:embed="rId6" cstate="print">
              <a:extLst>
                <a:ext uri="{28A0092B-C50C-407E-A947-70E740481C1C}">
                  <a14:useLocalDpi xmlns:a14="http://schemas.microsoft.com/office/drawing/2010/main" val="0"/>
                </a:ext>
              </a:extLst>
            </a:blip>
            <a:srcRect b="19821"/>
            <a:stretch/>
          </p:blipFill>
          <p:spPr>
            <a:xfrm>
              <a:off x="7161956" y="4461376"/>
              <a:ext cx="636754" cy="633452"/>
            </a:xfrm>
            <a:prstGeom prst="rect">
              <a:avLst/>
            </a:prstGeom>
          </p:spPr>
        </p:pic>
        <p:pic>
          <p:nvPicPr>
            <p:cNvPr id="132" name="Picture 13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71150" y="2709450"/>
              <a:ext cx="636754" cy="790047"/>
            </a:xfrm>
            <a:prstGeom prst="rect">
              <a:avLst/>
            </a:prstGeom>
          </p:spPr>
        </p:pic>
      </p:grpSp>
      <p:grpSp>
        <p:nvGrpSpPr>
          <p:cNvPr id="137" name="Group 136"/>
          <p:cNvGrpSpPr/>
          <p:nvPr/>
        </p:nvGrpSpPr>
        <p:grpSpPr>
          <a:xfrm>
            <a:off x="9947743" y="2709450"/>
            <a:ext cx="1427560" cy="2385378"/>
            <a:chOff x="6371150" y="2709450"/>
            <a:chExt cx="1427560" cy="2385378"/>
          </a:xfrm>
        </p:grpSpPr>
        <p:pic>
          <p:nvPicPr>
            <p:cNvPr id="138" name="Picture 13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61956" y="2709450"/>
              <a:ext cx="636754" cy="790047"/>
            </a:xfrm>
            <a:prstGeom prst="rect">
              <a:avLst/>
            </a:prstGeom>
          </p:spPr>
        </p:pic>
        <p:pic>
          <p:nvPicPr>
            <p:cNvPr id="139" name="Picture 13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71150" y="3582559"/>
              <a:ext cx="636754" cy="790047"/>
            </a:xfrm>
            <a:prstGeom prst="rect">
              <a:avLst/>
            </a:prstGeom>
          </p:spPr>
        </p:pic>
        <p:pic>
          <p:nvPicPr>
            <p:cNvPr id="140" name="Picture 13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61956" y="3582559"/>
              <a:ext cx="636754" cy="790047"/>
            </a:xfrm>
            <a:prstGeom prst="rect">
              <a:avLst/>
            </a:prstGeom>
          </p:spPr>
        </p:pic>
        <p:pic>
          <p:nvPicPr>
            <p:cNvPr id="141" name="Picture 140"/>
            <p:cNvPicPr>
              <a:picLocks noChangeAspect="1"/>
            </p:cNvPicPr>
            <p:nvPr/>
          </p:nvPicPr>
          <p:blipFill rotWithShape="1">
            <a:blip r:embed="rId6" cstate="print">
              <a:extLst>
                <a:ext uri="{28A0092B-C50C-407E-A947-70E740481C1C}">
                  <a14:useLocalDpi xmlns:a14="http://schemas.microsoft.com/office/drawing/2010/main" val="0"/>
                </a:ext>
              </a:extLst>
            </a:blip>
            <a:srcRect b="19821"/>
            <a:stretch/>
          </p:blipFill>
          <p:spPr>
            <a:xfrm>
              <a:off x="6371150" y="4461376"/>
              <a:ext cx="636754" cy="633452"/>
            </a:xfrm>
            <a:prstGeom prst="rect">
              <a:avLst/>
            </a:prstGeom>
          </p:spPr>
        </p:pic>
        <p:pic>
          <p:nvPicPr>
            <p:cNvPr id="142" name="Picture 141"/>
            <p:cNvPicPr>
              <a:picLocks noChangeAspect="1"/>
            </p:cNvPicPr>
            <p:nvPr/>
          </p:nvPicPr>
          <p:blipFill rotWithShape="1">
            <a:blip r:embed="rId6" cstate="print">
              <a:extLst>
                <a:ext uri="{28A0092B-C50C-407E-A947-70E740481C1C}">
                  <a14:useLocalDpi xmlns:a14="http://schemas.microsoft.com/office/drawing/2010/main" val="0"/>
                </a:ext>
              </a:extLst>
            </a:blip>
            <a:srcRect b="19821"/>
            <a:stretch/>
          </p:blipFill>
          <p:spPr>
            <a:xfrm>
              <a:off x="7161956" y="4461376"/>
              <a:ext cx="636754" cy="633452"/>
            </a:xfrm>
            <a:prstGeom prst="rect">
              <a:avLst/>
            </a:prstGeom>
          </p:spPr>
        </p:pic>
        <p:pic>
          <p:nvPicPr>
            <p:cNvPr id="143" name="Picture 14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71150" y="2709450"/>
              <a:ext cx="636754" cy="790047"/>
            </a:xfrm>
            <a:prstGeom prst="rect">
              <a:avLst/>
            </a:prstGeom>
          </p:spPr>
        </p:pic>
      </p:grpSp>
      <p:sp>
        <p:nvSpPr>
          <p:cNvPr id="49" name="TextBox 48"/>
          <p:cNvSpPr txBox="1"/>
          <p:nvPr/>
        </p:nvSpPr>
        <p:spPr>
          <a:xfrm>
            <a:off x="7320525" y="5629641"/>
            <a:ext cx="3120174" cy="249299"/>
          </a:xfrm>
          <a:prstGeom prst="rect">
            <a:avLst/>
          </a:prstGeom>
          <a:noFill/>
        </p:spPr>
        <p:txBody>
          <a:bodyPr wrap="square" lIns="0" tIns="0" rIns="0" bIns="0" rtlCol="0">
            <a:spAutoFit/>
          </a:bodyPr>
          <a:lstStyle/>
          <a:p>
            <a:pPr algn="ctr">
              <a:lnSpc>
                <a:spcPct val="90000"/>
              </a:lnSpc>
              <a:spcBef>
                <a:spcPct val="20000"/>
              </a:spcBef>
              <a:buSzPct val="80000"/>
            </a:pPr>
            <a:r>
              <a:rPr lang="en-US" sz="1800" dirty="0" smtClean="0">
                <a:solidFill>
                  <a:schemeClr val="bg1"/>
                </a:solidFill>
              </a:rPr>
              <a:t>Windows Azure Storage</a:t>
            </a:r>
            <a:endParaRPr lang="en-US" sz="1800" dirty="0">
              <a:solidFill>
                <a:schemeClr val="bg1"/>
              </a:solidFill>
            </a:endParaRPr>
          </a:p>
        </p:txBody>
      </p:sp>
      <p:sp>
        <p:nvSpPr>
          <p:cNvPr id="50" name="Title 3"/>
          <p:cNvSpPr txBox="1">
            <a:spLocks/>
          </p:cNvSpPr>
          <p:nvPr/>
        </p:nvSpPr>
        <p:spPr>
          <a:xfrm>
            <a:off x="519112" y="402776"/>
            <a:ext cx="11149013" cy="747897"/>
          </a:xfrm>
          <a:prstGeom prst="rect">
            <a:avLst/>
          </a:prstGeom>
        </p:spPr>
        <p:txBody>
          <a:bodyPr vert="horz" wrap="square" lIns="0" tIns="0" rIns="0" bIns="0" rtlCol="0" anchor="ctr" anchorCtr="0">
            <a:noAutofit/>
          </a:bodyPr>
          <a:lstStyle>
            <a:lvl1pPr algn="l" defTabSz="914363" rtl="0" eaLnBrk="1" latinLnBrk="0" hangingPunct="1">
              <a:lnSpc>
                <a:spcPct val="90000"/>
              </a:lnSpc>
              <a:spcBef>
                <a:spcPct val="0"/>
              </a:spcBef>
              <a:buNone/>
              <a:defRPr lang="en-US" sz="6600" b="0" kern="1200" cap="none" spc="-100" baseline="0">
                <a:ln w="3175">
                  <a:noFill/>
                </a:ln>
                <a:solidFill>
                  <a:schemeClr val="bg1">
                    <a:alpha val="99000"/>
                  </a:schemeClr>
                </a:solidFill>
                <a:effectLst/>
                <a:latin typeface="Segoe UI Light" pitchFamily="34" charset="0"/>
                <a:ea typeface="+mn-ea"/>
                <a:cs typeface="Arial" charset="0"/>
              </a:defRPr>
            </a:lvl1pPr>
          </a:lstStyle>
          <a:p>
            <a:r>
              <a:rPr lang="en-US" dirty="0" smtClean="0">
                <a:solidFill>
                  <a:schemeClr val="bg1"/>
                </a:solidFill>
              </a:rPr>
              <a:t>VM with persistent drive</a:t>
            </a:r>
            <a:endParaRPr lang="en-US" dirty="0">
              <a:solidFill>
                <a:schemeClr val="bg1"/>
              </a:solidFill>
            </a:endParaRPr>
          </a:p>
        </p:txBody>
      </p:sp>
    </p:spTree>
    <p:extLst>
      <p:ext uri="{BB962C8B-B14F-4D97-AF65-F5344CB8AC3E}">
        <p14:creationId xmlns:p14="http://schemas.microsoft.com/office/powerpoint/2010/main" val="31740213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p:tgtEl>
                                          <p:spTgt spid="4"/>
                                        </p:tgtEl>
                                        <p:attrNameLst>
                                          <p:attrName>ppt_x</p:attrName>
                                        </p:attrNameLst>
                                      </p:cBhvr>
                                      <p:tavLst>
                                        <p:tav tm="0">
                                          <p:val>
                                            <p:strVal val="#ppt_x-#ppt_w*1.125000"/>
                                          </p:val>
                                        </p:tav>
                                        <p:tav tm="100000">
                                          <p:val>
                                            <p:strVal val="#ppt_x"/>
                                          </p:val>
                                        </p:tav>
                                      </p:tavLst>
                                    </p:anim>
                                    <p:animEffect transition="in" filter="wipe(right)">
                                      <p:cBhvr>
                                        <p:cTn id="8" dur="1000"/>
                                        <p:tgtEl>
                                          <p:spTgt spid="4"/>
                                        </p:tgtEl>
                                      </p:cBhvr>
                                    </p:animEffect>
                                  </p:childTnLst>
                                </p:cTn>
                              </p:par>
                            </p:childTnLst>
                          </p:cTn>
                        </p:par>
                        <p:par>
                          <p:cTn id="9" fill="hold">
                            <p:stCondLst>
                              <p:cond delay="1000"/>
                            </p:stCondLst>
                            <p:childTnLst>
                              <p:par>
                                <p:cTn id="10" presetID="10" presetClass="entr" presetSubtype="0" fill="hold" grpId="0" nodeType="after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fade">
                                      <p:cBhvr>
                                        <p:cTn id="12" dur="500"/>
                                        <p:tgtEl>
                                          <p:spTgt spid="56"/>
                                        </p:tgtEl>
                                      </p:cBhvr>
                                    </p:animEffect>
                                  </p:childTnLst>
                                </p:cTn>
                              </p:par>
                            </p:childTnLst>
                          </p:cTn>
                        </p:par>
                        <p:par>
                          <p:cTn id="13" fill="hold">
                            <p:stCondLst>
                              <p:cond delay="1500"/>
                            </p:stCondLst>
                            <p:childTnLst>
                              <p:par>
                                <p:cTn id="14" presetID="10" presetClass="entr" presetSubtype="0" fill="hold" grpId="0" nodeType="afterEffect">
                                  <p:stCondLst>
                                    <p:cond delay="0"/>
                                  </p:stCondLst>
                                  <p:childTnLst>
                                    <p:set>
                                      <p:cBhvr>
                                        <p:cTn id="15" dur="1" fill="hold">
                                          <p:stCondLst>
                                            <p:cond delay="0"/>
                                          </p:stCondLst>
                                        </p:cTn>
                                        <p:tgtEl>
                                          <p:spTgt spid="144"/>
                                        </p:tgtEl>
                                        <p:attrNameLst>
                                          <p:attrName>style.visibility</p:attrName>
                                        </p:attrNameLst>
                                      </p:cBhvr>
                                      <p:to>
                                        <p:strVal val="visible"/>
                                      </p:to>
                                    </p:set>
                                    <p:animEffect transition="in" filter="fade">
                                      <p:cBhvr>
                                        <p:cTn id="16" dur="250"/>
                                        <p:tgtEl>
                                          <p:spTgt spid="144"/>
                                        </p:tgtEl>
                                      </p:cBhvr>
                                    </p:animEffect>
                                  </p:childTnLst>
                                </p:cTn>
                              </p:par>
                            </p:childTnLst>
                          </p:cTn>
                        </p:par>
                        <p:par>
                          <p:cTn id="17" fill="hold">
                            <p:stCondLst>
                              <p:cond delay="1750"/>
                            </p:stCondLst>
                            <p:childTnLst>
                              <p:par>
                                <p:cTn id="18" presetID="10" presetClass="entr" presetSubtype="0" fill="hold" grpId="0" nodeType="afterEffect">
                                  <p:stCondLst>
                                    <p:cond delay="0"/>
                                  </p:stCondLst>
                                  <p:childTnLst>
                                    <p:set>
                                      <p:cBhvr>
                                        <p:cTn id="19" dur="1" fill="hold">
                                          <p:stCondLst>
                                            <p:cond delay="0"/>
                                          </p:stCondLst>
                                        </p:cTn>
                                        <p:tgtEl>
                                          <p:spTgt spid="146"/>
                                        </p:tgtEl>
                                        <p:attrNameLst>
                                          <p:attrName>style.visibility</p:attrName>
                                        </p:attrNameLst>
                                      </p:cBhvr>
                                      <p:to>
                                        <p:strVal val="visible"/>
                                      </p:to>
                                    </p:set>
                                    <p:animEffect transition="in" filter="fade">
                                      <p:cBhvr>
                                        <p:cTn id="20" dur="250"/>
                                        <p:tgtEl>
                                          <p:spTgt spid="146"/>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145"/>
                                        </p:tgtEl>
                                        <p:attrNameLst>
                                          <p:attrName>style.visibility</p:attrName>
                                        </p:attrNameLst>
                                      </p:cBhvr>
                                      <p:to>
                                        <p:strVal val="visible"/>
                                      </p:to>
                                    </p:set>
                                    <p:animEffect transition="in" filter="fade">
                                      <p:cBhvr>
                                        <p:cTn id="24" dur="250"/>
                                        <p:tgtEl>
                                          <p:spTgt spid="145"/>
                                        </p:tgtEl>
                                      </p:cBhvr>
                                    </p:animEffect>
                                  </p:childTnLst>
                                </p:cTn>
                              </p:par>
                            </p:childTnLst>
                          </p:cTn>
                        </p:par>
                        <p:par>
                          <p:cTn id="25" fill="hold">
                            <p:stCondLst>
                              <p:cond delay="2250"/>
                            </p:stCondLst>
                            <p:childTnLst>
                              <p:par>
                                <p:cTn id="26" presetID="10" presetClass="entr" presetSubtype="0" fill="hold" nodeType="after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fade">
                                      <p:cBhvr>
                                        <p:cTn id="28" dur="750"/>
                                        <p:tgtEl>
                                          <p:spTgt spid="45"/>
                                        </p:tgtEl>
                                      </p:cBhvr>
                                    </p:animEffect>
                                  </p:childTnLst>
                                </p:cTn>
                              </p:par>
                            </p:childTnLst>
                          </p:cTn>
                        </p:par>
                        <p:par>
                          <p:cTn id="29" fill="hold">
                            <p:stCondLst>
                              <p:cond delay="3000"/>
                            </p:stCondLst>
                            <p:childTnLst>
                              <p:par>
                                <p:cTn id="30" presetID="10" presetClass="exit" presetSubtype="0" fill="hold" grpId="1" nodeType="afterEffect">
                                  <p:stCondLst>
                                    <p:cond delay="0"/>
                                  </p:stCondLst>
                                  <p:childTnLst>
                                    <p:animEffect transition="out" filter="fade">
                                      <p:cBhvr>
                                        <p:cTn id="31" dur="1000"/>
                                        <p:tgtEl>
                                          <p:spTgt spid="4"/>
                                        </p:tgtEl>
                                      </p:cBhvr>
                                    </p:animEffect>
                                    <p:set>
                                      <p:cBhvr>
                                        <p:cTn id="32" dur="1" fill="hold">
                                          <p:stCondLst>
                                            <p:cond delay="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6" grpId="0" animBg="1"/>
      <p:bldP spid="144" grpId="0" animBg="1"/>
      <p:bldP spid="145" grpId="0" animBg="1"/>
      <p:bldP spid="14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ight Arrow 55"/>
          <p:cNvSpPr/>
          <p:nvPr/>
        </p:nvSpPr>
        <p:spPr bwMode="auto">
          <a:xfrm>
            <a:off x="3401038" y="2976311"/>
            <a:ext cx="2325755" cy="882717"/>
          </a:xfrm>
          <a:prstGeom prst="rightArrow">
            <a:avLst/>
          </a:prstGeom>
          <a:solidFill>
            <a:srgbClr val="92D050">
              <a:alpha val="50196"/>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nvGrpSpPr>
          <p:cNvPr id="26" name="Group 25"/>
          <p:cNvGrpSpPr/>
          <p:nvPr/>
        </p:nvGrpSpPr>
        <p:grpSpPr>
          <a:xfrm>
            <a:off x="1017087" y="2325159"/>
            <a:ext cx="2556726" cy="2204072"/>
            <a:chOff x="328301" y="3881331"/>
            <a:chExt cx="722921" cy="623207"/>
          </a:xfrm>
        </p:grpSpPr>
        <p:sp>
          <p:nvSpPr>
            <p:cNvPr id="27" name="Hexagon 26"/>
            <p:cNvSpPr/>
            <p:nvPr/>
          </p:nvSpPr>
          <p:spPr bwMode="auto">
            <a:xfrm rot="19780699">
              <a:off x="328301" y="3881331"/>
              <a:ext cx="722921" cy="623207"/>
            </a:xfrm>
            <a:prstGeom prst="hexagon">
              <a:avLst>
                <a:gd name="adj" fmla="val 28905"/>
                <a:gd name="vf" fmla="val 115470"/>
              </a:avLst>
            </a:prstGeom>
            <a:solidFill>
              <a:srgbClr val="00AEE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28" name="Picture 2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2298" y="4066827"/>
              <a:ext cx="314925" cy="284870"/>
            </a:xfrm>
            <a:prstGeom prst="rect">
              <a:avLst/>
            </a:prstGeom>
          </p:spPr>
        </p:pic>
      </p:grpSp>
      <p:grpSp>
        <p:nvGrpSpPr>
          <p:cNvPr id="45" name="Group 44"/>
          <p:cNvGrpSpPr/>
          <p:nvPr/>
        </p:nvGrpSpPr>
        <p:grpSpPr>
          <a:xfrm>
            <a:off x="1013667" y="2325159"/>
            <a:ext cx="2556726" cy="2204072"/>
            <a:chOff x="328301" y="3881331"/>
            <a:chExt cx="722921" cy="623207"/>
          </a:xfrm>
        </p:grpSpPr>
        <p:sp>
          <p:nvSpPr>
            <p:cNvPr id="46" name="Hexagon 45"/>
            <p:cNvSpPr/>
            <p:nvPr/>
          </p:nvSpPr>
          <p:spPr bwMode="auto">
            <a:xfrm rot="19780699">
              <a:off x="328301" y="3881331"/>
              <a:ext cx="722921" cy="623207"/>
            </a:xfrm>
            <a:prstGeom prst="hexagon">
              <a:avLst>
                <a:gd name="adj" fmla="val 28905"/>
                <a:gd name="vf" fmla="val 115470"/>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47" name="Picture 4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2298" y="4066827"/>
              <a:ext cx="314925" cy="284870"/>
            </a:xfrm>
            <a:prstGeom prst="rect">
              <a:avLst/>
            </a:prstGeom>
          </p:spPr>
        </p:pic>
      </p:grpSp>
      <p:sp>
        <p:nvSpPr>
          <p:cNvPr id="94" name="Rounded Rectangle 93"/>
          <p:cNvSpPr/>
          <p:nvPr/>
        </p:nvSpPr>
        <p:spPr bwMode="auto">
          <a:xfrm>
            <a:off x="6046002" y="2033253"/>
            <a:ext cx="5669220" cy="3380071"/>
          </a:xfrm>
          <a:prstGeom prst="roundRect">
            <a:avLst>
              <a:gd name="adj" fmla="val 3964"/>
            </a:avLst>
          </a:prstGeom>
          <a:solidFill>
            <a:srgbClr val="A6A6A6"/>
          </a:solidFill>
          <a:ln>
            <a:solidFill>
              <a:srgbClr val="A6A6A6"/>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grpSp>
        <p:nvGrpSpPr>
          <p:cNvPr id="97" name="Group 96"/>
          <p:cNvGrpSpPr/>
          <p:nvPr/>
        </p:nvGrpSpPr>
        <p:grpSpPr>
          <a:xfrm>
            <a:off x="6257557" y="2252065"/>
            <a:ext cx="1671976" cy="2950074"/>
            <a:chOff x="3857138" y="-151910"/>
            <a:chExt cx="1671976" cy="2950074"/>
          </a:xfrm>
        </p:grpSpPr>
        <p:pic>
          <p:nvPicPr>
            <p:cNvPr id="112" name="Picture 111"/>
            <p:cNvPicPr>
              <a:picLocks noChangeAspect="1"/>
            </p:cNvPicPr>
            <p:nvPr/>
          </p:nvPicPr>
          <p:blipFill rotWithShape="1">
            <a:blip r:embed="rId5">
              <a:extLst>
                <a:ext uri="{28A0092B-C50C-407E-A947-70E740481C1C}">
                  <a14:useLocalDpi xmlns:a14="http://schemas.microsoft.com/office/drawing/2010/main" val="0"/>
                </a:ext>
              </a:extLst>
            </a:blip>
            <a:srcRect b="26017"/>
            <a:stretch/>
          </p:blipFill>
          <p:spPr>
            <a:xfrm>
              <a:off x="3857140" y="-151910"/>
              <a:ext cx="1671974" cy="303820"/>
            </a:xfrm>
            <a:prstGeom prst="rect">
              <a:avLst/>
            </a:prstGeom>
          </p:spPr>
        </p:pic>
        <p:sp>
          <p:nvSpPr>
            <p:cNvPr id="113" name="Rectangle 112"/>
            <p:cNvSpPr/>
            <p:nvPr/>
          </p:nvSpPr>
          <p:spPr bwMode="auto">
            <a:xfrm>
              <a:off x="3857138" y="151910"/>
              <a:ext cx="1671975" cy="2541479"/>
            </a:xfrm>
            <a:prstGeom prst="rect">
              <a:avLst/>
            </a:prstGeom>
            <a:gradFill>
              <a:gsLst>
                <a:gs pos="0">
                  <a:schemeClr val="bg2">
                    <a:lumMod val="16000"/>
                  </a:schemeClr>
                </a:gs>
                <a:gs pos="100000">
                  <a:schemeClr val="bg2">
                    <a:lumMod val="19000"/>
                  </a:schemeClr>
                </a:gs>
                <a:gs pos="86000">
                  <a:srgbClr val="434343"/>
                </a:gs>
                <a:gs pos="18000">
                  <a:schemeClr val="bg2">
                    <a:lumMod val="27000"/>
                  </a:schemeClr>
                </a:gs>
              </a:gsLst>
              <a:lin ang="540000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114" name="Picture 113"/>
            <p:cNvPicPr>
              <a:picLocks noChangeAspect="1"/>
            </p:cNvPicPr>
            <p:nvPr/>
          </p:nvPicPr>
          <p:blipFill rotWithShape="1">
            <a:blip r:embed="rId5">
              <a:extLst>
                <a:ext uri="{28A0092B-C50C-407E-A947-70E740481C1C}">
                  <a14:useLocalDpi xmlns:a14="http://schemas.microsoft.com/office/drawing/2010/main" val="0"/>
                </a:ext>
              </a:extLst>
            </a:blip>
            <a:srcRect t="73983"/>
            <a:stretch/>
          </p:blipFill>
          <p:spPr>
            <a:xfrm>
              <a:off x="3857140" y="2691324"/>
              <a:ext cx="1671974" cy="106840"/>
            </a:xfrm>
            <a:prstGeom prst="rect">
              <a:avLst/>
            </a:prstGeom>
          </p:spPr>
        </p:pic>
      </p:grpSp>
      <p:grpSp>
        <p:nvGrpSpPr>
          <p:cNvPr id="122" name="Group 121"/>
          <p:cNvGrpSpPr/>
          <p:nvPr/>
        </p:nvGrpSpPr>
        <p:grpSpPr>
          <a:xfrm>
            <a:off x="8045922" y="2252065"/>
            <a:ext cx="1671976" cy="2950074"/>
            <a:chOff x="3857138" y="-151910"/>
            <a:chExt cx="1671976" cy="2950074"/>
          </a:xfrm>
        </p:grpSpPr>
        <p:pic>
          <p:nvPicPr>
            <p:cNvPr id="123" name="Picture 122"/>
            <p:cNvPicPr>
              <a:picLocks noChangeAspect="1"/>
            </p:cNvPicPr>
            <p:nvPr/>
          </p:nvPicPr>
          <p:blipFill rotWithShape="1">
            <a:blip r:embed="rId5">
              <a:extLst>
                <a:ext uri="{28A0092B-C50C-407E-A947-70E740481C1C}">
                  <a14:useLocalDpi xmlns:a14="http://schemas.microsoft.com/office/drawing/2010/main" val="0"/>
                </a:ext>
              </a:extLst>
            </a:blip>
            <a:srcRect b="26017"/>
            <a:stretch/>
          </p:blipFill>
          <p:spPr>
            <a:xfrm>
              <a:off x="3857140" y="-151910"/>
              <a:ext cx="1671974" cy="303820"/>
            </a:xfrm>
            <a:prstGeom prst="rect">
              <a:avLst/>
            </a:prstGeom>
          </p:spPr>
        </p:pic>
        <p:sp>
          <p:nvSpPr>
            <p:cNvPr id="124" name="Rectangle 123"/>
            <p:cNvSpPr/>
            <p:nvPr/>
          </p:nvSpPr>
          <p:spPr bwMode="auto">
            <a:xfrm>
              <a:off x="3857138" y="151910"/>
              <a:ext cx="1671975" cy="2541479"/>
            </a:xfrm>
            <a:prstGeom prst="rect">
              <a:avLst/>
            </a:prstGeom>
            <a:gradFill>
              <a:gsLst>
                <a:gs pos="0">
                  <a:schemeClr val="bg2">
                    <a:lumMod val="16000"/>
                  </a:schemeClr>
                </a:gs>
                <a:gs pos="100000">
                  <a:schemeClr val="bg2">
                    <a:lumMod val="19000"/>
                  </a:schemeClr>
                </a:gs>
                <a:gs pos="86000">
                  <a:srgbClr val="434343"/>
                </a:gs>
                <a:gs pos="18000">
                  <a:schemeClr val="bg2">
                    <a:lumMod val="27000"/>
                  </a:schemeClr>
                </a:gs>
              </a:gsLst>
              <a:lin ang="540000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125" name="Picture 124"/>
            <p:cNvPicPr>
              <a:picLocks noChangeAspect="1"/>
            </p:cNvPicPr>
            <p:nvPr/>
          </p:nvPicPr>
          <p:blipFill rotWithShape="1">
            <a:blip r:embed="rId5">
              <a:extLst>
                <a:ext uri="{28A0092B-C50C-407E-A947-70E740481C1C}">
                  <a14:useLocalDpi xmlns:a14="http://schemas.microsoft.com/office/drawing/2010/main" val="0"/>
                </a:ext>
              </a:extLst>
            </a:blip>
            <a:srcRect t="73983"/>
            <a:stretch/>
          </p:blipFill>
          <p:spPr>
            <a:xfrm>
              <a:off x="3857140" y="2691324"/>
              <a:ext cx="1671974" cy="106840"/>
            </a:xfrm>
            <a:prstGeom prst="rect">
              <a:avLst/>
            </a:prstGeom>
          </p:spPr>
        </p:pic>
      </p:grpSp>
      <p:grpSp>
        <p:nvGrpSpPr>
          <p:cNvPr id="133" name="Group 132"/>
          <p:cNvGrpSpPr/>
          <p:nvPr/>
        </p:nvGrpSpPr>
        <p:grpSpPr>
          <a:xfrm>
            <a:off x="9834150" y="2252065"/>
            <a:ext cx="1671976" cy="2950074"/>
            <a:chOff x="3857138" y="-151910"/>
            <a:chExt cx="1671976" cy="2950074"/>
          </a:xfrm>
        </p:grpSpPr>
        <p:pic>
          <p:nvPicPr>
            <p:cNvPr id="134" name="Picture 133"/>
            <p:cNvPicPr>
              <a:picLocks noChangeAspect="1"/>
            </p:cNvPicPr>
            <p:nvPr/>
          </p:nvPicPr>
          <p:blipFill rotWithShape="1">
            <a:blip r:embed="rId5">
              <a:extLst>
                <a:ext uri="{28A0092B-C50C-407E-A947-70E740481C1C}">
                  <a14:useLocalDpi xmlns:a14="http://schemas.microsoft.com/office/drawing/2010/main" val="0"/>
                </a:ext>
              </a:extLst>
            </a:blip>
            <a:srcRect b="26017"/>
            <a:stretch/>
          </p:blipFill>
          <p:spPr>
            <a:xfrm>
              <a:off x="3857140" y="-151910"/>
              <a:ext cx="1671974" cy="303820"/>
            </a:xfrm>
            <a:prstGeom prst="rect">
              <a:avLst/>
            </a:prstGeom>
          </p:spPr>
        </p:pic>
        <p:sp>
          <p:nvSpPr>
            <p:cNvPr id="135" name="Rectangle 134"/>
            <p:cNvSpPr/>
            <p:nvPr/>
          </p:nvSpPr>
          <p:spPr bwMode="auto">
            <a:xfrm>
              <a:off x="3857138" y="151910"/>
              <a:ext cx="1671975" cy="2541479"/>
            </a:xfrm>
            <a:prstGeom prst="rect">
              <a:avLst/>
            </a:prstGeom>
            <a:gradFill>
              <a:gsLst>
                <a:gs pos="0">
                  <a:schemeClr val="bg2">
                    <a:lumMod val="16000"/>
                  </a:schemeClr>
                </a:gs>
                <a:gs pos="100000">
                  <a:schemeClr val="bg2">
                    <a:lumMod val="19000"/>
                  </a:schemeClr>
                </a:gs>
                <a:gs pos="86000">
                  <a:srgbClr val="434343"/>
                </a:gs>
                <a:gs pos="18000">
                  <a:schemeClr val="bg2">
                    <a:lumMod val="27000"/>
                  </a:schemeClr>
                </a:gs>
              </a:gsLst>
              <a:lin ang="540000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136" name="Picture 135"/>
            <p:cNvPicPr>
              <a:picLocks noChangeAspect="1"/>
            </p:cNvPicPr>
            <p:nvPr/>
          </p:nvPicPr>
          <p:blipFill rotWithShape="1">
            <a:blip r:embed="rId5">
              <a:extLst>
                <a:ext uri="{28A0092B-C50C-407E-A947-70E740481C1C}">
                  <a14:useLocalDpi xmlns:a14="http://schemas.microsoft.com/office/drawing/2010/main" val="0"/>
                </a:ext>
              </a:extLst>
            </a:blip>
            <a:srcRect t="73983"/>
            <a:stretch/>
          </p:blipFill>
          <p:spPr>
            <a:xfrm>
              <a:off x="3857140" y="2691324"/>
              <a:ext cx="1671974" cy="106840"/>
            </a:xfrm>
            <a:prstGeom prst="rect">
              <a:avLst/>
            </a:prstGeom>
          </p:spPr>
        </p:pic>
      </p:grpSp>
      <p:sp>
        <p:nvSpPr>
          <p:cNvPr id="144" name="Rounded Rectangle 143"/>
          <p:cNvSpPr/>
          <p:nvPr/>
        </p:nvSpPr>
        <p:spPr bwMode="auto">
          <a:xfrm>
            <a:off x="8959674" y="3607404"/>
            <a:ext cx="614370" cy="752080"/>
          </a:xfrm>
          <a:prstGeom prst="roundRect">
            <a:avLst>
              <a:gd name="adj" fmla="val 8915"/>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45" name="Rounded Rectangle 144"/>
          <p:cNvSpPr/>
          <p:nvPr/>
        </p:nvSpPr>
        <p:spPr bwMode="auto">
          <a:xfrm>
            <a:off x="8159515" y="3602456"/>
            <a:ext cx="614370" cy="752080"/>
          </a:xfrm>
          <a:prstGeom prst="roundRect">
            <a:avLst>
              <a:gd name="adj" fmla="val 8915"/>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46" name="Rounded Rectangle 145"/>
          <p:cNvSpPr/>
          <p:nvPr/>
        </p:nvSpPr>
        <p:spPr bwMode="auto">
          <a:xfrm>
            <a:off x="10742612" y="2731008"/>
            <a:ext cx="614370" cy="752080"/>
          </a:xfrm>
          <a:prstGeom prst="roundRect">
            <a:avLst>
              <a:gd name="adj" fmla="val 8915"/>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nvGrpSpPr>
          <p:cNvPr id="126" name="Group 125"/>
          <p:cNvGrpSpPr/>
          <p:nvPr/>
        </p:nvGrpSpPr>
        <p:grpSpPr>
          <a:xfrm>
            <a:off x="8159515" y="2709450"/>
            <a:ext cx="1427560" cy="2385378"/>
            <a:chOff x="6371150" y="2709450"/>
            <a:chExt cx="1427560" cy="2385378"/>
          </a:xfrm>
        </p:grpSpPr>
        <p:pic>
          <p:nvPicPr>
            <p:cNvPr id="127" name="Picture 12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61956" y="2709450"/>
              <a:ext cx="636754" cy="790047"/>
            </a:xfrm>
            <a:prstGeom prst="rect">
              <a:avLst/>
            </a:prstGeom>
          </p:spPr>
        </p:pic>
        <p:pic>
          <p:nvPicPr>
            <p:cNvPr id="128" name="Picture 12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71150" y="3582559"/>
              <a:ext cx="636754" cy="790047"/>
            </a:xfrm>
            <a:prstGeom prst="rect">
              <a:avLst/>
            </a:prstGeom>
          </p:spPr>
        </p:pic>
        <p:pic>
          <p:nvPicPr>
            <p:cNvPr id="129" name="Picture 12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61956" y="3582559"/>
              <a:ext cx="636754" cy="790047"/>
            </a:xfrm>
            <a:prstGeom prst="rect">
              <a:avLst/>
            </a:prstGeom>
          </p:spPr>
        </p:pic>
        <p:pic>
          <p:nvPicPr>
            <p:cNvPr id="130" name="Picture 129"/>
            <p:cNvPicPr>
              <a:picLocks noChangeAspect="1"/>
            </p:cNvPicPr>
            <p:nvPr/>
          </p:nvPicPr>
          <p:blipFill rotWithShape="1">
            <a:blip r:embed="rId6" cstate="print">
              <a:extLst>
                <a:ext uri="{28A0092B-C50C-407E-A947-70E740481C1C}">
                  <a14:useLocalDpi xmlns:a14="http://schemas.microsoft.com/office/drawing/2010/main" val="0"/>
                </a:ext>
              </a:extLst>
            </a:blip>
            <a:srcRect b="19821"/>
            <a:stretch/>
          </p:blipFill>
          <p:spPr>
            <a:xfrm>
              <a:off x="6371150" y="4461376"/>
              <a:ext cx="636754" cy="633452"/>
            </a:xfrm>
            <a:prstGeom prst="rect">
              <a:avLst/>
            </a:prstGeom>
          </p:spPr>
        </p:pic>
        <p:pic>
          <p:nvPicPr>
            <p:cNvPr id="131" name="Picture 130"/>
            <p:cNvPicPr>
              <a:picLocks noChangeAspect="1"/>
            </p:cNvPicPr>
            <p:nvPr/>
          </p:nvPicPr>
          <p:blipFill rotWithShape="1">
            <a:blip r:embed="rId6" cstate="print">
              <a:extLst>
                <a:ext uri="{28A0092B-C50C-407E-A947-70E740481C1C}">
                  <a14:useLocalDpi xmlns:a14="http://schemas.microsoft.com/office/drawing/2010/main" val="0"/>
                </a:ext>
              </a:extLst>
            </a:blip>
            <a:srcRect b="19821"/>
            <a:stretch/>
          </p:blipFill>
          <p:spPr>
            <a:xfrm>
              <a:off x="7161956" y="4461376"/>
              <a:ext cx="636754" cy="633452"/>
            </a:xfrm>
            <a:prstGeom prst="rect">
              <a:avLst/>
            </a:prstGeom>
          </p:spPr>
        </p:pic>
        <p:pic>
          <p:nvPicPr>
            <p:cNvPr id="132" name="Picture 13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71150" y="2709450"/>
              <a:ext cx="636754" cy="790047"/>
            </a:xfrm>
            <a:prstGeom prst="rect">
              <a:avLst/>
            </a:prstGeom>
          </p:spPr>
        </p:pic>
      </p:grpSp>
      <p:grpSp>
        <p:nvGrpSpPr>
          <p:cNvPr id="137" name="Group 136"/>
          <p:cNvGrpSpPr/>
          <p:nvPr/>
        </p:nvGrpSpPr>
        <p:grpSpPr>
          <a:xfrm>
            <a:off x="9947743" y="2709450"/>
            <a:ext cx="1427560" cy="2385378"/>
            <a:chOff x="6371150" y="2709450"/>
            <a:chExt cx="1427560" cy="2385378"/>
          </a:xfrm>
        </p:grpSpPr>
        <p:pic>
          <p:nvPicPr>
            <p:cNvPr id="138" name="Picture 13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61956" y="2709450"/>
              <a:ext cx="636754" cy="790047"/>
            </a:xfrm>
            <a:prstGeom prst="rect">
              <a:avLst/>
            </a:prstGeom>
          </p:spPr>
        </p:pic>
        <p:pic>
          <p:nvPicPr>
            <p:cNvPr id="139" name="Picture 13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71150" y="3582559"/>
              <a:ext cx="636754" cy="790047"/>
            </a:xfrm>
            <a:prstGeom prst="rect">
              <a:avLst/>
            </a:prstGeom>
          </p:spPr>
        </p:pic>
        <p:pic>
          <p:nvPicPr>
            <p:cNvPr id="140" name="Picture 13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61956" y="3582559"/>
              <a:ext cx="636754" cy="790047"/>
            </a:xfrm>
            <a:prstGeom prst="rect">
              <a:avLst/>
            </a:prstGeom>
          </p:spPr>
        </p:pic>
        <p:pic>
          <p:nvPicPr>
            <p:cNvPr id="141" name="Picture 140"/>
            <p:cNvPicPr>
              <a:picLocks noChangeAspect="1"/>
            </p:cNvPicPr>
            <p:nvPr/>
          </p:nvPicPr>
          <p:blipFill rotWithShape="1">
            <a:blip r:embed="rId6" cstate="print">
              <a:extLst>
                <a:ext uri="{28A0092B-C50C-407E-A947-70E740481C1C}">
                  <a14:useLocalDpi xmlns:a14="http://schemas.microsoft.com/office/drawing/2010/main" val="0"/>
                </a:ext>
              </a:extLst>
            </a:blip>
            <a:srcRect b="19821"/>
            <a:stretch/>
          </p:blipFill>
          <p:spPr>
            <a:xfrm>
              <a:off x="6371150" y="4461376"/>
              <a:ext cx="636754" cy="633452"/>
            </a:xfrm>
            <a:prstGeom prst="rect">
              <a:avLst/>
            </a:prstGeom>
          </p:spPr>
        </p:pic>
        <p:pic>
          <p:nvPicPr>
            <p:cNvPr id="142" name="Picture 141"/>
            <p:cNvPicPr>
              <a:picLocks noChangeAspect="1"/>
            </p:cNvPicPr>
            <p:nvPr/>
          </p:nvPicPr>
          <p:blipFill rotWithShape="1">
            <a:blip r:embed="rId6" cstate="print">
              <a:extLst>
                <a:ext uri="{28A0092B-C50C-407E-A947-70E740481C1C}">
                  <a14:useLocalDpi xmlns:a14="http://schemas.microsoft.com/office/drawing/2010/main" val="0"/>
                </a:ext>
              </a:extLst>
            </a:blip>
            <a:srcRect b="19821"/>
            <a:stretch/>
          </p:blipFill>
          <p:spPr>
            <a:xfrm>
              <a:off x="7161956" y="4461376"/>
              <a:ext cx="636754" cy="633452"/>
            </a:xfrm>
            <a:prstGeom prst="rect">
              <a:avLst/>
            </a:prstGeom>
          </p:spPr>
        </p:pic>
        <p:pic>
          <p:nvPicPr>
            <p:cNvPr id="143" name="Picture 14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71150" y="2709450"/>
              <a:ext cx="636754" cy="790047"/>
            </a:xfrm>
            <a:prstGeom prst="rect">
              <a:avLst/>
            </a:prstGeom>
          </p:spPr>
        </p:pic>
      </p:grpSp>
      <p:grpSp>
        <p:nvGrpSpPr>
          <p:cNvPr id="2" name="Group 1"/>
          <p:cNvGrpSpPr/>
          <p:nvPr/>
        </p:nvGrpSpPr>
        <p:grpSpPr>
          <a:xfrm>
            <a:off x="8173259" y="3602456"/>
            <a:ext cx="600626" cy="752080"/>
            <a:chOff x="8173259" y="3602456"/>
            <a:chExt cx="600626" cy="752080"/>
          </a:xfrm>
        </p:grpSpPr>
        <p:sp>
          <p:nvSpPr>
            <p:cNvPr id="49" name="Rounded Rectangle 48"/>
            <p:cNvSpPr/>
            <p:nvPr/>
          </p:nvSpPr>
          <p:spPr bwMode="auto">
            <a:xfrm>
              <a:off x="8173259" y="3602456"/>
              <a:ext cx="600626" cy="752080"/>
            </a:xfrm>
            <a:prstGeom prst="roundRect">
              <a:avLst>
                <a:gd name="adj" fmla="val 10276"/>
              </a:avLst>
            </a:prstGeom>
            <a:solidFill>
              <a:srgbClr val="ED1E79"/>
            </a:solidFill>
            <a:ln w="28575">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50" name="Picture 49"/>
            <p:cNvPicPr>
              <a:picLocks noChangeAspect="1"/>
            </p:cNvPicPr>
            <p:nvPr/>
          </p:nvPicPr>
          <p:blipFill>
            <a:blip r:embed="rId7" cstate="print">
              <a:extLst>
                <a:ext uri="{BEBA8EAE-BF5A-486C-A8C5-ECC9F3942E4B}">
                  <a14:imgProps xmlns:a14="http://schemas.microsoft.com/office/drawing/2010/main">
                    <a14:imgLayer r:embed="rId8">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8262809" y="3757835"/>
              <a:ext cx="434829" cy="434829"/>
            </a:xfrm>
            <a:prstGeom prst="rect">
              <a:avLst/>
            </a:prstGeom>
          </p:spPr>
        </p:pic>
      </p:grpSp>
      <p:sp>
        <p:nvSpPr>
          <p:cNvPr id="5" name="Rounded Rectangle 4"/>
          <p:cNvSpPr/>
          <p:nvPr/>
        </p:nvSpPr>
        <p:spPr bwMode="auto">
          <a:xfrm>
            <a:off x="8159515" y="3582559"/>
            <a:ext cx="636754" cy="790047"/>
          </a:xfrm>
          <a:prstGeom prst="roundRect">
            <a:avLst>
              <a:gd name="adj" fmla="val 8320"/>
            </a:avLst>
          </a:prstGeom>
          <a:solidFill>
            <a:srgbClr val="595959"/>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54" name="Rounded Rectangle 53"/>
          <p:cNvSpPr/>
          <p:nvPr/>
        </p:nvSpPr>
        <p:spPr bwMode="auto">
          <a:xfrm>
            <a:off x="6393534" y="2727717"/>
            <a:ext cx="614370" cy="752080"/>
          </a:xfrm>
          <a:prstGeom prst="roundRect">
            <a:avLst>
              <a:gd name="adj" fmla="val 8915"/>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nvGrpSpPr>
          <p:cNvPr id="115" name="Group 114"/>
          <p:cNvGrpSpPr/>
          <p:nvPr/>
        </p:nvGrpSpPr>
        <p:grpSpPr>
          <a:xfrm>
            <a:off x="6371150" y="2709450"/>
            <a:ext cx="1427560" cy="2385378"/>
            <a:chOff x="6371150" y="2709450"/>
            <a:chExt cx="1427560" cy="2385378"/>
          </a:xfrm>
        </p:grpSpPr>
        <p:pic>
          <p:nvPicPr>
            <p:cNvPr id="116" name="Picture 11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61956" y="2709450"/>
              <a:ext cx="636754" cy="790047"/>
            </a:xfrm>
            <a:prstGeom prst="rect">
              <a:avLst/>
            </a:prstGeom>
          </p:spPr>
        </p:pic>
        <p:pic>
          <p:nvPicPr>
            <p:cNvPr id="117" name="Picture 11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71150" y="3582559"/>
              <a:ext cx="636754" cy="790047"/>
            </a:xfrm>
            <a:prstGeom prst="rect">
              <a:avLst/>
            </a:prstGeom>
          </p:spPr>
        </p:pic>
        <p:pic>
          <p:nvPicPr>
            <p:cNvPr id="118" name="Picture 11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61956" y="3582559"/>
              <a:ext cx="636754" cy="790047"/>
            </a:xfrm>
            <a:prstGeom prst="rect">
              <a:avLst/>
            </a:prstGeom>
          </p:spPr>
        </p:pic>
        <p:pic>
          <p:nvPicPr>
            <p:cNvPr id="119" name="Picture 118"/>
            <p:cNvPicPr>
              <a:picLocks noChangeAspect="1"/>
            </p:cNvPicPr>
            <p:nvPr/>
          </p:nvPicPr>
          <p:blipFill rotWithShape="1">
            <a:blip r:embed="rId6" cstate="print">
              <a:extLst>
                <a:ext uri="{28A0092B-C50C-407E-A947-70E740481C1C}">
                  <a14:useLocalDpi xmlns:a14="http://schemas.microsoft.com/office/drawing/2010/main" val="0"/>
                </a:ext>
              </a:extLst>
            </a:blip>
            <a:srcRect b="19821"/>
            <a:stretch/>
          </p:blipFill>
          <p:spPr>
            <a:xfrm>
              <a:off x="6371150" y="4461376"/>
              <a:ext cx="636754" cy="633452"/>
            </a:xfrm>
            <a:prstGeom prst="rect">
              <a:avLst/>
            </a:prstGeom>
          </p:spPr>
        </p:pic>
        <p:pic>
          <p:nvPicPr>
            <p:cNvPr id="120" name="Picture 119"/>
            <p:cNvPicPr>
              <a:picLocks noChangeAspect="1"/>
            </p:cNvPicPr>
            <p:nvPr/>
          </p:nvPicPr>
          <p:blipFill rotWithShape="1">
            <a:blip r:embed="rId6" cstate="print">
              <a:extLst>
                <a:ext uri="{28A0092B-C50C-407E-A947-70E740481C1C}">
                  <a14:useLocalDpi xmlns:a14="http://schemas.microsoft.com/office/drawing/2010/main" val="0"/>
                </a:ext>
              </a:extLst>
            </a:blip>
            <a:srcRect b="19821"/>
            <a:stretch/>
          </p:blipFill>
          <p:spPr>
            <a:xfrm>
              <a:off x="7161956" y="4461376"/>
              <a:ext cx="636754" cy="633452"/>
            </a:xfrm>
            <a:prstGeom prst="rect">
              <a:avLst/>
            </a:prstGeom>
          </p:spPr>
        </p:pic>
        <p:pic>
          <p:nvPicPr>
            <p:cNvPr id="121" name="Picture 12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71150" y="2709450"/>
              <a:ext cx="636754" cy="790047"/>
            </a:xfrm>
            <a:prstGeom prst="rect">
              <a:avLst/>
            </a:prstGeom>
          </p:spPr>
        </p:pic>
      </p:grpSp>
      <p:sp>
        <p:nvSpPr>
          <p:cNvPr id="53" name="TextBox 52"/>
          <p:cNvSpPr txBox="1"/>
          <p:nvPr/>
        </p:nvSpPr>
        <p:spPr>
          <a:xfrm>
            <a:off x="7320525" y="5629641"/>
            <a:ext cx="3120174" cy="249299"/>
          </a:xfrm>
          <a:prstGeom prst="rect">
            <a:avLst/>
          </a:prstGeom>
          <a:noFill/>
        </p:spPr>
        <p:txBody>
          <a:bodyPr wrap="square" lIns="0" tIns="0" rIns="0" bIns="0" rtlCol="0">
            <a:spAutoFit/>
          </a:bodyPr>
          <a:lstStyle/>
          <a:p>
            <a:pPr algn="ctr">
              <a:lnSpc>
                <a:spcPct val="90000"/>
              </a:lnSpc>
              <a:spcBef>
                <a:spcPct val="20000"/>
              </a:spcBef>
              <a:buSzPct val="80000"/>
            </a:pPr>
            <a:r>
              <a:rPr lang="en-US" sz="1800" dirty="0" smtClean="0">
                <a:solidFill>
                  <a:schemeClr val="bg1"/>
                </a:solidFill>
              </a:rPr>
              <a:t>Windows Azure Storage</a:t>
            </a:r>
            <a:endParaRPr lang="en-US" sz="1800" dirty="0">
              <a:solidFill>
                <a:schemeClr val="bg1"/>
              </a:solidFill>
            </a:endParaRPr>
          </a:p>
        </p:txBody>
      </p:sp>
      <p:sp>
        <p:nvSpPr>
          <p:cNvPr id="55" name="Title 3"/>
          <p:cNvSpPr txBox="1">
            <a:spLocks/>
          </p:cNvSpPr>
          <p:nvPr/>
        </p:nvSpPr>
        <p:spPr>
          <a:xfrm>
            <a:off x="519112" y="402776"/>
            <a:ext cx="11149013" cy="747897"/>
          </a:xfrm>
          <a:prstGeom prst="rect">
            <a:avLst/>
          </a:prstGeom>
        </p:spPr>
        <p:txBody>
          <a:bodyPr vert="horz" wrap="square" lIns="0" tIns="0" rIns="0" bIns="0" rtlCol="0" anchor="ctr" anchorCtr="0">
            <a:noAutofit/>
          </a:bodyPr>
          <a:lstStyle>
            <a:lvl1pPr algn="l" defTabSz="914363" rtl="0" eaLnBrk="1" latinLnBrk="0" hangingPunct="1">
              <a:lnSpc>
                <a:spcPct val="90000"/>
              </a:lnSpc>
              <a:spcBef>
                <a:spcPct val="0"/>
              </a:spcBef>
              <a:buNone/>
              <a:defRPr lang="en-US" sz="6600" b="0" kern="1200" cap="none" spc="-100" baseline="0">
                <a:ln w="3175">
                  <a:noFill/>
                </a:ln>
                <a:solidFill>
                  <a:schemeClr val="bg1">
                    <a:alpha val="99000"/>
                  </a:schemeClr>
                </a:solidFill>
                <a:effectLst/>
                <a:latin typeface="Segoe UI Light" pitchFamily="34" charset="0"/>
                <a:ea typeface="+mn-ea"/>
                <a:cs typeface="Arial" charset="0"/>
              </a:defRPr>
            </a:lvl1pPr>
          </a:lstStyle>
          <a:p>
            <a:r>
              <a:rPr lang="en-US" dirty="0" smtClean="0">
                <a:solidFill>
                  <a:schemeClr val="bg1"/>
                </a:solidFill>
              </a:rPr>
              <a:t>VM with persistent drive</a:t>
            </a:r>
            <a:endParaRPr lang="en-US" dirty="0">
              <a:solidFill>
                <a:schemeClr val="bg1"/>
              </a:solidFill>
            </a:endParaRPr>
          </a:p>
        </p:txBody>
      </p:sp>
    </p:spTree>
    <p:extLst>
      <p:ext uri="{BB962C8B-B14F-4D97-AF65-F5344CB8AC3E}">
        <p14:creationId xmlns:p14="http://schemas.microsoft.com/office/powerpoint/2010/main" val="7150656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4"/>
                                        </p:tgtEl>
                                        <p:attrNameLst>
                                          <p:attrName>style.visibility</p:attrName>
                                        </p:attrNameLst>
                                      </p:cBhvr>
                                      <p:to>
                                        <p:strVal val="visible"/>
                                      </p:to>
                                    </p:set>
                                    <p:animEffect transition="in" filter="fade">
                                      <p:cBhvr>
                                        <p:cTn id="12" dur="250"/>
                                        <p:tgtEl>
                                          <p:spTgt spid="144"/>
                                        </p:tgtEl>
                                      </p:cBhvr>
                                    </p:animEffect>
                                  </p:childTnLst>
                                </p:cTn>
                              </p:par>
                            </p:childTnLst>
                          </p:cTn>
                        </p:par>
                        <p:par>
                          <p:cTn id="13" fill="hold">
                            <p:stCondLst>
                              <p:cond delay="250"/>
                            </p:stCondLst>
                            <p:childTnLst>
                              <p:par>
                                <p:cTn id="14" presetID="10"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 grpId="0" animBg="1"/>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Rounded Rectangle 93"/>
          <p:cNvSpPr/>
          <p:nvPr/>
        </p:nvSpPr>
        <p:spPr bwMode="auto">
          <a:xfrm>
            <a:off x="6046002" y="2033253"/>
            <a:ext cx="5669220" cy="3380071"/>
          </a:xfrm>
          <a:prstGeom prst="roundRect">
            <a:avLst>
              <a:gd name="adj" fmla="val 3964"/>
            </a:avLst>
          </a:prstGeom>
          <a:solidFill>
            <a:srgbClr val="A6A6A6"/>
          </a:solidFill>
          <a:ln>
            <a:solidFill>
              <a:srgbClr val="A6A6A6"/>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grpSp>
        <p:nvGrpSpPr>
          <p:cNvPr id="97" name="Group 96"/>
          <p:cNvGrpSpPr/>
          <p:nvPr/>
        </p:nvGrpSpPr>
        <p:grpSpPr>
          <a:xfrm>
            <a:off x="6257557" y="2252065"/>
            <a:ext cx="1671976" cy="2950074"/>
            <a:chOff x="3857138" y="-151910"/>
            <a:chExt cx="1671976" cy="2950074"/>
          </a:xfrm>
        </p:grpSpPr>
        <p:pic>
          <p:nvPicPr>
            <p:cNvPr id="112" name="Picture 111"/>
            <p:cNvPicPr>
              <a:picLocks noChangeAspect="1"/>
            </p:cNvPicPr>
            <p:nvPr/>
          </p:nvPicPr>
          <p:blipFill rotWithShape="1">
            <a:blip r:embed="rId3">
              <a:extLst>
                <a:ext uri="{28A0092B-C50C-407E-A947-70E740481C1C}">
                  <a14:useLocalDpi xmlns:a14="http://schemas.microsoft.com/office/drawing/2010/main" val="0"/>
                </a:ext>
              </a:extLst>
            </a:blip>
            <a:srcRect b="26017"/>
            <a:stretch/>
          </p:blipFill>
          <p:spPr>
            <a:xfrm>
              <a:off x="3857140" y="-151910"/>
              <a:ext cx="1671974" cy="303820"/>
            </a:xfrm>
            <a:prstGeom prst="rect">
              <a:avLst/>
            </a:prstGeom>
          </p:spPr>
        </p:pic>
        <p:sp>
          <p:nvSpPr>
            <p:cNvPr id="113" name="Rectangle 112"/>
            <p:cNvSpPr/>
            <p:nvPr/>
          </p:nvSpPr>
          <p:spPr bwMode="auto">
            <a:xfrm>
              <a:off x="3857138" y="151910"/>
              <a:ext cx="1671975" cy="2541479"/>
            </a:xfrm>
            <a:prstGeom prst="rect">
              <a:avLst/>
            </a:prstGeom>
            <a:gradFill>
              <a:gsLst>
                <a:gs pos="0">
                  <a:schemeClr val="bg2">
                    <a:lumMod val="16000"/>
                  </a:schemeClr>
                </a:gs>
                <a:gs pos="100000">
                  <a:schemeClr val="bg2">
                    <a:lumMod val="19000"/>
                  </a:schemeClr>
                </a:gs>
                <a:gs pos="86000">
                  <a:srgbClr val="434343"/>
                </a:gs>
                <a:gs pos="18000">
                  <a:schemeClr val="bg2">
                    <a:lumMod val="27000"/>
                  </a:schemeClr>
                </a:gs>
              </a:gsLst>
              <a:lin ang="540000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114" name="Picture 113"/>
            <p:cNvPicPr>
              <a:picLocks noChangeAspect="1"/>
            </p:cNvPicPr>
            <p:nvPr/>
          </p:nvPicPr>
          <p:blipFill rotWithShape="1">
            <a:blip r:embed="rId3">
              <a:extLst>
                <a:ext uri="{28A0092B-C50C-407E-A947-70E740481C1C}">
                  <a14:useLocalDpi xmlns:a14="http://schemas.microsoft.com/office/drawing/2010/main" val="0"/>
                </a:ext>
              </a:extLst>
            </a:blip>
            <a:srcRect t="73983"/>
            <a:stretch/>
          </p:blipFill>
          <p:spPr>
            <a:xfrm>
              <a:off x="3857140" y="2691324"/>
              <a:ext cx="1671974" cy="106840"/>
            </a:xfrm>
            <a:prstGeom prst="rect">
              <a:avLst/>
            </a:prstGeom>
          </p:spPr>
        </p:pic>
      </p:grpSp>
      <p:grpSp>
        <p:nvGrpSpPr>
          <p:cNvPr id="122" name="Group 121"/>
          <p:cNvGrpSpPr/>
          <p:nvPr/>
        </p:nvGrpSpPr>
        <p:grpSpPr>
          <a:xfrm>
            <a:off x="8045922" y="2252065"/>
            <a:ext cx="1671976" cy="2950074"/>
            <a:chOff x="3857138" y="-151910"/>
            <a:chExt cx="1671976" cy="2950074"/>
          </a:xfrm>
        </p:grpSpPr>
        <p:pic>
          <p:nvPicPr>
            <p:cNvPr id="123" name="Picture 122"/>
            <p:cNvPicPr>
              <a:picLocks noChangeAspect="1"/>
            </p:cNvPicPr>
            <p:nvPr/>
          </p:nvPicPr>
          <p:blipFill rotWithShape="1">
            <a:blip r:embed="rId3">
              <a:extLst>
                <a:ext uri="{28A0092B-C50C-407E-A947-70E740481C1C}">
                  <a14:useLocalDpi xmlns:a14="http://schemas.microsoft.com/office/drawing/2010/main" val="0"/>
                </a:ext>
              </a:extLst>
            </a:blip>
            <a:srcRect b="26017"/>
            <a:stretch/>
          </p:blipFill>
          <p:spPr>
            <a:xfrm>
              <a:off x="3857140" y="-151910"/>
              <a:ext cx="1671974" cy="303820"/>
            </a:xfrm>
            <a:prstGeom prst="rect">
              <a:avLst/>
            </a:prstGeom>
          </p:spPr>
        </p:pic>
        <p:sp>
          <p:nvSpPr>
            <p:cNvPr id="124" name="Rectangle 123"/>
            <p:cNvSpPr/>
            <p:nvPr/>
          </p:nvSpPr>
          <p:spPr bwMode="auto">
            <a:xfrm>
              <a:off x="3857138" y="151910"/>
              <a:ext cx="1671975" cy="2541479"/>
            </a:xfrm>
            <a:prstGeom prst="rect">
              <a:avLst/>
            </a:prstGeom>
            <a:gradFill>
              <a:gsLst>
                <a:gs pos="0">
                  <a:schemeClr val="bg2">
                    <a:lumMod val="16000"/>
                  </a:schemeClr>
                </a:gs>
                <a:gs pos="100000">
                  <a:schemeClr val="bg2">
                    <a:lumMod val="19000"/>
                  </a:schemeClr>
                </a:gs>
                <a:gs pos="86000">
                  <a:srgbClr val="434343"/>
                </a:gs>
                <a:gs pos="18000">
                  <a:schemeClr val="bg2">
                    <a:lumMod val="27000"/>
                  </a:schemeClr>
                </a:gs>
              </a:gsLst>
              <a:lin ang="540000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125" name="Picture 124"/>
            <p:cNvPicPr>
              <a:picLocks noChangeAspect="1"/>
            </p:cNvPicPr>
            <p:nvPr/>
          </p:nvPicPr>
          <p:blipFill rotWithShape="1">
            <a:blip r:embed="rId3">
              <a:extLst>
                <a:ext uri="{28A0092B-C50C-407E-A947-70E740481C1C}">
                  <a14:useLocalDpi xmlns:a14="http://schemas.microsoft.com/office/drawing/2010/main" val="0"/>
                </a:ext>
              </a:extLst>
            </a:blip>
            <a:srcRect t="73983"/>
            <a:stretch/>
          </p:blipFill>
          <p:spPr>
            <a:xfrm>
              <a:off x="3857140" y="2691324"/>
              <a:ext cx="1671974" cy="106840"/>
            </a:xfrm>
            <a:prstGeom prst="rect">
              <a:avLst/>
            </a:prstGeom>
          </p:spPr>
        </p:pic>
      </p:grpSp>
      <p:grpSp>
        <p:nvGrpSpPr>
          <p:cNvPr id="133" name="Group 132"/>
          <p:cNvGrpSpPr/>
          <p:nvPr/>
        </p:nvGrpSpPr>
        <p:grpSpPr>
          <a:xfrm>
            <a:off x="9834150" y="2252065"/>
            <a:ext cx="1671976" cy="2950074"/>
            <a:chOff x="3857138" y="-151910"/>
            <a:chExt cx="1671976" cy="2950074"/>
          </a:xfrm>
        </p:grpSpPr>
        <p:pic>
          <p:nvPicPr>
            <p:cNvPr id="134" name="Picture 133"/>
            <p:cNvPicPr>
              <a:picLocks noChangeAspect="1"/>
            </p:cNvPicPr>
            <p:nvPr/>
          </p:nvPicPr>
          <p:blipFill rotWithShape="1">
            <a:blip r:embed="rId3">
              <a:extLst>
                <a:ext uri="{28A0092B-C50C-407E-A947-70E740481C1C}">
                  <a14:useLocalDpi xmlns:a14="http://schemas.microsoft.com/office/drawing/2010/main" val="0"/>
                </a:ext>
              </a:extLst>
            </a:blip>
            <a:srcRect b="26017"/>
            <a:stretch/>
          </p:blipFill>
          <p:spPr>
            <a:xfrm>
              <a:off x="3857140" y="-151910"/>
              <a:ext cx="1671974" cy="303820"/>
            </a:xfrm>
            <a:prstGeom prst="rect">
              <a:avLst/>
            </a:prstGeom>
          </p:spPr>
        </p:pic>
        <p:sp>
          <p:nvSpPr>
            <p:cNvPr id="135" name="Rectangle 134"/>
            <p:cNvSpPr/>
            <p:nvPr/>
          </p:nvSpPr>
          <p:spPr bwMode="auto">
            <a:xfrm>
              <a:off x="3857138" y="151910"/>
              <a:ext cx="1671975" cy="2541479"/>
            </a:xfrm>
            <a:prstGeom prst="rect">
              <a:avLst/>
            </a:prstGeom>
            <a:gradFill>
              <a:gsLst>
                <a:gs pos="0">
                  <a:schemeClr val="bg2">
                    <a:lumMod val="16000"/>
                  </a:schemeClr>
                </a:gs>
                <a:gs pos="100000">
                  <a:schemeClr val="bg2">
                    <a:lumMod val="19000"/>
                  </a:schemeClr>
                </a:gs>
                <a:gs pos="86000">
                  <a:srgbClr val="434343"/>
                </a:gs>
                <a:gs pos="18000">
                  <a:schemeClr val="bg2">
                    <a:lumMod val="27000"/>
                  </a:schemeClr>
                </a:gs>
              </a:gsLst>
              <a:lin ang="540000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136" name="Picture 135"/>
            <p:cNvPicPr>
              <a:picLocks noChangeAspect="1"/>
            </p:cNvPicPr>
            <p:nvPr/>
          </p:nvPicPr>
          <p:blipFill rotWithShape="1">
            <a:blip r:embed="rId3">
              <a:extLst>
                <a:ext uri="{28A0092B-C50C-407E-A947-70E740481C1C}">
                  <a14:useLocalDpi xmlns:a14="http://schemas.microsoft.com/office/drawing/2010/main" val="0"/>
                </a:ext>
              </a:extLst>
            </a:blip>
            <a:srcRect t="73983"/>
            <a:stretch/>
          </p:blipFill>
          <p:spPr>
            <a:xfrm>
              <a:off x="3857140" y="2691324"/>
              <a:ext cx="1671974" cy="106840"/>
            </a:xfrm>
            <a:prstGeom prst="rect">
              <a:avLst/>
            </a:prstGeom>
          </p:spPr>
        </p:pic>
      </p:grpSp>
      <p:sp>
        <p:nvSpPr>
          <p:cNvPr id="144" name="Rounded Rectangle 143"/>
          <p:cNvSpPr/>
          <p:nvPr/>
        </p:nvSpPr>
        <p:spPr bwMode="auto">
          <a:xfrm>
            <a:off x="8959674" y="3607404"/>
            <a:ext cx="614370" cy="752080"/>
          </a:xfrm>
          <a:prstGeom prst="roundRect">
            <a:avLst>
              <a:gd name="adj" fmla="val 8915"/>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45" name="Rounded Rectangle 144"/>
          <p:cNvSpPr/>
          <p:nvPr/>
        </p:nvSpPr>
        <p:spPr bwMode="auto">
          <a:xfrm>
            <a:off x="8159515" y="3602456"/>
            <a:ext cx="614370" cy="752080"/>
          </a:xfrm>
          <a:prstGeom prst="roundRect">
            <a:avLst>
              <a:gd name="adj" fmla="val 8915"/>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46" name="Rounded Rectangle 145"/>
          <p:cNvSpPr/>
          <p:nvPr/>
        </p:nvSpPr>
        <p:spPr bwMode="auto">
          <a:xfrm>
            <a:off x="10742612" y="2731008"/>
            <a:ext cx="614370" cy="752080"/>
          </a:xfrm>
          <a:prstGeom prst="roundRect">
            <a:avLst>
              <a:gd name="adj" fmla="val 8915"/>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nvGrpSpPr>
          <p:cNvPr id="126" name="Group 125"/>
          <p:cNvGrpSpPr/>
          <p:nvPr/>
        </p:nvGrpSpPr>
        <p:grpSpPr>
          <a:xfrm>
            <a:off x="8159515" y="2709450"/>
            <a:ext cx="1427560" cy="2385378"/>
            <a:chOff x="6371150" y="2709450"/>
            <a:chExt cx="1427560" cy="2385378"/>
          </a:xfrm>
        </p:grpSpPr>
        <p:pic>
          <p:nvPicPr>
            <p:cNvPr id="127" name="Picture 12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61956" y="2709450"/>
              <a:ext cx="636754" cy="790047"/>
            </a:xfrm>
            <a:prstGeom prst="rect">
              <a:avLst/>
            </a:prstGeom>
          </p:spPr>
        </p:pic>
        <p:pic>
          <p:nvPicPr>
            <p:cNvPr id="128" name="Picture 12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71150" y="3582559"/>
              <a:ext cx="636754" cy="790047"/>
            </a:xfrm>
            <a:prstGeom prst="rect">
              <a:avLst/>
            </a:prstGeom>
          </p:spPr>
        </p:pic>
        <p:pic>
          <p:nvPicPr>
            <p:cNvPr id="129" name="Picture 12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61956" y="3582559"/>
              <a:ext cx="636754" cy="790047"/>
            </a:xfrm>
            <a:prstGeom prst="rect">
              <a:avLst/>
            </a:prstGeom>
          </p:spPr>
        </p:pic>
        <p:pic>
          <p:nvPicPr>
            <p:cNvPr id="130" name="Picture 129"/>
            <p:cNvPicPr>
              <a:picLocks noChangeAspect="1"/>
            </p:cNvPicPr>
            <p:nvPr/>
          </p:nvPicPr>
          <p:blipFill rotWithShape="1">
            <a:blip r:embed="rId4" cstate="print">
              <a:extLst>
                <a:ext uri="{28A0092B-C50C-407E-A947-70E740481C1C}">
                  <a14:useLocalDpi xmlns:a14="http://schemas.microsoft.com/office/drawing/2010/main" val="0"/>
                </a:ext>
              </a:extLst>
            </a:blip>
            <a:srcRect b="19821"/>
            <a:stretch/>
          </p:blipFill>
          <p:spPr>
            <a:xfrm>
              <a:off x="6371150" y="4461376"/>
              <a:ext cx="636754" cy="633452"/>
            </a:xfrm>
            <a:prstGeom prst="rect">
              <a:avLst/>
            </a:prstGeom>
          </p:spPr>
        </p:pic>
        <p:pic>
          <p:nvPicPr>
            <p:cNvPr id="131" name="Picture 130"/>
            <p:cNvPicPr>
              <a:picLocks noChangeAspect="1"/>
            </p:cNvPicPr>
            <p:nvPr/>
          </p:nvPicPr>
          <p:blipFill rotWithShape="1">
            <a:blip r:embed="rId4" cstate="print">
              <a:extLst>
                <a:ext uri="{28A0092B-C50C-407E-A947-70E740481C1C}">
                  <a14:useLocalDpi xmlns:a14="http://schemas.microsoft.com/office/drawing/2010/main" val="0"/>
                </a:ext>
              </a:extLst>
            </a:blip>
            <a:srcRect b="19821"/>
            <a:stretch/>
          </p:blipFill>
          <p:spPr>
            <a:xfrm>
              <a:off x="7161956" y="4461376"/>
              <a:ext cx="636754" cy="633452"/>
            </a:xfrm>
            <a:prstGeom prst="rect">
              <a:avLst/>
            </a:prstGeom>
          </p:spPr>
        </p:pic>
        <p:pic>
          <p:nvPicPr>
            <p:cNvPr id="132" name="Picture 13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71150" y="2709450"/>
              <a:ext cx="636754" cy="790047"/>
            </a:xfrm>
            <a:prstGeom prst="rect">
              <a:avLst/>
            </a:prstGeom>
          </p:spPr>
        </p:pic>
      </p:grpSp>
      <p:grpSp>
        <p:nvGrpSpPr>
          <p:cNvPr id="137" name="Group 136"/>
          <p:cNvGrpSpPr/>
          <p:nvPr/>
        </p:nvGrpSpPr>
        <p:grpSpPr>
          <a:xfrm>
            <a:off x="9947743" y="2709450"/>
            <a:ext cx="1427560" cy="2385378"/>
            <a:chOff x="6371150" y="2709450"/>
            <a:chExt cx="1427560" cy="2385378"/>
          </a:xfrm>
        </p:grpSpPr>
        <p:pic>
          <p:nvPicPr>
            <p:cNvPr id="138" name="Picture 13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61956" y="2709450"/>
              <a:ext cx="636754" cy="790047"/>
            </a:xfrm>
            <a:prstGeom prst="rect">
              <a:avLst/>
            </a:prstGeom>
          </p:spPr>
        </p:pic>
        <p:pic>
          <p:nvPicPr>
            <p:cNvPr id="139" name="Picture 13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71150" y="3582559"/>
              <a:ext cx="636754" cy="790047"/>
            </a:xfrm>
            <a:prstGeom prst="rect">
              <a:avLst/>
            </a:prstGeom>
          </p:spPr>
        </p:pic>
        <p:pic>
          <p:nvPicPr>
            <p:cNvPr id="140" name="Picture 13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61956" y="3582559"/>
              <a:ext cx="636754" cy="790047"/>
            </a:xfrm>
            <a:prstGeom prst="rect">
              <a:avLst/>
            </a:prstGeom>
          </p:spPr>
        </p:pic>
        <p:pic>
          <p:nvPicPr>
            <p:cNvPr id="141" name="Picture 140"/>
            <p:cNvPicPr>
              <a:picLocks noChangeAspect="1"/>
            </p:cNvPicPr>
            <p:nvPr/>
          </p:nvPicPr>
          <p:blipFill rotWithShape="1">
            <a:blip r:embed="rId4" cstate="print">
              <a:extLst>
                <a:ext uri="{28A0092B-C50C-407E-A947-70E740481C1C}">
                  <a14:useLocalDpi xmlns:a14="http://schemas.microsoft.com/office/drawing/2010/main" val="0"/>
                </a:ext>
              </a:extLst>
            </a:blip>
            <a:srcRect b="19821"/>
            <a:stretch/>
          </p:blipFill>
          <p:spPr>
            <a:xfrm>
              <a:off x="6371150" y="4461376"/>
              <a:ext cx="636754" cy="633452"/>
            </a:xfrm>
            <a:prstGeom prst="rect">
              <a:avLst/>
            </a:prstGeom>
          </p:spPr>
        </p:pic>
        <p:pic>
          <p:nvPicPr>
            <p:cNvPr id="142" name="Picture 141"/>
            <p:cNvPicPr>
              <a:picLocks noChangeAspect="1"/>
            </p:cNvPicPr>
            <p:nvPr/>
          </p:nvPicPr>
          <p:blipFill rotWithShape="1">
            <a:blip r:embed="rId4" cstate="print">
              <a:extLst>
                <a:ext uri="{28A0092B-C50C-407E-A947-70E740481C1C}">
                  <a14:useLocalDpi xmlns:a14="http://schemas.microsoft.com/office/drawing/2010/main" val="0"/>
                </a:ext>
              </a:extLst>
            </a:blip>
            <a:srcRect b="19821"/>
            <a:stretch/>
          </p:blipFill>
          <p:spPr>
            <a:xfrm>
              <a:off x="7161956" y="4461376"/>
              <a:ext cx="636754" cy="633452"/>
            </a:xfrm>
            <a:prstGeom prst="rect">
              <a:avLst/>
            </a:prstGeom>
          </p:spPr>
        </p:pic>
        <p:pic>
          <p:nvPicPr>
            <p:cNvPr id="143" name="Picture 14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71150" y="2709450"/>
              <a:ext cx="636754" cy="790047"/>
            </a:xfrm>
            <a:prstGeom prst="rect">
              <a:avLst/>
            </a:prstGeom>
          </p:spPr>
        </p:pic>
      </p:grpSp>
      <p:grpSp>
        <p:nvGrpSpPr>
          <p:cNvPr id="2" name="Group 1"/>
          <p:cNvGrpSpPr/>
          <p:nvPr/>
        </p:nvGrpSpPr>
        <p:grpSpPr>
          <a:xfrm>
            <a:off x="8173259" y="3602456"/>
            <a:ext cx="600626" cy="752080"/>
            <a:chOff x="8173259" y="3602456"/>
            <a:chExt cx="600626" cy="752080"/>
          </a:xfrm>
        </p:grpSpPr>
        <p:sp>
          <p:nvSpPr>
            <p:cNvPr id="49" name="Rounded Rectangle 48"/>
            <p:cNvSpPr/>
            <p:nvPr/>
          </p:nvSpPr>
          <p:spPr bwMode="auto">
            <a:xfrm>
              <a:off x="8173259" y="3602456"/>
              <a:ext cx="600626" cy="752080"/>
            </a:xfrm>
            <a:prstGeom prst="roundRect">
              <a:avLst>
                <a:gd name="adj" fmla="val 10276"/>
              </a:avLst>
            </a:prstGeom>
            <a:solidFill>
              <a:srgbClr val="ED1E79"/>
            </a:solidFill>
            <a:ln w="28575">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50" name="Picture 49"/>
            <p:cNvPicPr>
              <a:picLocks noChangeAspect="1"/>
            </p:cNvPicPr>
            <p:nvPr/>
          </p:nvPicPr>
          <p:blipFill>
            <a:blip r:embed="rId5" cstate="print">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8262809" y="3757835"/>
              <a:ext cx="434829" cy="434829"/>
            </a:xfrm>
            <a:prstGeom prst="rect">
              <a:avLst/>
            </a:prstGeom>
          </p:spPr>
        </p:pic>
      </p:grpSp>
      <p:sp>
        <p:nvSpPr>
          <p:cNvPr id="5" name="Rounded Rectangle 4"/>
          <p:cNvSpPr/>
          <p:nvPr/>
        </p:nvSpPr>
        <p:spPr bwMode="auto">
          <a:xfrm>
            <a:off x="8159515" y="3582559"/>
            <a:ext cx="636754" cy="790047"/>
          </a:xfrm>
          <a:prstGeom prst="roundRect">
            <a:avLst>
              <a:gd name="adj" fmla="val 8320"/>
            </a:avLst>
          </a:prstGeom>
          <a:solidFill>
            <a:srgbClr val="595959"/>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54" name="Rounded Rectangle 53"/>
          <p:cNvSpPr/>
          <p:nvPr/>
        </p:nvSpPr>
        <p:spPr bwMode="auto">
          <a:xfrm>
            <a:off x="6393534" y="2727717"/>
            <a:ext cx="614370" cy="752080"/>
          </a:xfrm>
          <a:prstGeom prst="roundRect">
            <a:avLst>
              <a:gd name="adj" fmla="val 8915"/>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nvGrpSpPr>
          <p:cNvPr id="115" name="Group 114"/>
          <p:cNvGrpSpPr/>
          <p:nvPr/>
        </p:nvGrpSpPr>
        <p:grpSpPr>
          <a:xfrm>
            <a:off x="6371150" y="2709450"/>
            <a:ext cx="1427560" cy="2385378"/>
            <a:chOff x="6371150" y="2709450"/>
            <a:chExt cx="1427560" cy="2385378"/>
          </a:xfrm>
        </p:grpSpPr>
        <p:pic>
          <p:nvPicPr>
            <p:cNvPr id="116" name="Picture 1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61956" y="2709450"/>
              <a:ext cx="636754" cy="790047"/>
            </a:xfrm>
            <a:prstGeom prst="rect">
              <a:avLst/>
            </a:prstGeom>
          </p:spPr>
        </p:pic>
        <p:pic>
          <p:nvPicPr>
            <p:cNvPr id="117" name="Picture 1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71150" y="3582559"/>
              <a:ext cx="636754" cy="790047"/>
            </a:xfrm>
            <a:prstGeom prst="rect">
              <a:avLst/>
            </a:prstGeom>
          </p:spPr>
        </p:pic>
        <p:pic>
          <p:nvPicPr>
            <p:cNvPr id="118" name="Picture 1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61956" y="3582559"/>
              <a:ext cx="636754" cy="790047"/>
            </a:xfrm>
            <a:prstGeom prst="rect">
              <a:avLst/>
            </a:prstGeom>
          </p:spPr>
        </p:pic>
        <p:pic>
          <p:nvPicPr>
            <p:cNvPr id="119" name="Picture 118"/>
            <p:cNvPicPr>
              <a:picLocks noChangeAspect="1"/>
            </p:cNvPicPr>
            <p:nvPr/>
          </p:nvPicPr>
          <p:blipFill rotWithShape="1">
            <a:blip r:embed="rId4" cstate="print">
              <a:extLst>
                <a:ext uri="{28A0092B-C50C-407E-A947-70E740481C1C}">
                  <a14:useLocalDpi xmlns:a14="http://schemas.microsoft.com/office/drawing/2010/main" val="0"/>
                </a:ext>
              </a:extLst>
            </a:blip>
            <a:srcRect b="19821"/>
            <a:stretch/>
          </p:blipFill>
          <p:spPr>
            <a:xfrm>
              <a:off x="6371150" y="4461376"/>
              <a:ext cx="636754" cy="633452"/>
            </a:xfrm>
            <a:prstGeom prst="rect">
              <a:avLst/>
            </a:prstGeom>
          </p:spPr>
        </p:pic>
        <p:pic>
          <p:nvPicPr>
            <p:cNvPr id="120" name="Picture 119"/>
            <p:cNvPicPr>
              <a:picLocks noChangeAspect="1"/>
            </p:cNvPicPr>
            <p:nvPr/>
          </p:nvPicPr>
          <p:blipFill rotWithShape="1">
            <a:blip r:embed="rId4" cstate="print">
              <a:extLst>
                <a:ext uri="{28A0092B-C50C-407E-A947-70E740481C1C}">
                  <a14:useLocalDpi xmlns:a14="http://schemas.microsoft.com/office/drawing/2010/main" val="0"/>
                </a:ext>
              </a:extLst>
            </a:blip>
            <a:srcRect b="19821"/>
            <a:stretch/>
          </p:blipFill>
          <p:spPr>
            <a:xfrm>
              <a:off x="7161956" y="4461376"/>
              <a:ext cx="636754" cy="633452"/>
            </a:xfrm>
            <a:prstGeom prst="rect">
              <a:avLst/>
            </a:prstGeom>
          </p:spPr>
        </p:pic>
        <p:pic>
          <p:nvPicPr>
            <p:cNvPr id="121" name="Picture 12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71150" y="2709450"/>
              <a:ext cx="636754" cy="790047"/>
            </a:xfrm>
            <a:prstGeom prst="rect">
              <a:avLst/>
            </a:prstGeom>
          </p:spPr>
        </p:pic>
      </p:grpSp>
      <p:sp>
        <p:nvSpPr>
          <p:cNvPr id="53" name="Title 3"/>
          <p:cNvSpPr txBox="1">
            <a:spLocks/>
          </p:cNvSpPr>
          <p:nvPr/>
        </p:nvSpPr>
        <p:spPr>
          <a:xfrm>
            <a:off x="628009" y="2554470"/>
            <a:ext cx="4586070" cy="1994392"/>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5400" b="0" kern="1200" cap="none" spc="-100" baseline="0">
                <a:ln w="3175">
                  <a:noFill/>
                </a:ln>
                <a:solidFill>
                  <a:schemeClr val="bg1"/>
                </a:solidFill>
                <a:effectLst/>
                <a:latin typeface="Segoe UI Light" pitchFamily="34" charset="0"/>
                <a:ea typeface="+mn-ea"/>
                <a:cs typeface="Arial" charset="0"/>
              </a:defRPr>
            </a:lvl1pPr>
          </a:lstStyle>
          <a:p>
            <a:r>
              <a:rPr lang="en-US" sz="7200" dirty="0" smtClean="0"/>
              <a:t>reliable and always on</a:t>
            </a:r>
            <a:endParaRPr lang="en-US" sz="7200" dirty="0"/>
          </a:p>
        </p:txBody>
      </p:sp>
      <p:sp>
        <p:nvSpPr>
          <p:cNvPr id="46" name="TextBox 45"/>
          <p:cNvSpPr txBox="1"/>
          <p:nvPr/>
        </p:nvSpPr>
        <p:spPr>
          <a:xfrm>
            <a:off x="7320525" y="5629641"/>
            <a:ext cx="3120174" cy="249299"/>
          </a:xfrm>
          <a:prstGeom prst="rect">
            <a:avLst/>
          </a:prstGeom>
          <a:noFill/>
        </p:spPr>
        <p:txBody>
          <a:bodyPr wrap="square" lIns="0" tIns="0" rIns="0" bIns="0" rtlCol="0">
            <a:spAutoFit/>
          </a:bodyPr>
          <a:lstStyle/>
          <a:p>
            <a:pPr algn="ctr">
              <a:lnSpc>
                <a:spcPct val="90000"/>
              </a:lnSpc>
              <a:spcBef>
                <a:spcPct val="20000"/>
              </a:spcBef>
              <a:buSzPct val="80000"/>
            </a:pPr>
            <a:r>
              <a:rPr lang="en-US" sz="1800" dirty="0" smtClean="0">
                <a:solidFill>
                  <a:schemeClr val="bg1"/>
                </a:solidFill>
              </a:rPr>
              <a:t>Windows Azure Storage</a:t>
            </a:r>
            <a:endParaRPr lang="en-US" sz="1800" dirty="0">
              <a:solidFill>
                <a:schemeClr val="bg1"/>
              </a:solidFill>
            </a:endParaRPr>
          </a:p>
        </p:txBody>
      </p:sp>
      <p:sp>
        <p:nvSpPr>
          <p:cNvPr id="47" name="Title 3"/>
          <p:cNvSpPr txBox="1">
            <a:spLocks/>
          </p:cNvSpPr>
          <p:nvPr/>
        </p:nvSpPr>
        <p:spPr>
          <a:xfrm>
            <a:off x="519112" y="402776"/>
            <a:ext cx="11149013" cy="747897"/>
          </a:xfrm>
          <a:prstGeom prst="rect">
            <a:avLst/>
          </a:prstGeom>
        </p:spPr>
        <p:txBody>
          <a:bodyPr vert="horz" wrap="square" lIns="0" tIns="0" rIns="0" bIns="0" rtlCol="0" anchor="ctr" anchorCtr="0">
            <a:noAutofit/>
          </a:bodyPr>
          <a:lstStyle>
            <a:lvl1pPr algn="l" defTabSz="914363" rtl="0" eaLnBrk="1" latinLnBrk="0" hangingPunct="1">
              <a:lnSpc>
                <a:spcPct val="90000"/>
              </a:lnSpc>
              <a:spcBef>
                <a:spcPct val="0"/>
              </a:spcBef>
              <a:buNone/>
              <a:defRPr lang="en-US" sz="6600" b="0" kern="1200" cap="none" spc="-100" baseline="0">
                <a:ln w="3175">
                  <a:noFill/>
                </a:ln>
                <a:solidFill>
                  <a:schemeClr val="bg1">
                    <a:alpha val="99000"/>
                  </a:schemeClr>
                </a:solidFill>
                <a:effectLst/>
                <a:latin typeface="Segoe UI Light" pitchFamily="34" charset="0"/>
                <a:ea typeface="+mn-ea"/>
                <a:cs typeface="Arial" charset="0"/>
              </a:defRPr>
            </a:lvl1pPr>
          </a:lstStyle>
          <a:p>
            <a:r>
              <a:rPr lang="en-US" dirty="0" smtClean="0">
                <a:solidFill>
                  <a:schemeClr val="bg1"/>
                </a:solidFill>
              </a:rPr>
              <a:t>VM with persistent drive</a:t>
            </a:r>
            <a:endParaRPr lang="en-US" dirty="0">
              <a:solidFill>
                <a:schemeClr val="bg1"/>
              </a:solidFill>
            </a:endParaRPr>
          </a:p>
        </p:txBody>
      </p:sp>
    </p:spTree>
    <p:extLst>
      <p:ext uri="{BB962C8B-B14F-4D97-AF65-F5344CB8AC3E}">
        <p14:creationId xmlns:p14="http://schemas.microsoft.com/office/powerpoint/2010/main" val="2368974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Oval 63"/>
          <p:cNvSpPr/>
          <p:nvPr/>
        </p:nvSpPr>
        <p:spPr bwMode="auto">
          <a:xfrm>
            <a:off x="856902" y="4188370"/>
            <a:ext cx="499919" cy="499919"/>
          </a:xfrm>
          <a:prstGeom prst="ellipse">
            <a:avLst/>
          </a:prstGeom>
          <a:solidFill>
            <a:srgbClr val="92D050">
              <a:alpha val="50196"/>
            </a:srgbClr>
          </a:solidFill>
          <a:ln w="381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62" name="Oval 61"/>
          <p:cNvSpPr/>
          <p:nvPr/>
        </p:nvSpPr>
        <p:spPr bwMode="auto">
          <a:xfrm>
            <a:off x="4494212" y="4188370"/>
            <a:ext cx="499919" cy="499919"/>
          </a:xfrm>
          <a:prstGeom prst="ellipse">
            <a:avLst/>
          </a:prstGeom>
          <a:solidFill>
            <a:srgbClr val="92D050">
              <a:alpha val="50196"/>
            </a:srgbClr>
          </a:solidFill>
          <a:ln w="381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nvGrpSpPr>
          <p:cNvPr id="27" name="Group 26"/>
          <p:cNvGrpSpPr/>
          <p:nvPr/>
        </p:nvGrpSpPr>
        <p:grpSpPr>
          <a:xfrm>
            <a:off x="484093" y="2191962"/>
            <a:ext cx="4873213" cy="2749491"/>
            <a:chOff x="484093" y="1352838"/>
            <a:chExt cx="4873213" cy="2749491"/>
          </a:xfrm>
        </p:grpSpPr>
        <p:cxnSp>
          <p:nvCxnSpPr>
            <p:cNvPr id="1350" name="Straight Connector 1349"/>
            <p:cNvCxnSpPr/>
            <p:nvPr/>
          </p:nvCxnSpPr>
          <p:spPr>
            <a:xfrm rot="5400000">
              <a:off x="2920700" y="-1083769"/>
              <a:ext cx="0" cy="4873213"/>
            </a:xfrm>
            <a:prstGeom prst="line">
              <a:avLst/>
            </a:prstGeom>
            <a:ln>
              <a:solidFill>
                <a:srgbClr val="A6A6A6"/>
              </a:solidFill>
              <a:prstDash val="sysDash"/>
            </a:ln>
          </p:spPr>
          <p:style>
            <a:lnRef idx="1">
              <a:schemeClr val="accent1"/>
            </a:lnRef>
            <a:fillRef idx="0">
              <a:schemeClr val="accent1"/>
            </a:fillRef>
            <a:effectRef idx="0">
              <a:schemeClr val="accent1"/>
            </a:effectRef>
            <a:fontRef idx="minor">
              <a:schemeClr val="tx1"/>
            </a:fontRef>
          </p:style>
        </p:cxnSp>
        <p:cxnSp>
          <p:nvCxnSpPr>
            <p:cNvPr id="1351" name="Straight Connector 1350"/>
            <p:cNvCxnSpPr/>
            <p:nvPr/>
          </p:nvCxnSpPr>
          <p:spPr>
            <a:xfrm rot="5400000">
              <a:off x="2920700" y="-167272"/>
              <a:ext cx="0" cy="4873213"/>
            </a:xfrm>
            <a:prstGeom prst="line">
              <a:avLst/>
            </a:prstGeom>
            <a:ln>
              <a:solidFill>
                <a:srgbClr val="A6A6A6"/>
              </a:solidFill>
              <a:prstDash val="sysDash"/>
            </a:ln>
          </p:spPr>
          <p:style>
            <a:lnRef idx="1">
              <a:schemeClr val="accent1"/>
            </a:lnRef>
            <a:fillRef idx="0">
              <a:schemeClr val="accent1"/>
            </a:fillRef>
            <a:effectRef idx="0">
              <a:schemeClr val="accent1"/>
            </a:effectRef>
            <a:fontRef idx="minor">
              <a:schemeClr val="tx1"/>
            </a:fontRef>
          </p:style>
        </p:cxnSp>
        <p:cxnSp>
          <p:nvCxnSpPr>
            <p:cNvPr id="1352" name="Straight Connector 1351"/>
            <p:cNvCxnSpPr/>
            <p:nvPr/>
          </p:nvCxnSpPr>
          <p:spPr>
            <a:xfrm rot="5400000">
              <a:off x="2920700" y="749226"/>
              <a:ext cx="0" cy="4873213"/>
            </a:xfrm>
            <a:prstGeom prst="line">
              <a:avLst/>
            </a:prstGeom>
            <a:ln>
              <a:solidFill>
                <a:srgbClr val="A6A6A6"/>
              </a:solidFill>
              <a:prstDash val="sysDash"/>
            </a:ln>
          </p:spPr>
          <p:style>
            <a:lnRef idx="1">
              <a:schemeClr val="accent1"/>
            </a:lnRef>
            <a:fillRef idx="0">
              <a:schemeClr val="accent1"/>
            </a:fillRef>
            <a:effectRef idx="0">
              <a:schemeClr val="accent1"/>
            </a:effectRef>
            <a:fontRef idx="minor">
              <a:schemeClr val="tx1"/>
            </a:fontRef>
          </p:style>
        </p:cxnSp>
        <p:cxnSp>
          <p:nvCxnSpPr>
            <p:cNvPr id="1353" name="Straight Connector 1352"/>
            <p:cNvCxnSpPr/>
            <p:nvPr/>
          </p:nvCxnSpPr>
          <p:spPr>
            <a:xfrm rot="5400000">
              <a:off x="2920700" y="1665722"/>
              <a:ext cx="0" cy="4873213"/>
            </a:xfrm>
            <a:prstGeom prst="line">
              <a:avLst/>
            </a:prstGeom>
            <a:ln>
              <a:solidFill>
                <a:srgbClr val="A6A6A6"/>
              </a:solidFill>
              <a:prstDash val="sysDash"/>
            </a:ln>
          </p:spPr>
          <p:style>
            <a:lnRef idx="1">
              <a:schemeClr val="accent1"/>
            </a:lnRef>
            <a:fillRef idx="0">
              <a:schemeClr val="accent1"/>
            </a:fillRef>
            <a:effectRef idx="0">
              <a:schemeClr val="accent1"/>
            </a:effectRef>
            <a:fontRef idx="minor">
              <a:schemeClr val="tx1"/>
            </a:fontRef>
          </p:style>
        </p:cxnSp>
      </p:grpSp>
      <p:sp>
        <p:nvSpPr>
          <p:cNvPr id="61" name="Title 3"/>
          <p:cNvSpPr txBox="1">
            <a:spLocks/>
          </p:cNvSpPr>
          <p:nvPr/>
        </p:nvSpPr>
        <p:spPr>
          <a:xfrm>
            <a:off x="628009" y="5160219"/>
            <a:ext cx="4586070" cy="1107996"/>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5400" b="0" kern="1200" cap="none" spc="-100" baseline="0">
                <a:ln w="3175">
                  <a:noFill/>
                </a:ln>
                <a:solidFill>
                  <a:schemeClr val="bg1"/>
                </a:solidFill>
                <a:effectLst/>
                <a:latin typeface="Segoe UI Light" pitchFamily="34" charset="0"/>
                <a:ea typeface="+mn-ea"/>
                <a:cs typeface="Arial" charset="0"/>
              </a:defRPr>
            </a:lvl1pPr>
          </a:lstStyle>
          <a:p>
            <a:pPr algn="ctr"/>
            <a:r>
              <a:rPr lang="en-US" sz="4000" dirty="0" smtClean="0"/>
              <a:t>continuous storage </a:t>
            </a:r>
            <a:br>
              <a:rPr lang="en-US" sz="4000" dirty="0" smtClean="0"/>
            </a:br>
            <a:r>
              <a:rPr lang="en-US" sz="4000" dirty="0" smtClean="0"/>
              <a:t>geo-replication</a:t>
            </a:r>
            <a:endParaRPr lang="en-US" sz="4000" dirty="0"/>
          </a:p>
        </p:txBody>
      </p:sp>
      <p:sp>
        <p:nvSpPr>
          <p:cNvPr id="1339" name="Oval 536"/>
          <p:cNvSpPr>
            <a:spLocks noChangeAspect="1" noChangeArrowheads="1"/>
          </p:cNvSpPr>
          <p:nvPr/>
        </p:nvSpPr>
        <p:spPr bwMode="auto">
          <a:xfrm>
            <a:off x="1053913" y="4390922"/>
            <a:ext cx="105894" cy="105894"/>
          </a:xfrm>
          <a:prstGeom prst="ellipse">
            <a:avLst/>
          </a:prstGeom>
          <a:solidFill>
            <a:srgbClr val="92D05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21" name="Group 20"/>
          <p:cNvGrpSpPr/>
          <p:nvPr/>
        </p:nvGrpSpPr>
        <p:grpSpPr>
          <a:xfrm>
            <a:off x="628009" y="2058323"/>
            <a:ext cx="4582487" cy="2941875"/>
            <a:chOff x="628009" y="1463040"/>
            <a:chExt cx="4582487" cy="2460962"/>
          </a:xfrm>
        </p:grpSpPr>
        <p:cxnSp>
          <p:nvCxnSpPr>
            <p:cNvPr id="20" name="Straight Connector 19"/>
            <p:cNvCxnSpPr/>
            <p:nvPr/>
          </p:nvCxnSpPr>
          <p:spPr>
            <a:xfrm>
              <a:off x="628009" y="1463040"/>
              <a:ext cx="0" cy="2460962"/>
            </a:xfrm>
            <a:prstGeom prst="line">
              <a:avLst/>
            </a:prstGeom>
            <a:ln>
              <a:solidFill>
                <a:srgbClr val="A6A6A6"/>
              </a:solidFill>
              <a:prstDash val="sysDash"/>
            </a:ln>
          </p:spPr>
          <p:style>
            <a:lnRef idx="1">
              <a:schemeClr val="accent1"/>
            </a:lnRef>
            <a:fillRef idx="0">
              <a:schemeClr val="accent1"/>
            </a:fillRef>
            <a:effectRef idx="0">
              <a:schemeClr val="accent1"/>
            </a:effectRef>
            <a:fontRef idx="minor">
              <a:schemeClr val="tx1"/>
            </a:fontRef>
          </p:style>
        </p:cxnSp>
        <p:cxnSp>
          <p:nvCxnSpPr>
            <p:cNvPr id="1342" name="Straight Connector 1341"/>
            <p:cNvCxnSpPr/>
            <p:nvPr/>
          </p:nvCxnSpPr>
          <p:spPr>
            <a:xfrm>
              <a:off x="1544506" y="1463040"/>
              <a:ext cx="0" cy="2460962"/>
            </a:xfrm>
            <a:prstGeom prst="line">
              <a:avLst/>
            </a:prstGeom>
            <a:ln>
              <a:solidFill>
                <a:srgbClr val="A6A6A6"/>
              </a:solidFill>
              <a:prstDash val="sysDash"/>
            </a:ln>
          </p:spPr>
          <p:style>
            <a:lnRef idx="1">
              <a:schemeClr val="accent1"/>
            </a:lnRef>
            <a:fillRef idx="0">
              <a:schemeClr val="accent1"/>
            </a:fillRef>
            <a:effectRef idx="0">
              <a:schemeClr val="accent1"/>
            </a:effectRef>
            <a:fontRef idx="minor">
              <a:schemeClr val="tx1"/>
            </a:fontRef>
          </p:style>
        </p:cxnSp>
        <p:cxnSp>
          <p:nvCxnSpPr>
            <p:cNvPr id="1343" name="Straight Connector 1342"/>
            <p:cNvCxnSpPr/>
            <p:nvPr/>
          </p:nvCxnSpPr>
          <p:spPr>
            <a:xfrm>
              <a:off x="2461003" y="1463040"/>
              <a:ext cx="0" cy="2460962"/>
            </a:xfrm>
            <a:prstGeom prst="line">
              <a:avLst/>
            </a:prstGeom>
            <a:ln>
              <a:solidFill>
                <a:srgbClr val="A6A6A6"/>
              </a:solidFill>
              <a:prstDash val="sysDash"/>
            </a:ln>
          </p:spPr>
          <p:style>
            <a:lnRef idx="1">
              <a:schemeClr val="accent1"/>
            </a:lnRef>
            <a:fillRef idx="0">
              <a:schemeClr val="accent1"/>
            </a:fillRef>
            <a:effectRef idx="0">
              <a:schemeClr val="accent1"/>
            </a:effectRef>
            <a:fontRef idx="minor">
              <a:schemeClr val="tx1"/>
            </a:fontRef>
          </p:style>
        </p:cxnSp>
        <p:cxnSp>
          <p:nvCxnSpPr>
            <p:cNvPr id="1344" name="Straight Connector 1343"/>
            <p:cNvCxnSpPr/>
            <p:nvPr/>
          </p:nvCxnSpPr>
          <p:spPr>
            <a:xfrm>
              <a:off x="3377500" y="1463040"/>
              <a:ext cx="0" cy="2460962"/>
            </a:xfrm>
            <a:prstGeom prst="line">
              <a:avLst/>
            </a:prstGeom>
            <a:ln>
              <a:solidFill>
                <a:srgbClr val="A6A6A6"/>
              </a:solidFill>
              <a:prstDash val="sysDash"/>
            </a:ln>
          </p:spPr>
          <p:style>
            <a:lnRef idx="1">
              <a:schemeClr val="accent1"/>
            </a:lnRef>
            <a:fillRef idx="0">
              <a:schemeClr val="accent1"/>
            </a:fillRef>
            <a:effectRef idx="0">
              <a:schemeClr val="accent1"/>
            </a:effectRef>
            <a:fontRef idx="minor">
              <a:schemeClr val="tx1"/>
            </a:fontRef>
          </p:style>
        </p:cxnSp>
        <p:cxnSp>
          <p:nvCxnSpPr>
            <p:cNvPr id="1345" name="Straight Connector 1344"/>
            <p:cNvCxnSpPr/>
            <p:nvPr/>
          </p:nvCxnSpPr>
          <p:spPr>
            <a:xfrm>
              <a:off x="4293997" y="1463040"/>
              <a:ext cx="0" cy="2460962"/>
            </a:xfrm>
            <a:prstGeom prst="line">
              <a:avLst/>
            </a:prstGeom>
            <a:ln>
              <a:solidFill>
                <a:srgbClr val="A6A6A6"/>
              </a:solidFill>
              <a:prstDash val="sysDash"/>
            </a:ln>
          </p:spPr>
          <p:style>
            <a:lnRef idx="1">
              <a:schemeClr val="accent1"/>
            </a:lnRef>
            <a:fillRef idx="0">
              <a:schemeClr val="accent1"/>
            </a:fillRef>
            <a:effectRef idx="0">
              <a:schemeClr val="accent1"/>
            </a:effectRef>
            <a:fontRef idx="minor">
              <a:schemeClr val="tx1"/>
            </a:fontRef>
          </p:style>
        </p:cxnSp>
        <p:cxnSp>
          <p:nvCxnSpPr>
            <p:cNvPr id="1346" name="Straight Connector 1345"/>
            <p:cNvCxnSpPr/>
            <p:nvPr/>
          </p:nvCxnSpPr>
          <p:spPr>
            <a:xfrm>
              <a:off x="5210496" y="1463040"/>
              <a:ext cx="0" cy="2460962"/>
            </a:xfrm>
            <a:prstGeom prst="line">
              <a:avLst/>
            </a:prstGeom>
            <a:ln>
              <a:solidFill>
                <a:srgbClr val="A6A6A6"/>
              </a:solidFill>
              <a:prstDash val="sysDash"/>
            </a:ln>
          </p:spPr>
          <p:style>
            <a:lnRef idx="1">
              <a:schemeClr val="accent1"/>
            </a:lnRef>
            <a:fillRef idx="0">
              <a:schemeClr val="accent1"/>
            </a:fillRef>
            <a:effectRef idx="0">
              <a:schemeClr val="accent1"/>
            </a:effectRef>
            <a:fontRef idx="minor">
              <a:schemeClr val="tx1"/>
            </a:fontRef>
          </p:style>
        </p:cxnSp>
      </p:grpSp>
      <p:sp>
        <p:nvSpPr>
          <p:cNvPr id="18" name="Pentagon 17"/>
          <p:cNvSpPr/>
          <p:nvPr/>
        </p:nvSpPr>
        <p:spPr bwMode="auto">
          <a:xfrm rot="5400000">
            <a:off x="389090" y="2806107"/>
            <a:ext cx="1435542" cy="783245"/>
          </a:xfrm>
          <a:prstGeom prst="homePlate">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vert270"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800" b="1" dirty="0" smtClean="0">
                <a:gradFill>
                  <a:gsLst>
                    <a:gs pos="0">
                      <a:srgbClr val="FFFFFF"/>
                    </a:gs>
                    <a:gs pos="100000">
                      <a:srgbClr val="FFFFFF"/>
                    </a:gs>
                  </a:gsLst>
                  <a:lin ang="5400000" scaled="0"/>
                </a:gradFill>
              </a:rPr>
              <a:t>WEST</a:t>
            </a:r>
          </a:p>
          <a:p>
            <a:pPr algn="ctr" defTabSz="914099" fontAlgn="base">
              <a:spcBef>
                <a:spcPct val="0"/>
              </a:spcBef>
              <a:spcAft>
                <a:spcPct val="0"/>
              </a:spcAft>
            </a:pPr>
            <a:r>
              <a:rPr lang="en-US" sz="1800" b="1" dirty="0" smtClean="0">
                <a:gradFill>
                  <a:gsLst>
                    <a:gs pos="0">
                      <a:srgbClr val="FFFFFF"/>
                    </a:gs>
                    <a:gs pos="100000">
                      <a:srgbClr val="FFFFFF"/>
                    </a:gs>
                  </a:gsLst>
                  <a:lin ang="5400000" scaled="0"/>
                </a:gradFill>
              </a:rPr>
              <a:t>DC</a:t>
            </a:r>
          </a:p>
        </p:txBody>
      </p:sp>
      <p:sp>
        <p:nvSpPr>
          <p:cNvPr id="1355" name="Pentagon 1354"/>
          <p:cNvSpPr/>
          <p:nvPr/>
        </p:nvSpPr>
        <p:spPr bwMode="auto">
          <a:xfrm rot="5400000">
            <a:off x="4038074" y="2806108"/>
            <a:ext cx="1435542" cy="783245"/>
          </a:xfrm>
          <a:prstGeom prst="homePlate">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vert270"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1800" b="1" dirty="0" smtClean="0">
                <a:gradFill>
                  <a:gsLst>
                    <a:gs pos="0">
                      <a:srgbClr val="FFFFFF"/>
                    </a:gs>
                    <a:gs pos="100000">
                      <a:srgbClr val="FFFFFF"/>
                    </a:gs>
                  </a:gsLst>
                  <a:lin ang="5400000" scaled="0"/>
                </a:gradFill>
              </a:rPr>
              <a:t>EAST</a:t>
            </a:r>
          </a:p>
          <a:p>
            <a:pPr algn="ctr" defTabSz="914099" fontAlgn="base">
              <a:spcBef>
                <a:spcPct val="0"/>
              </a:spcBef>
              <a:spcAft>
                <a:spcPct val="0"/>
              </a:spcAft>
            </a:pPr>
            <a:r>
              <a:rPr lang="en-US" sz="1800" b="1" dirty="0" smtClean="0">
                <a:gradFill>
                  <a:gsLst>
                    <a:gs pos="0">
                      <a:srgbClr val="FFFFFF"/>
                    </a:gs>
                    <a:gs pos="100000">
                      <a:srgbClr val="FFFFFF"/>
                    </a:gs>
                  </a:gsLst>
                  <a:lin ang="5400000" scaled="0"/>
                </a:gradFill>
              </a:rPr>
              <a:t>DC</a:t>
            </a:r>
          </a:p>
        </p:txBody>
      </p:sp>
      <p:sp>
        <p:nvSpPr>
          <p:cNvPr id="1358" name="Oval 536"/>
          <p:cNvSpPr>
            <a:spLocks noChangeAspect="1" noChangeArrowheads="1"/>
          </p:cNvSpPr>
          <p:nvPr/>
        </p:nvSpPr>
        <p:spPr bwMode="auto">
          <a:xfrm>
            <a:off x="4691224" y="4390922"/>
            <a:ext cx="105894" cy="105894"/>
          </a:xfrm>
          <a:prstGeom prst="ellipse">
            <a:avLst/>
          </a:prstGeom>
          <a:solidFill>
            <a:srgbClr val="92D05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 name="TextBox 22"/>
          <p:cNvSpPr txBox="1"/>
          <p:nvPr/>
        </p:nvSpPr>
        <p:spPr>
          <a:xfrm>
            <a:off x="2247465" y="4593702"/>
            <a:ext cx="1183016" cy="249299"/>
          </a:xfrm>
          <a:prstGeom prst="rect">
            <a:avLst/>
          </a:prstGeom>
          <a:noFill/>
        </p:spPr>
        <p:txBody>
          <a:bodyPr wrap="none" lIns="0" tIns="0" rIns="0" bIns="0" rtlCol="0">
            <a:spAutoFit/>
          </a:bodyPr>
          <a:lstStyle/>
          <a:p>
            <a:pPr>
              <a:lnSpc>
                <a:spcPct val="90000"/>
              </a:lnSpc>
              <a:spcBef>
                <a:spcPct val="20000"/>
              </a:spcBef>
              <a:buSzPct val="80000"/>
            </a:pPr>
            <a:r>
              <a:rPr lang="en-US" sz="1800" i="1" dirty="0" smtClean="0">
                <a:solidFill>
                  <a:schemeClr val="bg1"/>
                </a:solidFill>
              </a:rPr>
              <a:t>&gt; 500 miles</a:t>
            </a:r>
            <a:endParaRPr lang="en-US" sz="1800" i="1" dirty="0">
              <a:solidFill>
                <a:schemeClr val="bg1"/>
              </a:solidFill>
            </a:endParaRPr>
          </a:p>
        </p:txBody>
      </p:sp>
      <p:cxnSp>
        <p:nvCxnSpPr>
          <p:cNvPr id="1359" name="Straight Connector 1358"/>
          <p:cNvCxnSpPr/>
          <p:nvPr/>
        </p:nvCxnSpPr>
        <p:spPr>
          <a:xfrm>
            <a:off x="1106861" y="4443869"/>
            <a:ext cx="3584363" cy="0"/>
          </a:xfrm>
          <a:prstGeom prst="line">
            <a:avLst/>
          </a:prstGeom>
          <a:ln w="28575">
            <a:solidFill>
              <a:srgbClr val="92D050"/>
            </a:solidFill>
            <a:prstDash val="sysDash"/>
          </a:ln>
        </p:spPr>
        <p:style>
          <a:lnRef idx="1">
            <a:schemeClr val="accent1"/>
          </a:lnRef>
          <a:fillRef idx="0">
            <a:schemeClr val="accent1"/>
          </a:fillRef>
          <a:effectRef idx="0">
            <a:schemeClr val="accent1"/>
          </a:effectRef>
          <a:fontRef idx="minor">
            <a:schemeClr val="tx1"/>
          </a:fontRef>
        </p:style>
      </p:cxnSp>
      <p:sp>
        <p:nvSpPr>
          <p:cNvPr id="63" name="Rounded Rectangle 62"/>
          <p:cNvSpPr/>
          <p:nvPr/>
        </p:nvSpPr>
        <p:spPr bwMode="auto">
          <a:xfrm>
            <a:off x="6046002" y="2033253"/>
            <a:ext cx="5669220" cy="3380071"/>
          </a:xfrm>
          <a:prstGeom prst="roundRect">
            <a:avLst>
              <a:gd name="adj" fmla="val 3964"/>
            </a:avLst>
          </a:prstGeom>
          <a:solidFill>
            <a:srgbClr val="A6A6A6"/>
          </a:solidFill>
          <a:ln>
            <a:solidFill>
              <a:srgbClr val="A6A6A6"/>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grpSp>
        <p:nvGrpSpPr>
          <p:cNvPr id="65" name="Group 64"/>
          <p:cNvGrpSpPr/>
          <p:nvPr/>
        </p:nvGrpSpPr>
        <p:grpSpPr>
          <a:xfrm>
            <a:off x="6257557" y="2252065"/>
            <a:ext cx="1671976" cy="2950074"/>
            <a:chOff x="3857138" y="-151910"/>
            <a:chExt cx="1671976" cy="2950074"/>
          </a:xfrm>
        </p:grpSpPr>
        <p:pic>
          <p:nvPicPr>
            <p:cNvPr id="66" name="Picture 65"/>
            <p:cNvPicPr>
              <a:picLocks noChangeAspect="1"/>
            </p:cNvPicPr>
            <p:nvPr/>
          </p:nvPicPr>
          <p:blipFill rotWithShape="1">
            <a:blip r:embed="rId3">
              <a:extLst>
                <a:ext uri="{28A0092B-C50C-407E-A947-70E740481C1C}">
                  <a14:useLocalDpi xmlns:a14="http://schemas.microsoft.com/office/drawing/2010/main" val="0"/>
                </a:ext>
              </a:extLst>
            </a:blip>
            <a:srcRect b="26017"/>
            <a:stretch/>
          </p:blipFill>
          <p:spPr>
            <a:xfrm>
              <a:off x="3857140" y="-151910"/>
              <a:ext cx="1671974" cy="303820"/>
            </a:xfrm>
            <a:prstGeom prst="rect">
              <a:avLst/>
            </a:prstGeom>
          </p:spPr>
        </p:pic>
        <p:sp>
          <p:nvSpPr>
            <p:cNvPr id="67" name="Rectangle 66"/>
            <p:cNvSpPr/>
            <p:nvPr/>
          </p:nvSpPr>
          <p:spPr bwMode="auto">
            <a:xfrm>
              <a:off x="3857138" y="151910"/>
              <a:ext cx="1671975" cy="2541479"/>
            </a:xfrm>
            <a:prstGeom prst="rect">
              <a:avLst/>
            </a:prstGeom>
            <a:gradFill>
              <a:gsLst>
                <a:gs pos="0">
                  <a:schemeClr val="bg2">
                    <a:lumMod val="16000"/>
                  </a:schemeClr>
                </a:gs>
                <a:gs pos="100000">
                  <a:schemeClr val="bg2">
                    <a:lumMod val="19000"/>
                  </a:schemeClr>
                </a:gs>
                <a:gs pos="86000">
                  <a:srgbClr val="434343"/>
                </a:gs>
                <a:gs pos="18000">
                  <a:schemeClr val="bg2">
                    <a:lumMod val="27000"/>
                  </a:schemeClr>
                </a:gs>
              </a:gsLst>
              <a:lin ang="540000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68" name="Picture 67"/>
            <p:cNvPicPr>
              <a:picLocks noChangeAspect="1"/>
            </p:cNvPicPr>
            <p:nvPr/>
          </p:nvPicPr>
          <p:blipFill rotWithShape="1">
            <a:blip r:embed="rId3">
              <a:extLst>
                <a:ext uri="{28A0092B-C50C-407E-A947-70E740481C1C}">
                  <a14:useLocalDpi xmlns:a14="http://schemas.microsoft.com/office/drawing/2010/main" val="0"/>
                </a:ext>
              </a:extLst>
            </a:blip>
            <a:srcRect t="73983"/>
            <a:stretch/>
          </p:blipFill>
          <p:spPr>
            <a:xfrm>
              <a:off x="3857140" y="2691324"/>
              <a:ext cx="1671974" cy="106840"/>
            </a:xfrm>
            <a:prstGeom prst="rect">
              <a:avLst/>
            </a:prstGeom>
          </p:spPr>
        </p:pic>
      </p:grpSp>
      <p:grpSp>
        <p:nvGrpSpPr>
          <p:cNvPr id="69" name="Group 68"/>
          <p:cNvGrpSpPr/>
          <p:nvPr/>
        </p:nvGrpSpPr>
        <p:grpSpPr>
          <a:xfrm>
            <a:off x="8045922" y="2252065"/>
            <a:ext cx="1671976" cy="2950074"/>
            <a:chOff x="3857138" y="-151910"/>
            <a:chExt cx="1671976" cy="2950074"/>
          </a:xfrm>
        </p:grpSpPr>
        <p:pic>
          <p:nvPicPr>
            <p:cNvPr id="70" name="Picture 69"/>
            <p:cNvPicPr>
              <a:picLocks noChangeAspect="1"/>
            </p:cNvPicPr>
            <p:nvPr/>
          </p:nvPicPr>
          <p:blipFill rotWithShape="1">
            <a:blip r:embed="rId3">
              <a:extLst>
                <a:ext uri="{28A0092B-C50C-407E-A947-70E740481C1C}">
                  <a14:useLocalDpi xmlns:a14="http://schemas.microsoft.com/office/drawing/2010/main" val="0"/>
                </a:ext>
              </a:extLst>
            </a:blip>
            <a:srcRect b="26017"/>
            <a:stretch/>
          </p:blipFill>
          <p:spPr>
            <a:xfrm>
              <a:off x="3857140" y="-151910"/>
              <a:ext cx="1671974" cy="303820"/>
            </a:xfrm>
            <a:prstGeom prst="rect">
              <a:avLst/>
            </a:prstGeom>
          </p:spPr>
        </p:pic>
        <p:sp>
          <p:nvSpPr>
            <p:cNvPr id="71" name="Rectangle 70"/>
            <p:cNvSpPr/>
            <p:nvPr/>
          </p:nvSpPr>
          <p:spPr bwMode="auto">
            <a:xfrm>
              <a:off x="3857138" y="151910"/>
              <a:ext cx="1671975" cy="2541479"/>
            </a:xfrm>
            <a:prstGeom prst="rect">
              <a:avLst/>
            </a:prstGeom>
            <a:gradFill>
              <a:gsLst>
                <a:gs pos="0">
                  <a:schemeClr val="bg2">
                    <a:lumMod val="16000"/>
                  </a:schemeClr>
                </a:gs>
                <a:gs pos="100000">
                  <a:schemeClr val="bg2">
                    <a:lumMod val="19000"/>
                  </a:schemeClr>
                </a:gs>
                <a:gs pos="86000">
                  <a:srgbClr val="434343"/>
                </a:gs>
                <a:gs pos="18000">
                  <a:schemeClr val="bg2">
                    <a:lumMod val="27000"/>
                  </a:schemeClr>
                </a:gs>
              </a:gsLst>
              <a:lin ang="540000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72" name="Picture 71"/>
            <p:cNvPicPr>
              <a:picLocks noChangeAspect="1"/>
            </p:cNvPicPr>
            <p:nvPr/>
          </p:nvPicPr>
          <p:blipFill rotWithShape="1">
            <a:blip r:embed="rId3">
              <a:extLst>
                <a:ext uri="{28A0092B-C50C-407E-A947-70E740481C1C}">
                  <a14:useLocalDpi xmlns:a14="http://schemas.microsoft.com/office/drawing/2010/main" val="0"/>
                </a:ext>
              </a:extLst>
            </a:blip>
            <a:srcRect t="73983"/>
            <a:stretch/>
          </p:blipFill>
          <p:spPr>
            <a:xfrm>
              <a:off x="3857140" y="2691324"/>
              <a:ext cx="1671974" cy="106840"/>
            </a:xfrm>
            <a:prstGeom prst="rect">
              <a:avLst/>
            </a:prstGeom>
          </p:spPr>
        </p:pic>
      </p:grpSp>
      <p:grpSp>
        <p:nvGrpSpPr>
          <p:cNvPr id="73" name="Group 72"/>
          <p:cNvGrpSpPr/>
          <p:nvPr/>
        </p:nvGrpSpPr>
        <p:grpSpPr>
          <a:xfrm>
            <a:off x="9834150" y="2252065"/>
            <a:ext cx="1671976" cy="2950074"/>
            <a:chOff x="3857138" y="-151910"/>
            <a:chExt cx="1671976" cy="2950074"/>
          </a:xfrm>
        </p:grpSpPr>
        <p:pic>
          <p:nvPicPr>
            <p:cNvPr id="74" name="Picture 73"/>
            <p:cNvPicPr>
              <a:picLocks noChangeAspect="1"/>
            </p:cNvPicPr>
            <p:nvPr/>
          </p:nvPicPr>
          <p:blipFill rotWithShape="1">
            <a:blip r:embed="rId3">
              <a:extLst>
                <a:ext uri="{28A0092B-C50C-407E-A947-70E740481C1C}">
                  <a14:useLocalDpi xmlns:a14="http://schemas.microsoft.com/office/drawing/2010/main" val="0"/>
                </a:ext>
              </a:extLst>
            </a:blip>
            <a:srcRect b="26017"/>
            <a:stretch/>
          </p:blipFill>
          <p:spPr>
            <a:xfrm>
              <a:off x="3857140" y="-151910"/>
              <a:ext cx="1671974" cy="303820"/>
            </a:xfrm>
            <a:prstGeom prst="rect">
              <a:avLst/>
            </a:prstGeom>
          </p:spPr>
        </p:pic>
        <p:sp>
          <p:nvSpPr>
            <p:cNvPr id="75" name="Rectangle 74"/>
            <p:cNvSpPr/>
            <p:nvPr/>
          </p:nvSpPr>
          <p:spPr bwMode="auto">
            <a:xfrm>
              <a:off x="3857138" y="151910"/>
              <a:ext cx="1671975" cy="2541479"/>
            </a:xfrm>
            <a:prstGeom prst="rect">
              <a:avLst/>
            </a:prstGeom>
            <a:gradFill>
              <a:gsLst>
                <a:gs pos="0">
                  <a:schemeClr val="bg2">
                    <a:lumMod val="16000"/>
                  </a:schemeClr>
                </a:gs>
                <a:gs pos="100000">
                  <a:schemeClr val="bg2">
                    <a:lumMod val="19000"/>
                  </a:schemeClr>
                </a:gs>
                <a:gs pos="86000">
                  <a:srgbClr val="434343"/>
                </a:gs>
                <a:gs pos="18000">
                  <a:schemeClr val="bg2">
                    <a:lumMod val="27000"/>
                  </a:schemeClr>
                </a:gs>
              </a:gsLst>
              <a:lin ang="540000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77" name="Picture 76"/>
            <p:cNvPicPr>
              <a:picLocks noChangeAspect="1"/>
            </p:cNvPicPr>
            <p:nvPr/>
          </p:nvPicPr>
          <p:blipFill rotWithShape="1">
            <a:blip r:embed="rId3">
              <a:extLst>
                <a:ext uri="{28A0092B-C50C-407E-A947-70E740481C1C}">
                  <a14:useLocalDpi xmlns:a14="http://schemas.microsoft.com/office/drawing/2010/main" val="0"/>
                </a:ext>
              </a:extLst>
            </a:blip>
            <a:srcRect t="73983"/>
            <a:stretch/>
          </p:blipFill>
          <p:spPr>
            <a:xfrm>
              <a:off x="3857140" y="2691324"/>
              <a:ext cx="1671974" cy="106840"/>
            </a:xfrm>
            <a:prstGeom prst="rect">
              <a:avLst/>
            </a:prstGeom>
          </p:spPr>
        </p:pic>
      </p:grpSp>
      <p:sp>
        <p:nvSpPr>
          <p:cNvPr id="78" name="Rounded Rectangle 77"/>
          <p:cNvSpPr/>
          <p:nvPr/>
        </p:nvSpPr>
        <p:spPr bwMode="auto">
          <a:xfrm>
            <a:off x="8959674" y="3607404"/>
            <a:ext cx="614370" cy="752080"/>
          </a:xfrm>
          <a:prstGeom prst="roundRect">
            <a:avLst>
              <a:gd name="adj" fmla="val 8915"/>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79" name="Rounded Rectangle 78"/>
          <p:cNvSpPr/>
          <p:nvPr/>
        </p:nvSpPr>
        <p:spPr bwMode="auto">
          <a:xfrm>
            <a:off x="8159515" y="3602456"/>
            <a:ext cx="614370" cy="752080"/>
          </a:xfrm>
          <a:prstGeom prst="roundRect">
            <a:avLst>
              <a:gd name="adj" fmla="val 8915"/>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80" name="Rounded Rectangle 79"/>
          <p:cNvSpPr/>
          <p:nvPr/>
        </p:nvSpPr>
        <p:spPr bwMode="auto">
          <a:xfrm>
            <a:off x="10742612" y="2731008"/>
            <a:ext cx="614370" cy="752080"/>
          </a:xfrm>
          <a:prstGeom prst="roundRect">
            <a:avLst>
              <a:gd name="adj" fmla="val 8915"/>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nvGrpSpPr>
          <p:cNvPr id="81" name="Group 80"/>
          <p:cNvGrpSpPr/>
          <p:nvPr/>
        </p:nvGrpSpPr>
        <p:grpSpPr>
          <a:xfrm>
            <a:off x="8159515" y="2709450"/>
            <a:ext cx="1427560" cy="2385378"/>
            <a:chOff x="6371150" y="2709450"/>
            <a:chExt cx="1427560" cy="2385378"/>
          </a:xfrm>
        </p:grpSpPr>
        <p:pic>
          <p:nvPicPr>
            <p:cNvPr id="82" name="Picture 8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61956" y="2709450"/>
              <a:ext cx="636754" cy="790047"/>
            </a:xfrm>
            <a:prstGeom prst="rect">
              <a:avLst/>
            </a:prstGeom>
          </p:spPr>
        </p:pic>
        <p:pic>
          <p:nvPicPr>
            <p:cNvPr id="83" name="Picture 8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71150" y="3582559"/>
              <a:ext cx="636754" cy="790047"/>
            </a:xfrm>
            <a:prstGeom prst="rect">
              <a:avLst/>
            </a:prstGeom>
          </p:spPr>
        </p:pic>
        <p:pic>
          <p:nvPicPr>
            <p:cNvPr id="84" name="Picture 8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61956" y="3582559"/>
              <a:ext cx="636754" cy="790047"/>
            </a:xfrm>
            <a:prstGeom prst="rect">
              <a:avLst/>
            </a:prstGeom>
          </p:spPr>
        </p:pic>
        <p:pic>
          <p:nvPicPr>
            <p:cNvPr id="85" name="Picture 84"/>
            <p:cNvPicPr>
              <a:picLocks noChangeAspect="1"/>
            </p:cNvPicPr>
            <p:nvPr/>
          </p:nvPicPr>
          <p:blipFill rotWithShape="1">
            <a:blip r:embed="rId4" cstate="print">
              <a:extLst>
                <a:ext uri="{28A0092B-C50C-407E-A947-70E740481C1C}">
                  <a14:useLocalDpi xmlns:a14="http://schemas.microsoft.com/office/drawing/2010/main" val="0"/>
                </a:ext>
              </a:extLst>
            </a:blip>
            <a:srcRect b="19821"/>
            <a:stretch/>
          </p:blipFill>
          <p:spPr>
            <a:xfrm>
              <a:off x="6371150" y="4461376"/>
              <a:ext cx="636754" cy="633452"/>
            </a:xfrm>
            <a:prstGeom prst="rect">
              <a:avLst/>
            </a:prstGeom>
          </p:spPr>
        </p:pic>
        <p:pic>
          <p:nvPicPr>
            <p:cNvPr id="86" name="Picture 85"/>
            <p:cNvPicPr>
              <a:picLocks noChangeAspect="1"/>
            </p:cNvPicPr>
            <p:nvPr/>
          </p:nvPicPr>
          <p:blipFill rotWithShape="1">
            <a:blip r:embed="rId4" cstate="print">
              <a:extLst>
                <a:ext uri="{28A0092B-C50C-407E-A947-70E740481C1C}">
                  <a14:useLocalDpi xmlns:a14="http://schemas.microsoft.com/office/drawing/2010/main" val="0"/>
                </a:ext>
              </a:extLst>
            </a:blip>
            <a:srcRect b="19821"/>
            <a:stretch/>
          </p:blipFill>
          <p:spPr>
            <a:xfrm>
              <a:off x="7161956" y="4461376"/>
              <a:ext cx="636754" cy="633452"/>
            </a:xfrm>
            <a:prstGeom prst="rect">
              <a:avLst/>
            </a:prstGeom>
          </p:spPr>
        </p:pic>
        <p:pic>
          <p:nvPicPr>
            <p:cNvPr id="87" name="Picture 8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71150" y="2709450"/>
              <a:ext cx="636754" cy="790047"/>
            </a:xfrm>
            <a:prstGeom prst="rect">
              <a:avLst/>
            </a:prstGeom>
          </p:spPr>
        </p:pic>
      </p:grpSp>
      <p:grpSp>
        <p:nvGrpSpPr>
          <p:cNvPr id="88" name="Group 87"/>
          <p:cNvGrpSpPr/>
          <p:nvPr/>
        </p:nvGrpSpPr>
        <p:grpSpPr>
          <a:xfrm>
            <a:off x="9947743" y="2709450"/>
            <a:ext cx="1427560" cy="2385378"/>
            <a:chOff x="6371150" y="2709450"/>
            <a:chExt cx="1427560" cy="2385378"/>
          </a:xfrm>
        </p:grpSpPr>
        <p:pic>
          <p:nvPicPr>
            <p:cNvPr id="89" name="Picture 8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61956" y="2709450"/>
              <a:ext cx="636754" cy="790047"/>
            </a:xfrm>
            <a:prstGeom prst="rect">
              <a:avLst/>
            </a:prstGeom>
          </p:spPr>
        </p:pic>
        <p:pic>
          <p:nvPicPr>
            <p:cNvPr id="90" name="Picture 8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71150" y="3582559"/>
              <a:ext cx="636754" cy="790047"/>
            </a:xfrm>
            <a:prstGeom prst="rect">
              <a:avLst/>
            </a:prstGeom>
          </p:spPr>
        </p:pic>
        <p:pic>
          <p:nvPicPr>
            <p:cNvPr id="91" name="Picture 9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61956" y="3582559"/>
              <a:ext cx="636754" cy="790047"/>
            </a:xfrm>
            <a:prstGeom prst="rect">
              <a:avLst/>
            </a:prstGeom>
          </p:spPr>
        </p:pic>
        <p:pic>
          <p:nvPicPr>
            <p:cNvPr id="92" name="Picture 91"/>
            <p:cNvPicPr>
              <a:picLocks noChangeAspect="1"/>
            </p:cNvPicPr>
            <p:nvPr/>
          </p:nvPicPr>
          <p:blipFill rotWithShape="1">
            <a:blip r:embed="rId4" cstate="print">
              <a:extLst>
                <a:ext uri="{28A0092B-C50C-407E-A947-70E740481C1C}">
                  <a14:useLocalDpi xmlns:a14="http://schemas.microsoft.com/office/drawing/2010/main" val="0"/>
                </a:ext>
              </a:extLst>
            </a:blip>
            <a:srcRect b="19821"/>
            <a:stretch/>
          </p:blipFill>
          <p:spPr>
            <a:xfrm>
              <a:off x="6371150" y="4461376"/>
              <a:ext cx="636754" cy="633452"/>
            </a:xfrm>
            <a:prstGeom prst="rect">
              <a:avLst/>
            </a:prstGeom>
          </p:spPr>
        </p:pic>
        <p:pic>
          <p:nvPicPr>
            <p:cNvPr id="93" name="Picture 92"/>
            <p:cNvPicPr>
              <a:picLocks noChangeAspect="1"/>
            </p:cNvPicPr>
            <p:nvPr/>
          </p:nvPicPr>
          <p:blipFill rotWithShape="1">
            <a:blip r:embed="rId4" cstate="print">
              <a:extLst>
                <a:ext uri="{28A0092B-C50C-407E-A947-70E740481C1C}">
                  <a14:useLocalDpi xmlns:a14="http://schemas.microsoft.com/office/drawing/2010/main" val="0"/>
                </a:ext>
              </a:extLst>
            </a:blip>
            <a:srcRect b="19821"/>
            <a:stretch/>
          </p:blipFill>
          <p:spPr>
            <a:xfrm>
              <a:off x="7161956" y="4461376"/>
              <a:ext cx="636754" cy="633452"/>
            </a:xfrm>
            <a:prstGeom prst="rect">
              <a:avLst/>
            </a:prstGeom>
          </p:spPr>
        </p:pic>
        <p:pic>
          <p:nvPicPr>
            <p:cNvPr id="94" name="Picture 9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71150" y="2709450"/>
              <a:ext cx="636754" cy="790047"/>
            </a:xfrm>
            <a:prstGeom prst="rect">
              <a:avLst/>
            </a:prstGeom>
          </p:spPr>
        </p:pic>
      </p:grpSp>
      <p:grpSp>
        <p:nvGrpSpPr>
          <p:cNvPr id="95" name="Group 94"/>
          <p:cNvGrpSpPr/>
          <p:nvPr/>
        </p:nvGrpSpPr>
        <p:grpSpPr>
          <a:xfrm>
            <a:off x="8173259" y="3602456"/>
            <a:ext cx="600626" cy="752080"/>
            <a:chOff x="8173259" y="3602456"/>
            <a:chExt cx="600626" cy="752080"/>
          </a:xfrm>
        </p:grpSpPr>
        <p:sp>
          <p:nvSpPr>
            <p:cNvPr id="96" name="Rounded Rectangle 95"/>
            <p:cNvSpPr/>
            <p:nvPr/>
          </p:nvSpPr>
          <p:spPr bwMode="auto">
            <a:xfrm>
              <a:off x="8173259" y="3602456"/>
              <a:ext cx="600626" cy="752080"/>
            </a:xfrm>
            <a:prstGeom prst="roundRect">
              <a:avLst>
                <a:gd name="adj" fmla="val 10276"/>
              </a:avLst>
            </a:prstGeom>
            <a:solidFill>
              <a:srgbClr val="ED1E79"/>
            </a:solidFill>
            <a:ln w="28575">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97" name="Picture 96"/>
            <p:cNvPicPr>
              <a:picLocks noChangeAspect="1"/>
            </p:cNvPicPr>
            <p:nvPr/>
          </p:nvPicPr>
          <p:blipFill>
            <a:blip r:embed="rId5" cstate="print">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8262809" y="3757835"/>
              <a:ext cx="434829" cy="434829"/>
            </a:xfrm>
            <a:prstGeom prst="rect">
              <a:avLst/>
            </a:prstGeom>
          </p:spPr>
        </p:pic>
      </p:grpSp>
      <p:sp>
        <p:nvSpPr>
          <p:cNvPr id="112" name="Rounded Rectangle 111"/>
          <p:cNvSpPr/>
          <p:nvPr/>
        </p:nvSpPr>
        <p:spPr bwMode="auto">
          <a:xfrm>
            <a:off x="8159515" y="3582559"/>
            <a:ext cx="636754" cy="790047"/>
          </a:xfrm>
          <a:prstGeom prst="roundRect">
            <a:avLst>
              <a:gd name="adj" fmla="val 8320"/>
            </a:avLst>
          </a:prstGeom>
          <a:solidFill>
            <a:srgbClr val="595959"/>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3" name="Rounded Rectangle 112"/>
          <p:cNvSpPr/>
          <p:nvPr/>
        </p:nvSpPr>
        <p:spPr bwMode="auto">
          <a:xfrm>
            <a:off x="6393534" y="2727717"/>
            <a:ext cx="614370" cy="752080"/>
          </a:xfrm>
          <a:prstGeom prst="roundRect">
            <a:avLst>
              <a:gd name="adj" fmla="val 8915"/>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nvGrpSpPr>
          <p:cNvPr id="114" name="Group 113"/>
          <p:cNvGrpSpPr/>
          <p:nvPr/>
        </p:nvGrpSpPr>
        <p:grpSpPr>
          <a:xfrm>
            <a:off x="6371150" y="2709450"/>
            <a:ext cx="1427560" cy="2385378"/>
            <a:chOff x="6371150" y="2709450"/>
            <a:chExt cx="1427560" cy="2385378"/>
          </a:xfrm>
        </p:grpSpPr>
        <p:pic>
          <p:nvPicPr>
            <p:cNvPr id="115" name="Picture 1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61956" y="2709450"/>
              <a:ext cx="636754" cy="790047"/>
            </a:xfrm>
            <a:prstGeom prst="rect">
              <a:avLst/>
            </a:prstGeom>
          </p:spPr>
        </p:pic>
        <p:pic>
          <p:nvPicPr>
            <p:cNvPr id="116" name="Picture 1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71150" y="3582559"/>
              <a:ext cx="636754" cy="790047"/>
            </a:xfrm>
            <a:prstGeom prst="rect">
              <a:avLst/>
            </a:prstGeom>
          </p:spPr>
        </p:pic>
        <p:pic>
          <p:nvPicPr>
            <p:cNvPr id="117" name="Picture 1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61956" y="3582559"/>
              <a:ext cx="636754" cy="790047"/>
            </a:xfrm>
            <a:prstGeom prst="rect">
              <a:avLst/>
            </a:prstGeom>
          </p:spPr>
        </p:pic>
        <p:pic>
          <p:nvPicPr>
            <p:cNvPr id="118" name="Picture 117"/>
            <p:cNvPicPr>
              <a:picLocks noChangeAspect="1"/>
            </p:cNvPicPr>
            <p:nvPr/>
          </p:nvPicPr>
          <p:blipFill rotWithShape="1">
            <a:blip r:embed="rId4" cstate="print">
              <a:extLst>
                <a:ext uri="{28A0092B-C50C-407E-A947-70E740481C1C}">
                  <a14:useLocalDpi xmlns:a14="http://schemas.microsoft.com/office/drawing/2010/main" val="0"/>
                </a:ext>
              </a:extLst>
            </a:blip>
            <a:srcRect b="19821"/>
            <a:stretch/>
          </p:blipFill>
          <p:spPr>
            <a:xfrm>
              <a:off x="6371150" y="4461376"/>
              <a:ext cx="636754" cy="633452"/>
            </a:xfrm>
            <a:prstGeom prst="rect">
              <a:avLst/>
            </a:prstGeom>
          </p:spPr>
        </p:pic>
        <p:pic>
          <p:nvPicPr>
            <p:cNvPr id="119" name="Picture 118"/>
            <p:cNvPicPr>
              <a:picLocks noChangeAspect="1"/>
            </p:cNvPicPr>
            <p:nvPr/>
          </p:nvPicPr>
          <p:blipFill rotWithShape="1">
            <a:blip r:embed="rId4" cstate="print">
              <a:extLst>
                <a:ext uri="{28A0092B-C50C-407E-A947-70E740481C1C}">
                  <a14:useLocalDpi xmlns:a14="http://schemas.microsoft.com/office/drawing/2010/main" val="0"/>
                </a:ext>
              </a:extLst>
            </a:blip>
            <a:srcRect b="19821"/>
            <a:stretch/>
          </p:blipFill>
          <p:spPr>
            <a:xfrm>
              <a:off x="7161956" y="4461376"/>
              <a:ext cx="636754" cy="633452"/>
            </a:xfrm>
            <a:prstGeom prst="rect">
              <a:avLst/>
            </a:prstGeom>
          </p:spPr>
        </p:pic>
        <p:pic>
          <p:nvPicPr>
            <p:cNvPr id="120" name="Picture 11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71150" y="2709450"/>
              <a:ext cx="636754" cy="790047"/>
            </a:xfrm>
            <a:prstGeom prst="rect">
              <a:avLst/>
            </a:prstGeom>
          </p:spPr>
        </p:pic>
      </p:grpSp>
      <p:sp>
        <p:nvSpPr>
          <p:cNvPr id="76" name="TextBox 75"/>
          <p:cNvSpPr txBox="1"/>
          <p:nvPr/>
        </p:nvSpPr>
        <p:spPr>
          <a:xfrm>
            <a:off x="7320525" y="5629641"/>
            <a:ext cx="3120174" cy="249299"/>
          </a:xfrm>
          <a:prstGeom prst="rect">
            <a:avLst/>
          </a:prstGeom>
          <a:noFill/>
        </p:spPr>
        <p:txBody>
          <a:bodyPr wrap="square" lIns="0" tIns="0" rIns="0" bIns="0" rtlCol="0">
            <a:spAutoFit/>
          </a:bodyPr>
          <a:lstStyle/>
          <a:p>
            <a:pPr algn="ctr">
              <a:lnSpc>
                <a:spcPct val="90000"/>
              </a:lnSpc>
              <a:spcBef>
                <a:spcPct val="20000"/>
              </a:spcBef>
              <a:buSzPct val="80000"/>
            </a:pPr>
            <a:r>
              <a:rPr lang="en-US" sz="1800" dirty="0" smtClean="0">
                <a:solidFill>
                  <a:schemeClr val="bg1"/>
                </a:solidFill>
              </a:rPr>
              <a:t>Windows Azure Storage</a:t>
            </a:r>
            <a:endParaRPr lang="en-US" sz="1800" dirty="0">
              <a:solidFill>
                <a:schemeClr val="bg1"/>
              </a:solidFill>
            </a:endParaRPr>
          </a:p>
        </p:txBody>
      </p:sp>
      <p:sp>
        <p:nvSpPr>
          <p:cNvPr id="2" name="Oval 1"/>
          <p:cNvSpPr/>
          <p:nvPr/>
        </p:nvSpPr>
        <p:spPr bwMode="auto">
          <a:xfrm>
            <a:off x="1016625" y="4352439"/>
            <a:ext cx="180473" cy="180473"/>
          </a:xfrm>
          <a:prstGeom prst="ellipse">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rPr>
              <a:t> </a:t>
            </a:r>
          </a:p>
        </p:txBody>
      </p:sp>
      <p:sp>
        <p:nvSpPr>
          <p:cNvPr id="98" name="Oval 97"/>
          <p:cNvSpPr/>
          <p:nvPr/>
        </p:nvSpPr>
        <p:spPr bwMode="auto">
          <a:xfrm>
            <a:off x="1014915" y="4350729"/>
            <a:ext cx="180473" cy="180473"/>
          </a:xfrm>
          <a:prstGeom prst="ellipse">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rPr>
              <a:t> </a:t>
            </a:r>
          </a:p>
        </p:txBody>
      </p:sp>
    </p:spTree>
    <p:extLst>
      <p:ext uri="{BB962C8B-B14F-4D97-AF65-F5344CB8AC3E}">
        <p14:creationId xmlns:p14="http://schemas.microsoft.com/office/powerpoint/2010/main" val="15759617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up)">
                                      <p:cBhvr>
                                        <p:cTn id="7" dur="500"/>
                                        <p:tgtEl>
                                          <p:spTgt spid="21"/>
                                        </p:tgtEl>
                                      </p:cBhvr>
                                    </p:animEffect>
                                  </p:childTnLst>
                                </p:cTn>
                              </p:par>
                              <p:par>
                                <p:cTn id="8" presetID="22" presetClass="entr" presetSubtype="8" fill="hold"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wipe(left)">
                                      <p:cBhvr>
                                        <p:cTn id="10" dur="500"/>
                                        <p:tgtEl>
                                          <p:spTgt spid="27"/>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61"/>
                                        </p:tgtEl>
                                        <p:attrNameLst>
                                          <p:attrName>style.visibility</p:attrName>
                                        </p:attrNameLst>
                                      </p:cBhvr>
                                      <p:to>
                                        <p:strVal val="visible"/>
                                      </p:to>
                                    </p:set>
                                    <p:animEffect transition="in" filter="fade">
                                      <p:cBhvr>
                                        <p:cTn id="14" dur="500"/>
                                        <p:tgtEl>
                                          <p:spTgt spid="61"/>
                                        </p:tgtEl>
                                      </p:cBhvr>
                                    </p:animEffect>
                                  </p:childTnLst>
                                </p:cTn>
                              </p:par>
                            </p:childTnLst>
                          </p:cTn>
                        </p:par>
                        <p:par>
                          <p:cTn id="15" fill="hold">
                            <p:stCondLst>
                              <p:cond delay="1500"/>
                            </p:stCondLst>
                            <p:childTnLst>
                              <p:par>
                                <p:cTn id="16" presetID="22" presetClass="entr" presetSubtype="4" fill="hold" grpId="0"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wipe(down)">
                                      <p:cBhvr>
                                        <p:cTn id="18" dur="500"/>
                                        <p:tgtEl>
                                          <p:spTgt spid="18"/>
                                        </p:tgtEl>
                                      </p:cBhvr>
                                    </p:animEffect>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1339"/>
                                        </p:tgtEl>
                                        <p:attrNameLst>
                                          <p:attrName>style.visibility</p:attrName>
                                        </p:attrNameLst>
                                      </p:cBhvr>
                                      <p:to>
                                        <p:strVal val="visible"/>
                                      </p:to>
                                    </p:set>
                                    <p:animEffect transition="in" filter="fade">
                                      <p:cBhvr>
                                        <p:cTn id="22" dur="250"/>
                                        <p:tgtEl>
                                          <p:spTgt spid="1339"/>
                                        </p:tgtEl>
                                      </p:cBhvr>
                                    </p:animEffect>
                                  </p:childTnLst>
                                </p:cTn>
                              </p:par>
                            </p:childTnLst>
                          </p:cTn>
                        </p:par>
                        <p:par>
                          <p:cTn id="23" fill="hold">
                            <p:stCondLst>
                              <p:cond delay="2250"/>
                            </p:stCondLst>
                            <p:childTnLst>
                              <p:par>
                                <p:cTn id="24" presetID="22" presetClass="entr" presetSubtype="4" fill="hold" grpId="0" nodeType="afterEffect">
                                  <p:stCondLst>
                                    <p:cond delay="0"/>
                                  </p:stCondLst>
                                  <p:childTnLst>
                                    <p:set>
                                      <p:cBhvr>
                                        <p:cTn id="25" dur="1" fill="hold">
                                          <p:stCondLst>
                                            <p:cond delay="0"/>
                                          </p:stCondLst>
                                        </p:cTn>
                                        <p:tgtEl>
                                          <p:spTgt spid="1355"/>
                                        </p:tgtEl>
                                        <p:attrNameLst>
                                          <p:attrName>style.visibility</p:attrName>
                                        </p:attrNameLst>
                                      </p:cBhvr>
                                      <p:to>
                                        <p:strVal val="visible"/>
                                      </p:to>
                                    </p:set>
                                    <p:animEffect transition="in" filter="wipe(down)">
                                      <p:cBhvr>
                                        <p:cTn id="26" dur="500"/>
                                        <p:tgtEl>
                                          <p:spTgt spid="1355"/>
                                        </p:tgtEl>
                                      </p:cBhvr>
                                    </p:animEffect>
                                  </p:childTnLst>
                                </p:cTn>
                              </p:par>
                            </p:childTnLst>
                          </p:cTn>
                        </p:par>
                        <p:par>
                          <p:cTn id="27" fill="hold">
                            <p:stCondLst>
                              <p:cond delay="2750"/>
                            </p:stCondLst>
                            <p:childTnLst>
                              <p:par>
                                <p:cTn id="28" presetID="10" presetClass="entr" presetSubtype="0" fill="hold" grpId="0" nodeType="afterEffect">
                                  <p:stCondLst>
                                    <p:cond delay="0"/>
                                  </p:stCondLst>
                                  <p:childTnLst>
                                    <p:set>
                                      <p:cBhvr>
                                        <p:cTn id="29" dur="1" fill="hold">
                                          <p:stCondLst>
                                            <p:cond delay="0"/>
                                          </p:stCondLst>
                                        </p:cTn>
                                        <p:tgtEl>
                                          <p:spTgt spid="1358"/>
                                        </p:tgtEl>
                                        <p:attrNameLst>
                                          <p:attrName>style.visibility</p:attrName>
                                        </p:attrNameLst>
                                      </p:cBhvr>
                                      <p:to>
                                        <p:strVal val="visible"/>
                                      </p:to>
                                    </p:set>
                                    <p:animEffect transition="in" filter="fade">
                                      <p:cBhvr>
                                        <p:cTn id="30" dur="250"/>
                                        <p:tgtEl>
                                          <p:spTgt spid="1358"/>
                                        </p:tgtEl>
                                      </p:cBhvr>
                                    </p:animEffect>
                                  </p:childTnLst>
                                </p:cTn>
                              </p:par>
                            </p:childTnLst>
                          </p:cTn>
                        </p:par>
                        <p:par>
                          <p:cTn id="31" fill="hold">
                            <p:stCondLst>
                              <p:cond delay="3000"/>
                            </p:stCondLst>
                            <p:childTnLst>
                              <p:par>
                                <p:cTn id="32" presetID="10" presetClass="entr" presetSubtype="0" fill="hold" grpId="0" nodeType="afterEffect">
                                  <p:stCondLst>
                                    <p:cond delay="1000"/>
                                  </p:stCondLst>
                                  <p:childTnLst>
                                    <p:set>
                                      <p:cBhvr>
                                        <p:cTn id="33" dur="1" fill="hold">
                                          <p:stCondLst>
                                            <p:cond delay="0"/>
                                          </p:stCondLst>
                                        </p:cTn>
                                        <p:tgtEl>
                                          <p:spTgt spid="64"/>
                                        </p:tgtEl>
                                        <p:attrNameLst>
                                          <p:attrName>style.visibility</p:attrName>
                                        </p:attrNameLst>
                                      </p:cBhvr>
                                      <p:to>
                                        <p:strVal val="visible"/>
                                      </p:to>
                                    </p:set>
                                    <p:animEffect transition="in" filter="fade">
                                      <p:cBhvr>
                                        <p:cTn id="34" dur="250"/>
                                        <p:tgtEl>
                                          <p:spTgt spid="64"/>
                                        </p:tgtEl>
                                      </p:cBhvr>
                                    </p:animEffect>
                                  </p:childTnLst>
                                </p:cTn>
                              </p:par>
                              <p:par>
                                <p:cTn id="35" presetID="22" presetClass="entr" presetSubtype="8" fill="hold" nodeType="withEffect">
                                  <p:stCondLst>
                                    <p:cond delay="1000"/>
                                  </p:stCondLst>
                                  <p:childTnLst>
                                    <p:set>
                                      <p:cBhvr>
                                        <p:cTn id="36" dur="1" fill="hold">
                                          <p:stCondLst>
                                            <p:cond delay="0"/>
                                          </p:stCondLst>
                                        </p:cTn>
                                        <p:tgtEl>
                                          <p:spTgt spid="1359"/>
                                        </p:tgtEl>
                                        <p:attrNameLst>
                                          <p:attrName>style.visibility</p:attrName>
                                        </p:attrNameLst>
                                      </p:cBhvr>
                                      <p:to>
                                        <p:strVal val="visible"/>
                                      </p:to>
                                    </p:set>
                                    <p:animEffect transition="in" filter="wipe(left)">
                                      <p:cBhvr>
                                        <p:cTn id="37" dur="1000"/>
                                        <p:tgtEl>
                                          <p:spTgt spid="1359"/>
                                        </p:tgtEl>
                                      </p:cBhvr>
                                    </p:animEffect>
                                  </p:childTnLst>
                                </p:cTn>
                              </p:par>
                            </p:childTnLst>
                          </p:cTn>
                        </p:par>
                        <p:par>
                          <p:cTn id="38" fill="hold">
                            <p:stCondLst>
                              <p:cond delay="5000"/>
                            </p:stCondLst>
                            <p:childTnLst>
                              <p:par>
                                <p:cTn id="39" presetID="10" presetClass="entr" presetSubtype="0" fill="hold" grpId="0" nodeType="afterEffect">
                                  <p:stCondLst>
                                    <p:cond delay="0"/>
                                  </p:stCondLst>
                                  <p:childTnLst>
                                    <p:set>
                                      <p:cBhvr>
                                        <p:cTn id="40" dur="1" fill="hold">
                                          <p:stCondLst>
                                            <p:cond delay="0"/>
                                          </p:stCondLst>
                                        </p:cTn>
                                        <p:tgtEl>
                                          <p:spTgt spid="62"/>
                                        </p:tgtEl>
                                        <p:attrNameLst>
                                          <p:attrName>style.visibility</p:attrName>
                                        </p:attrNameLst>
                                      </p:cBhvr>
                                      <p:to>
                                        <p:strVal val="visible"/>
                                      </p:to>
                                    </p:set>
                                    <p:animEffect transition="in" filter="fade">
                                      <p:cBhvr>
                                        <p:cTn id="41" dur="250"/>
                                        <p:tgtEl>
                                          <p:spTgt spid="62"/>
                                        </p:tgtEl>
                                      </p:cBhvr>
                                    </p:animEffect>
                                  </p:childTnLst>
                                </p:cTn>
                              </p:par>
                            </p:childTnLst>
                          </p:cTn>
                        </p:par>
                        <p:par>
                          <p:cTn id="42" fill="hold">
                            <p:stCondLst>
                              <p:cond delay="5250"/>
                            </p:stCondLst>
                            <p:childTnLst>
                              <p:par>
                                <p:cTn id="43" presetID="10" presetClass="entr" presetSubtype="0" fill="hold" grpId="0" nodeType="afterEffect">
                                  <p:stCondLst>
                                    <p:cond delay="0"/>
                                  </p:stCondLst>
                                  <p:childTnLst>
                                    <p:set>
                                      <p:cBhvr>
                                        <p:cTn id="44" dur="1" fill="hold">
                                          <p:stCondLst>
                                            <p:cond delay="0"/>
                                          </p:stCondLst>
                                        </p:cTn>
                                        <p:tgtEl>
                                          <p:spTgt spid="2"/>
                                        </p:tgtEl>
                                        <p:attrNameLst>
                                          <p:attrName>style.visibility</p:attrName>
                                        </p:attrNameLst>
                                      </p:cBhvr>
                                      <p:to>
                                        <p:strVal val="visible"/>
                                      </p:to>
                                    </p:set>
                                    <p:animEffect transition="in" filter="fade">
                                      <p:cBhvr>
                                        <p:cTn id="45" dur="500"/>
                                        <p:tgtEl>
                                          <p:spTgt spid="2"/>
                                        </p:tgtEl>
                                      </p:cBhvr>
                                    </p:animEffect>
                                  </p:childTnLst>
                                </p:cTn>
                              </p:par>
                              <p:par>
                                <p:cTn id="46" presetID="63" presetClass="path" presetSubtype="0" repeatCount="indefinite" accel="50000" decel="50000" fill="hold" grpId="1" nodeType="withEffect">
                                  <p:stCondLst>
                                    <p:cond delay="0"/>
                                  </p:stCondLst>
                                  <p:childTnLst>
                                    <p:animMotion origin="layout" path="M -2.5013E-6 4.28406E-6 L 0.29886 4.28406E-6 " pathEditMode="relative" rAng="0" ptsTypes="AA">
                                      <p:cBhvr>
                                        <p:cTn id="47" dur="2000" fill="hold"/>
                                        <p:tgtEl>
                                          <p:spTgt spid="2"/>
                                        </p:tgtEl>
                                        <p:attrNameLst>
                                          <p:attrName>ppt_x</p:attrName>
                                          <p:attrName>ppt_y</p:attrName>
                                        </p:attrNameLst>
                                      </p:cBhvr>
                                      <p:rCtr x="14943" y="0"/>
                                    </p:animMotion>
                                  </p:childTnLst>
                                </p:cTn>
                              </p:par>
                              <p:par>
                                <p:cTn id="48" presetID="10" presetClass="entr" presetSubtype="0" fill="hold" grpId="0" nodeType="withEffect">
                                  <p:stCondLst>
                                    <p:cond delay="500"/>
                                  </p:stCondLst>
                                  <p:childTnLst>
                                    <p:set>
                                      <p:cBhvr>
                                        <p:cTn id="49" dur="1" fill="hold">
                                          <p:stCondLst>
                                            <p:cond delay="0"/>
                                          </p:stCondLst>
                                        </p:cTn>
                                        <p:tgtEl>
                                          <p:spTgt spid="98"/>
                                        </p:tgtEl>
                                        <p:attrNameLst>
                                          <p:attrName>style.visibility</p:attrName>
                                        </p:attrNameLst>
                                      </p:cBhvr>
                                      <p:to>
                                        <p:strVal val="visible"/>
                                      </p:to>
                                    </p:set>
                                    <p:animEffect transition="in" filter="fade">
                                      <p:cBhvr>
                                        <p:cTn id="50" dur="500"/>
                                        <p:tgtEl>
                                          <p:spTgt spid="98"/>
                                        </p:tgtEl>
                                      </p:cBhvr>
                                    </p:animEffect>
                                  </p:childTnLst>
                                </p:cTn>
                              </p:par>
                              <p:par>
                                <p:cTn id="51" presetID="63" presetClass="path" presetSubtype="0" repeatCount="indefinite" accel="50000" decel="50000" fill="hold" grpId="1" nodeType="withEffect">
                                  <p:stCondLst>
                                    <p:cond delay="500"/>
                                  </p:stCondLst>
                                  <p:childTnLst>
                                    <p:animMotion origin="layout" path="M -2.5013E-6 4.28406E-6 L 0.29886 4.28406E-6 " pathEditMode="relative" rAng="0" ptsTypes="AA">
                                      <p:cBhvr>
                                        <p:cTn id="52" dur="2000" fill="hold"/>
                                        <p:tgtEl>
                                          <p:spTgt spid="98"/>
                                        </p:tgtEl>
                                        <p:attrNameLst>
                                          <p:attrName>ppt_x</p:attrName>
                                          <p:attrName>ppt_y</p:attrName>
                                        </p:attrNameLst>
                                      </p:cBhvr>
                                      <p:rCtr x="14943" y="0"/>
                                    </p:animMotion>
                                  </p:childTnLst>
                                </p:cTn>
                              </p:par>
                            </p:childTnLst>
                          </p:cTn>
                        </p:par>
                        <p:par>
                          <p:cTn id="53" fill="hold">
                            <p:stCondLst>
                              <p:cond delay="7750"/>
                            </p:stCondLst>
                            <p:childTnLst>
                              <p:par>
                                <p:cTn id="54" presetID="10" presetClass="entr" presetSubtype="0" fill="hold" grpId="0" nodeType="after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fade">
                                      <p:cBhvr>
                                        <p:cTn id="5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2" grpId="0" animBg="1"/>
      <p:bldP spid="61" grpId="0"/>
      <p:bldP spid="1339" grpId="0" animBg="1"/>
      <p:bldP spid="18" grpId="0" animBg="1"/>
      <p:bldP spid="1355" grpId="0" animBg="1"/>
      <p:bldP spid="1358" grpId="0" animBg="1"/>
      <p:bldP spid="23" grpId="0"/>
      <p:bldP spid="2" grpId="0" animBg="1"/>
      <p:bldP spid="2" grpId="1" animBg="1"/>
      <p:bldP spid="98" grpId="0" animBg="1"/>
      <p:bldP spid="98"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txBox="1">
            <a:spLocks/>
          </p:cNvSpPr>
          <p:nvPr/>
        </p:nvSpPr>
        <p:spPr>
          <a:xfrm>
            <a:off x="5137259" y="2281272"/>
            <a:ext cx="6369515" cy="747897"/>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5400" b="0" kern="1200" cap="none" spc="-100" baseline="0">
                <a:ln w="3175">
                  <a:noFill/>
                </a:ln>
                <a:solidFill>
                  <a:schemeClr val="bg1"/>
                </a:solidFill>
                <a:effectLst/>
                <a:latin typeface="Segoe UI Light" pitchFamily="34" charset="0"/>
                <a:ea typeface="+mn-ea"/>
                <a:cs typeface="Arial" charset="0"/>
              </a:defRPr>
            </a:lvl1pPr>
          </a:lstStyle>
          <a:p>
            <a:pPr>
              <a:tabLst>
                <a:tab pos="1089025" algn="l"/>
              </a:tabLst>
            </a:pPr>
            <a:r>
              <a:rPr lang="en-US" dirty="0" smtClean="0"/>
              <a:t>Web Sites </a:t>
            </a:r>
            <a:endParaRPr lang="en-US" dirty="0"/>
          </a:p>
        </p:txBody>
      </p:sp>
      <p:sp>
        <p:nvSpPr>
          <p:cNvPr id="13" name="Content Placeholder 2"/>
          <p:cNvSpPr>
            <a:spLocks noGrp="1"/>
          </p:cNvSpPr>
          <p:nvPr>
            <p:ph type="body" sz="quarter" idx="10"/>
          </p:nvPr>
        </p:nvSpPr>
        <p:spPr>
          <a:xfrm>
            <a:off x="5131596" y="3271520"/>
            <a:ext cx="6375178" cy="2641600"/>
          </a:xfrm>
        </p:spPr>
        <p:txBody>
          <a:bodyPr/>
          <a:lstStyle/>
          <a:p>
            <a:pPr marL="460375" indent="-457200">
              <a:lnSpc>
                <a:spcPct val="100000"/>
              </a:lnSpc>
              <a:buFont typeface="Wingdings" pitchFamily="2" charset="2"/>
              <a:buChar char="ß"/>
            </a:pPr>
            <a:r>
              <a:rPr lang="en-US" sz="2800" dirty="0" smtClean="0"/>
              <a:t>Build </a:t>
            </a:r>
            <a:r>
              <a:rPr lang="en-US" sz="2800" dirty="0"/>
              <a:t>with ASP.NET, Node.js or PHP</a:t>
            </a:r>
          </a:p>
          <a:p>
            <a:pPr marL="460375" indent="-457200">
              <a:lnSpc>
                <a:spcPct val="100000"/>
              </a:lnSpc>
              <a:buFont typeface="Wingdings" pitchFamily="2" charset="2"/>
              <a:buChar char="ß"/>
            </a:pPr>
            <a:r>
              <a:rPr lang="en-US" sz="2800" dirty="0" smtClean="0"/>
              <a:t>Deploy </a:t>
            </a:r>
            <a:r>
              <a:rPr lang="en-US" sz="2800" dirty="0"/>
              <a:t>in seconds with FTP, </a:t>
            </a:r>
            <a:r>
              <a:rPr lang="en-US" sz="2800" dirty="0" err="1"/>
              <a:t>Git</a:t>
            </a:r>
            <a:r>
              <a:rPr lang="en-US" sz="2800" dirty="0"/>
              <a:t> or TFS </a:t>
            </a:r>
          </a:p>
          <a:p>
            <a:pPr marL="460375" indent="-457200">
              <a:lnSpc>
                <a:spcPct val="100000"/>
              </a:lnSpc>
              <a:buFont typeface="Wingdings" pitchFamily="2" charset="2"/>
              <a:buChar char="ß"/>
            </a:pPr>
            <a:r>
              <a:rPr lang="en-US" sz="2800" dirty="0" smtClean="0"/>
              <a:t>Start for free, scale up as your traffic grows</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81850" y="2178241"/>
            <a:ext cx="2781081" cy="2781081"/>
          </a:xfrm>
          <a:prstGeom prst="rect">
            <a:avLst/>
          </a:prstGeom>
        </p:spPr>
      </p:pic>
    </p:spTree>
    <p:extLst>
      <p:ext uri="{BB962C8B-B14F-4D97-AF65-F5344CB8AC3E}">
        <p14:creationId xmlns:p14="http://schemas.microsoft.com/office/powerpoint/2010/main" val="95709787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50"/>
                                        <p:tgtEl>
                                          <p:spTgt spid="2"/>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250"/>
                                        <p:tgtEl>
                                          <p:spTgt spid="12"/>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13">
                                            <p:txEl>
                                              <p:pRg st="0" end="0"/>
                                            </p:txEl>
                                          </p:spTgt>
                                        </p:tgtEl>
                                        <p:attrNameLst>
                                          <p:attrName>style.visibility</p:attrName>
                                        </p:attrNameLst>
                                      </p:cBhvr>
                                      <p:to>
                                        <p:strVal val="visible"/>
                                      </p:to>
                                    </p:set>
                                    <p:animEffect transition="in" filter="fade">
                                      <p:cBhvr>
                                        <p:cTn id="13" dur="250"/>
                                        <p:tgtEl>
                                          <p:spTgt spid="13">
                                            <p:txEl>
                                              <p:pRg st="0" end="0"/>
                                            </p:txEl>
                                          </p:spTgt>
                                        </p:tgtEl>
                                      </p:cBhvr>
                                    </p:animEffect>
                                  </p:childTnLst>
                                </p:cTn>
                              </p:par>
                              <p:par>
                                <p:cTn id="14" presetID="10" presetClass="entr" presetSubtype="0" fill="hold" grpId="0" nodeType="withEffect">
                                  <p:stCondLst>
                                    <p:cond delay="750"/>
                                  </p:stCondLst>
                                  <p:childTnLst>
                                    <p:set>
                                      <p:cBhvr>
                                        <p:cTn id="15" dur="1" fill="hold">
                                          <p:stCondLst>
                                            <p:cond delay="0"/>
                                          </p:stCondLst>
                                        </p:cTn>
                                        <p:tgtEl>
                                          <p:spTgt spid="13">
                                            <p:txEl>
                                              <p:pRg st="1" end="1"/>
                                            </p:txEl>
                                          </p:spTgt>
                                        </p:tgtEl>
                                        <p:attrNameLst>
                                          <p:attrName>style.visibility</p:attrName>
                                        </p:attrNameLst>
                                      </p:cBhvr>
                                      <p:to>
                                        <p:strVal val="visible"/>
                                      </p:to>
                                    </p:set>
                                    <p:animEffect transition="in" filter="fade">
                                      <p:cBhvr>
                                        <p:cTn id="16" dur="250"/>
                                        <p:tgtEl>
                                          <p:spTgt spid="13">
                                            <p:txEl>
                                              <p:pRg st="1" end="1"/>
                                            </p:txEl>
                                          </p:spTgt>
                                        </p:tgtEl>
                                      </p:cBhvr>
                                    </p:animEffect>
                                  </p:childTnLst>
                                </p:cTn>
                              </p:par>
                              <p:par>
                                <p:cTn id="17" presetID="10" presetClass="entr" presetSubtype="0" fill="hold" grpId="0" nodeType="withEffect">
                                  <p:stCondLst>
                                    <p:cond delay="1000"/>
                                  </p:stCondLst>
                                  <p:childTnLst>
                                    <p:set>
                                      <p:cBhvr>
                                        <p:cTn id="18" dur="1" fill="hold">
                                          <p:stCondLst>
                                            <p:cond delay="0"/>
                                          </p:stCondLst>
                                        </p:cTn>
                                        <p:tgtEl>
                                          <p:spTgt spid="13">
                                            <p:txEl>
                                              <p:pRg st="2" end="2"/>
                                            </p:txEl>
                                          </p:spTgt>
                                        </p:tgtEl>
                                        <p:attrNameLst>
                                          <p:attrName>style.visibility</p:attrName>
                                        </p:attrNameLst>
                                      </p:cBhvr>
                                      <p:to>
                                        <p:strVal val="visible"/>
                                      </p:to>
                                    </p:set>
                                    <p:animEffect transition="in" filter="fade">
                                      <p:cBhvr>
                                        <p:cTn id="19" dur="250"/>
                                        <p:tgtEl>
                                          <p:spTgt spid="1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776942" y="2932152"/>
            <a:ext cx="3648628" cy="1107996"/>
          </a:xfrm>
          <a:prstGeom prst="rect">
            <a:avLst/>
          </a:prstGeom>
        </p:spPr>
        <p:txBody>
          <a:bodyPr wrap="none">
            <a:spAutoFit/>
          </a:bodyPr>
          <a:lstStyle/>
          <a:p>
            <a:pPr lvl="0" defTabSz="914099" fontAlgn="base">
              <a:spcBef>
                <a:spcPct val="0"/>
              </a:spcBef>
              <a:spcAft>
                <a:spcPct val="0"/>
              </a:spcAft>
            </a:pPr>
            <a:r>
              <a:rPr lang="en-US" sz="6600" dirty="0" smtClean="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Web Sites</a:t>
            </a:r>
            <a:endParaRPr lang="en-US" sz="6600"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3702179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3"/>
          <p:cNvSpPr txBox="1">
            <a:spLocks/>
          </p:cNvSpPr>
          <p:nvPr/>
        </p:nvSpPr>
        <p:spPr>
          <a:xfrm>
            <a:off x="519112" y="402776"/>
            <a:ext cx="11149013" cy="747897"/>
          </a:xfrm>
          <a:prstGeom prst="rect">
            <a:avLst/>
          </a:prstGeom>
        </p:spPr>
        <p:txBody>
          <a:bodyPr vert="horz" wrap="square" lIns="0" tIns="0" rIns="0" bIns="0" rtlCol="0" anchor="ctr" anchorCtr="0">
            <a:noAutofit/>
          </a:bodyPr>
          <a:lstStyle>
            <a:lvl1pPr algn="l" defTabSz="914363" rtl="0" eaLnBrk="1" latinLnBrk="0" hangingPunct="1">
              <a:lnSpc>
                <a:spcPct val="90000"/>
              </a:lnSpc>
              <a:spcBef>
                <a:spcPct val="0"/>
              </a:spcBef>
              <a:buNone/>
              <a:defRPr lang="en-US" sz="6600" b="0" kern="1200" cap="none" spc="-100" baseline="0">
                <a:ln w="3175">
                  <a:noFill/>
                </a:ln>
                <a:solidFill>
                  <a:schemeClr val="bg1">
                    <a:alpha val="99000"/>
                  </a:schemeClr>
                </a:solidFill>
                <a:effectLst/>
                <a:latin typeface="Segoe UI Light" pitchFamily="34" charset="0"/>
                <a:ea typeface="+mn-ea"/>
                <a:cs typeface="Arial" charset="0"/>
              </a:defRPr>
            </a:lvl1pPr>
          </a:lstStyle>
          <a:p>
            <a:r>
              <a:rPr lang="en-US" dirty="0" smtClean="0">
                <a:solidFill>
                  <a:schemeClr val="bg1"/>
                </a:solidFill>
              </a:rPr>
              <a:t>Windows </a:t>
            </a:r>
            <a:r>
              <a:rPr lang="en-US" dirty="0">
                <a:solidFill>
                  <a:schemeClr val="bg1"/>
                </a:solidFill>
              </a:rPr>
              <a:t>A</a:t>
            </a:r>
            <a:r>
              <a:rPr lang="en-US" dirty="0" smtClean="0">
                <a:solidFill>
                  <a:schemeClr val="bg1"/>
                </a:solidFill>
              </a:rPr>
              <a:t>zure</a:t>
            </a:r>
            <a:endParaRPr lang="en-US" dirty="0">
              <a:solidFill>
                <a:schemeClr val="bg1"/>
              </a:solidFill>
            </a:endParaRPr>
          </a:p>
        </p:txBody>
      </p:sp>
      <p:grpSp>
        <p:nvGrpSpPr>
          <p:cNvPr id="15" name="Group 14"/>
          <p:cNvGrpSpPr/>
          <p:nvPr/>
        </p:nvGrpSpPr>
        <p:grpSpPr>
          <a:xfrm>
            <a:off x="717325" y="1996753"/>
            <a:ext cx="3470346" cy="3243606"/>
            <a:chOff x="627895" y="2692245"/>
            <a:chExt cx="2185744" cy="2042935"/>
          </a:xfrm>
        </p:grpSpPr>
        <p:sp>
          <p:nvSpPr>
            <p:cNvPr id="12" name="Rectangle 11"/>
            <p:cNvSpPr/>
            <p:nvPr/>
          </p:nvSpPr>
          <p:spPr bwMode="auto">
            <a:xfrm>
              <a:off x="627895" y="2692245"/>
              <a:ext cx="2185744" cy="204293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274320" numCol="1" rtlCol="0" anchor="b" anchorCtr="0" compatLnSpc="1">
              <a:prstTxWarp prst="textNoShape">
                <a:avLst/>
              </a:prstTxWarp>
            </a:bodyPr>
            <a:lstStyle/>
            <a:p>
              <a:pPr algn="ctr" defTabSz="914099" fontAlgn="base">
                <a:spcBef>
                  <a:spcPct val="0"/>
                </a:spcBef>
                <a:spcAft>
                  <a:spcPct val="0"/>
                </a:spcAft>
              </a:pPr>
              <a:r>
                <a:rPr lang="en-US" sz="3200" dirty="0" smtClean="0">
                  <a:gradFill>
                    <a:gsLst>
                      <a:gs pos="0">
                        <a:srgbClr val="FFFFFF"/>
                      </a:gs>
                      <a:gs pos="100000">
                        <a:srgbClr val="FFFFFF"/>
                      </a:gs>
                    </a:gsLst>
                    <a:lin ang="5400000" scaled="0"/>
                  </a:gradFill>
                </a:rPr>
                <a:t>flexible</a:t>
              </a: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13816" y="3276189"/>
              <a:ext cx="1061072" cy="646289"/>
            </a:xfrm>
            <a:prstGeom prst="rect">
              <a:avLst/>
            </a:prstGeom>
          </p:spPr>
        </p:pic>
      </p:grpSp>
      <p:grpSp>
        <p:nvGrpSpPr>
          <p:cNvPr id="17" name="Group 16"/>
          <p:cNvGrpSpPr/>
          <p:nvPr/>
        </p:nvGrpSpPr>
        <p:grpSpPr>
          <a:xfrm>
            <a:off x="4370691" y="1996753"/>
            <a:ext cx="3470346" cy="3243606"/>
            <a:chOff x="2992889" y="2692245"/>
            <a:chExt cx="2185744" cy="2042935"/>
          </a:xfrm>
        </p:grpSpPr>
        <p:sp>
          <p:nvSpPr>
            <p:cNvPr id="13" name="Rectangle 12"/>
            <p:cNvSpPr/>
            <p:nvPr/>
          </p:nvSpPr>
          <p:spPr bwMode="auto">
            <a:xfrm>
              <a:off x="2992889" y="2692245"/>
              <a:ext cx="2185744" cy="2042935"/>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274320" numCol="1" rtlCol="0" anchor="b" anchorCtr="0" compatLnSpc="1">
              <a:prstTxWarp prst="textNoShape">
                <a:avLst/>
              </a:prstTxWarp>
            </a:bodyPr>
            <a:lstStyle/>
            <a:p>
              <a:pPr algn="ctr" defTabSz="914099" fontAlgn="base">
                <a:spcBef>
                  <a:spcPct val="0"/>
                </a:spcBef>
                <a:spcAft>
                  <a:spcPct val="0"/>
                </a:spcAft>
              </a:pPr>
              <a:r>
                <a:rPr lang="en-US" sz="3200" dirty="0">
                  <a:gradFill>
                    <a:gsLst>
                      <a:gs pos="0">
                        <a:srgbClr val="FFFFFF"/>
                      </a:gs>
                      <a:gs pos="100000">
                        <a:srgbClr val="FFFFFF"/>
                      </a:gs>
                    </a:gsLst>
                    <a:lin ang="5400000" scaled="0"/>
                  </a:gradFill>
                </a:rPr>
                <a:t>open</a:t>
              </a:r>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73579" y="3253697"/>
              <a:ext cx="948906" cy="687139"/>
            </a:xfrm>
            <a:prstGeom prst="rect">
              <a:avLst/>
            </a:prstGeom>
          </p:spPr>
        </p:pic>
      </p:grpSp>
      <p:grpSp>
        <p:nvGrpSpPr>
          <p:cNvPr id="24" name="Group 23"/>
          <p:cNvGrpSpPr/>
          <p:nvPr/>
        </p:nvGrpSpPr>
        <p:grpSpPr>
          <a:xfrm>
            <a:off x="8024056" y="1996753"/>
            <a:ext cx="3470346" cy="3243606"/>
            <a:chOff x="5368948" y="2692245"/>
            <a:chExt cx="2185744" cy="2042935"/>
          </a:xfrm>
        </p:grpSpPr>
        <p:sp>
          <p:nvSpPr>
            <p:cNvPr id="14" name="Rectangle 13"/>
            <p:cNvSpPr/>
            <p:nvPr/>
          </p:nvSpPr>
          <p:spPr bwMode="auto">
            <a:xfrm>
              <a:off x="5368948" y="2692245"/>
              <a:ext cx="2185744" cy="2042935"/>
            </a:xfrm>
            <a:prstGeom prst="rect">
              <a:avLst/>
            </a:prstGeom>
            <a:solidFill>
              <a:srgbClr val="9A009A"/>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274320" numCol="1" rtlCol="0" anchor="b" anchorCtr="0" compatLnSpc="1">
              <a:prstTxWarp prst="textNoShape">
                <a:avLst/>
              </a:prstTxWarp>
            </a:bodyPr>
            <a:lstStyle/>
            <a:p>
              <a:pPr algn="ctr" defTabSz="914099" fontAlgn="base">
                <a:spcBef>
                  <a:spcPct val="0"/>
                </a:spcBef>
                <a:spcAft>
                  <a:spcPct val="0"/>
                </a:spcAft>
              </a:pPr>
              <a:r>
                <a:rPr lang="en-US" sz="3200" dirty="0" smtClean="0">
                  <a:gradFill>
                    <a:gsLst>
                      <a:gs pos="0">
                        <a:srgbClr val="FFFFFF"/>
                      </a:gs>
                      <a:gs pos="100000">
                        <a:srgbClr val="FFFFFF"/>
                      </a:gs>
                    </a:gsLst>
                    <a:lin ang="5400000" scaled="0"/>
                  </a:gradFill>
                </a:rPr>
                <a:t>solid</a:t>
              </a:r>
              <a:endParaRPr lang="en-US" sz="3200" dirty="0">
                <a:gradFill>
                  <a:gsLst>
                    <a:gs pos="0">
                      <a:srgbClr val="FFFFFF"/>
                    </a:gs>
                    <a:gs pos="100000">
                      <a:srgbClr val="FFFFFF"/>
                    </a:gs>
                  </a:gsLst>
                  <a:lin ang="5400000" scaled="0"/>
                </a:gradFill>
              </a:endParaRPr>
            </a:p>
          </p:txBody>
        </p:sp>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07955" y="3210376"/>
              <a:ext cx="1196887" cy="717297"/>
            </a:xfrm>
            <a:prstGeom prst="rect">
              <a:avLst/>
            </a:prstGeom>
          </p:spPr>
        </p:pic>
      </p:grpSp>
    </p:spTree>
    <p:extLst>
      <p:ext uri="{BB962C8B-B14F-4D97-AF65-F5344CB8AC3E}">
        <p14:creationId xmlns:p14="http://schemas.microsoft.com/office/powerpoint/2010/main" val="3440057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childTnLst>
                                </p:cTn>
                              </p:par>
                              <p:par>
                                <p:cTn id="8" presetID="10" presetClass="entr" presetSubtype="0" fill="hold" nodeType="withEffect">
                                  <p:stCondLst>
                                    <p:cond delay="25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par>
                                <p:cTn id="11" presetID="10" presetClass="entr" presetSubtype="0" fill="hold" nodeType="withEffect">
                                  <p:stCondLst>
                                    <p:cond delay="50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par>
                                <p:cTn id="14" presetID="10" presetClass="entr" presetSubtype="0" fill="hold" nodeType="withEffect">
                                  <p:stCondLst>
                                    <p:cond delay="75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Group 87"/>
          <p:cNvGrpSpPr/>
          <p:nvPr/>
        </p:nvGrpSpPr>
        <p:grpSpPr>
          <a:xfrm>
            <a:off x="3031844" y="1289120"/>
            <a:ext cx="7645400" cy="914096"/>
            <a:chOff x="3031844" y="1170370"/>
            <a:chExt cx="7645400" cy="914096"/>
          </a:xfrm>
        </p:grpSpPr>
        <p:grpSp>
          <p:nvGrpSpPr>
            <p:cNvPr id="20" name="Group 19"/>
            <p:cNvGrpSpPr/>
            <p:nvPr/>
          </p:nvGrpSpPr>
          <p:grpSpPr>
            <a:xfrm>
              <a:off x="3031844" y="1170370"/>
              <a:ext cx="7645400" cy="914096"/>
              <a:chOff x="2540230" y="5754872"/>
              <a:chExt cx="7645400" cy="914096"/>
            </a:xfrm>
          </p:grpSpPr>
          <p:sp>
            <p:nvSpPr>
              <p:cNvPr id="21" name="Rectangle 20"/>
              <p:cNvSpPr/>
              <p:nvPr/>
            </p:nvSpPr>
            <p:spPr bwMode="auto">
              <a:xfrm>
                <a:off x="2540230" y="6093147"/>
                <a:ext cx="6654800" cy="262467"/>
              </a:xfrm>
              <a:prstGeom prst="rect">
                <a:avLst/>
              </a:prstGeom>
              <a:solidFill>
                <a:schemeClr val="tx1">
                  <a:lumMod val="50000"/>
                  <a:lumOff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2" name="TextBox 21"/>
              <p:cNvSpPr txBox="1"/>
              <p:nvPr/>
            </p:nvSpPr>
            <p:spPr>
              <a:xfrm>
                <a:off x="9195030" y="5754872"/>
                <a:ext cx="990600" cy="914096"/>
              </a:xfrm>
              <a:prstGeom prst="rect">
                <a:avLst/>
              </a:prstGeom>
              <a:noFill/>
            </p:spPr>
            <p:txBody>
              <a:bodyPr wrap="square" lIns="0" tIns="0" rIns="0" bIns="0" rtlCol="0">
                <a:spAutoFit/>
              </a:bodyPr>
              <a:lstStyle/>
              <a:p>
                <a:pPr algn="ctr">
                  <a:lnSpc>
                    <a:spcPct val="90000"/>
                  </a:lnSpc>
                  <a:spcBef>
                    <a:spcPct val="20000"/>
                  </a:spcBef>
                  <a:buSzPct val="80000"/>
                </a:pPr>
                <a:r>
                  <a:rPr lang="en-US" sz="6600" dirty="0" smtClean="0">
                    <a:solidFill>
                      <a:schemeClr val="bg1"/>
                    </a:solidFill>
                    <a:latin typeface="Segoe UI Light" pitchFamily="34" charset="0"/>
                  </a:rPr>
                  <a:t>1</a:t>
                </a:r>
                <a:endParaRPr lang="en-US" sz="6600" dirty="0">
                  <a:solidFill>
                    <a:schemeClr val="bg1"/>
                  </a:solidFill>
                  <a:latin typeface="Segoe UI Light" pitchFamily="34" charset="0"/>
                </a:endParaRPr>
              </a:p>
            </p:txBody>
          </p:sp>
          <p:sp>
            <p:nvSpPr>
              <p:cNvPr id="23" name="Rectangle 22"/>
              <p:cNvSpPr/>
              <p:nvPr/>
            </p:nvSpPr>
            <p:spPr bwMode="auto">
              <a:xfrm>
                <a:off x="2543998" y="6093146"/>
                <a:ext cx="805871" cy="262468"/>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sp>
          <p:nvSpPr>
            <p:cNvPr id="24" name="Rectangle 23"/>
            <p:cNvSpPr/>
            <p:nvPr/>
          </p:nvSpPr>
          <p:spPr bwMode="auto">
            <a:xfrm>
              <a:off x="3706190" y="1363080"/>
              <a:ext cx="135293" cy="528676"/>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67" name="Group 66"/>
          <p:cNvGrpSpPr/>
          <p:nvPr/>
        </p:nvGrpSpPr>
        <p:grpSpPr>
          <a:xfrm>
            <a:off x="-1" y="5727773"/>
            <a:ext cx="12188826" cy="1046296"/>
            <a:chOff x="-5012461" y="5194194"/>
            <a:chExt cx="16033937" cy="1376362"/>
          </a:xfrm>
        </p:grpSpPr>
        <p:pic>
          <p:nvPicPr>
            <p:cNvPr id="68" name="Picture 2" descr="C:\Users\jonahs\Documents\Dropbox\Projects SCOTT\Azure Deck\Source Images\server-blu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25557" y="5194194"/>
              <a:ext cx="3186112" cy="1376362"/>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C:\Users\jonahs\Documents\Dropbox\Projects SCOTT\Azure Deck\Source Images\server-blu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9907" y="5194194"/>
              <a:ext cx="3186112" cy="1376362"/>
            </a:xfrm>
            <a:prstGeom prst="rect">
              <a:avLst/>
            </a:prstGeom>
            <a:noFill/>
            <a:extLst>
              <a:ext uri="{909E8E84-426E-40DD-AFC4-6F175D3DCCD1}">
                <a14:hiddenFill xmlns:a14="http://schemas.microsoft.com/office/drawing/2010/main">
                  <a:solidFill>
                    <a:srgbClr val="FFFFFF"/>
                  </a:solidFill>
                </a14:hiddenFill>
              </a:ext>
            </a:extLst>
          </p:spPr>
        </p:pic>
        <p:pic>
          <p:nvPicPr>
            <p:cNvPr id="70" name="Picture 2" descr="C:\Users\jonahs\Documents\Dropbox\Projects SCOTT\Azure Deck\Source Images\server-blu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5744" y="5194194"/>
              <a:ext cx="3186112" cy="1376362"/>
            </a:xfrm>
            <a:prstGeom prst="rect">
              <a:avLst/>
            </a:prstGeom>
            <a:noFill/>
            <a:extLst>
              <a:ext uri="{909E8E84-426E-40DD-AFC4-6F175D3DCCD1}">
                <a14:hiddenFill xmlns:a14="http://schemas.microsoft.com/office/drawing/2010/main">
                  <a:solidFill>
                    <a:srgbClr val="FFFFFF"/>
                  </a:solidFill>
                </a14:hiddenFill>
              </a:ext>
            </a:extLst>
          </p:spPr>
        </p:pic>
        <p:pic>
          <p:nvPicPr>
            <p:cNvPr id="71" name="Picture 2" descr="C:\Users\jonahs\Documents\Dropbox\Projects SCOTT\Azure Deck\Source Images\server-blue.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43"/>
            <a:stretch/>
          </p:blipFill>
          <p:spPr bwMode="auto">
            <a:xfrm>
              <a:off x="-3534589" y="5194194"/>
              <a:ext cx="3219309" cy="1376362"/>
            </a:xfrm>
            <a:prstGeom prst="rect">
              <a:avLst/>
            </a:prstGeom>
            <a:noFill/>
            <a:extLst>
              <a:ext uri="{909E8E84-426E-40DD-AFC4-6F175D3DCCD1}">
                <a14:hiddenFill xmlns:a14="http://schemas.microsoft.com/office/drawing/2010/main">
                  <a:solidFill>
                    <a:srgbClr val="FFFFFF"/>
                  </a:solidFill>
                </a14:hiddenFill>
              </a:ext>
            </a:extLst>
          </p:spPr>
        </p:pic>
        <p:pic>
          <p:nvPicPr>
            <p:cNvPr id="117" name="Picture 2" descr="C:\Users\jonahs\Documents\Dropbox\Projects SCOTT\Azure Deck\Source Images\server-blue.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4571"/>
            <a:stretch/>
          </p:blipFill>
          <p:spPr bwMode="auto">
            <a:xfrm>
              <a:off x="-5012461" y="5194194"/>
              <a:ext cx="1447407" cy="1376362"/>
            </a:xfrm>
            <a:prstGeom prst="rect">
              <a:avLst/>
            </a:prstGeom>
            <a:noFill/>
            <a:extLst>
              <a:ext uri="{909E8E84-426E-40DD-AFC4-6F175D3DCCD1}">
                <a14:hiddenFill xmlns:a14="http://schemas.microsoft.com/office/drawing/2010/main">
                  <a:solidFill>
                    <a:srgbClr val="FFFFFF"/>
                  </a:solidFill>
                </a14:hiddenFill>
              </a:ext>
            </a:extLst>
          </p:spPr>
        </p:pic>
        <p:pic>
          <p:nvPicPr>
            <p:cNvPr id="118" name="Picture 2" descr="C:\Users\jonahs\Documents\Dropbox\Projects SCOTT\Azure Deck\Source Images\server-blue.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21" r="55012"/>
            <a:stretch/>
          </p:blipFill>
          <p:spPr bwMode="auto">
            <a:xfrm>
              <a:off x="9571520" y="5194194"/>
              <a:ext cx="1449956" cy="137636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4" name="Group 13"/>
          <p:cNvGrpSpPr/>
          <p:nvPr/>
        </p:nvGrpSpPr>
        <p:grpSpPr>
          <a:xfrm>
            <a:off x="-1" y="0"/>
            <a:ext cx="12188826" cy="983234"/>
            <a:chOff x="-1" y="0"/>
            <a:chExt cx="12188826" cy="983234"/>
          </a:xfrm>
        </p:grpSpPr>
        <p:grpSp>
          <p:nvGrpSpPr>
            <p:cNvPr id="13" name="Group 12"/>
            <p:cNvGrpSpPr/>
            <p:nvPr/>
          </p:nvGrpSpPr>
          <p:grpSpPr>
            <a:xfrm>
              <a:off x="-1" y="0"/>
              <a:ext cx="12180802" cy="983234"/>
              <a:chOff x="-1" y="0"/>
              <a:chExt cx="12180802" cy="983234"/>
            </a:xfrm>
          </p:grpSpPr>
          <p:sp>
            <p:nvSpPr>
              <p:cNvPr id="11" name="Rectangle 10"/>
              <p:cNvSpPr/>
              <p:nvPr/>
            </p:nvSpPr>
            <p:spPr bwMode="auto">
              <a:xfrm>
                <a:off x="-1" y="0"/>
                <a:ext cx="6772189" cy="983234"/>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2" name="Rectangle 11"/>
              <p:cNvSpPr/>
              <p:nvPr/>
            </p:nvSpPr>
            <p:spPr bwMode="auto">
              <a:xfrm>
                <a:off x="6258296" y="0"/>
                <a:ext cx="2360742" cy="300008"/>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1" name="Rectangle 110"/>
              <p:cNvSpPr/>
              <p:nvPr/>
            </p:nvSpPr>
            <p:spPr bwMode="auto">
              <a:xfrm>
                <a:off x="8573718" y="0"/>
                <a:ext cx="3607083" cy="983234"/>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sp>
          <p:nvSpPr>
            <p:cNvPr id="2" name="Title 1"/>
            <p:cNvSpPr txBox="1">
              <a:spLocks/>
            </p:cNvSpPr>
            <p:nvPr/>
          </p:nvSpPr>
          <p:spPr>
            <a:xfrm>
              <a:off x="302613" y="238129"/>
              <a:ext cx="3060020" cy="664797"/>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5400" b="0" kern="1200" cap="none" spc="-100" baseline="0">
                  <a:ln w="3175">
                    <a:noFill/>
                  </a:ln>
                  <a:solidFill>
                    <a:schemeClr val="bg1"/>
                  </a:solidFill>
                  <a:effectLst/>
                  <a:latin typeface="Segoe UI Light" pitchFamily="34" charset="0"/>
                  <a:ea typeface="+mn-ea"/>
                  <a:cs typeface="Arial" charset="0"/>
                </a:defRPr>
              </a:lvl1pPr>
            </a:lstStyle>
            <a:p>
              <a:pPr>
                <a:tabLst>
                  <a:tab pos="1089025" algn="l"/>
                </a:tabLst>
              </a:pPr>
              <a:r>
                <a:rPr lang="en-US" sz="4800" dirty="0" smtClean="0"/>
                <a:t>Web Sites </a:t>
              </a:r>
              <a:endParaRPr lang="en-US" sz="4800" dirty="0"/>
            </a:p>
          </p:txBody>
        </p:sp>
        <p:grpSp>
          <p:nvGrpSpPr>
            <p:cNvPr id="73" name="Group 72"/>
            <p:cNvGrpSpPr/>
            <p:nvPr/>
          </p:nvGrpSpPr>
          <p:grpSpPr>
            <a:xfrm>
              <a:off x="0" y="300008"/>
              <a:ext cx="12188825" cy="683226"/>
              <a:chOff x="0" y="300008"/>
              <a:chExt cx="12188825" cy="683226"/>
            </a:xfrm>
          </p:grpSpPr>
          <p:sp>
            <p:nvSpPr>
              <p:cNvPr id="74" name="Title 1"/>
              <p:cNvSpPr txBox="1">
                <a:spLocks/>
              </p:cNvSpPr>
              <p:nvPr/>
            </p:nvSpPr>
            <p:spPr>
              <a:xfrm>
                <a:off x="6866207" y="473075"/>
                <a:ext cx="1589530" cy="443198"/>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5400" b="0" kern="1200" cap="none" spc="-100" baseline="0">
                    <a:ln w="3175">
                      <a:noFill/>
                    </a:ln>
                    <a:solidFill>
                      <a:schemeClr val="bg1"/>
                    </a:solidFill>
                    <a:effectLst/>
                    <a:latin typeface="Segoe UI Light" pitchFamily="34" charset="0"/>
                    <a:ea typeface="+mn-ea"/>
                    <a:cs typeface="Arial" charset="0"/>
                  </a:defRPr>
                </a:lvl1pPr>
              </a:lstStyle>
              <a:p>
                <a:pPr algn="ctr">
                  <a:tabLst>
                    <a:tab pos="1089025" algn="l"/>
                  </a:tabLst>
                </a:pPr>
                <a:r>
                  <a:rPr lang="en-US" sz="3200" dirty="0" smtClean="0">
                    <a:solidFill>
                      <a:srgbClr val="92D050"/>
                    </a:solidFill>
                  </a:rPr>
                  <a:t>shared</a:t>
                </a:r>
                <a:endParaRPr lang="en-US" sz="3200" dirty="0">
                  <a:solidFill>
                    <a:srgbClr val="92D050"/>
                  </a:solidFill>
                </a:endParaRPr>
              </a:p>
            </p:txBody>
          </p:sp>
          <p:sp>
            <p:nvSpPr>
              <p:cNvPr id="75" name="Title 1"/>
              <p:cNvSpPr txBox="1">
                <a:spLocks/>
              </p:cNvSpPr>
              <p:nvPr/>
            </p:nvSpPr>
            <p:spPr>
              <a:xfrm>
                <a:off x="8681891" y="453411"/>
                <a:ext cx="1838633" cy="443198"/>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5400" b="0" kern="1200" cap="none" spc="-100" baseline="0">
                    <a:ln w="3175">
                      <a:noFill/>
                    </a:ln>
                    <a:solidFill>
                      <a:schemeClr val="bg1"/>
                    </a:solidFill>
                    <a:effectLst/>
                    <a:latin typeface="Segoe UI Light" pitchFamily="34" charset="0"/>
                    <a:ea typeface="+mn-ea"/>
                    <a:cs typeface="Arial" charset="0"/>
                  </a:defRPr>
                </a:lvl1pPr>
              </a:lstStyle>
              <a:p>
                <a:pPr algn="ctr">
                  <a:tabLst>
                    <a:tab pos="1089025" algn="l"/>
                  </a:tabLst>
                </a:pPr>
                <a:r>
                  <a:rPr lang="en-US" sz="3200" dirty="0" smtClean="0"/>
                  <a:t>reserved</a:t>
                </a:r>
                <a:endParaRPr lang="en-US" sz="3200" dirty="0"/>
              </a:p>
            </p:txBody>
          </p:sp>
          <p:cxnSp>
            <p:nvCxnSpPr>
              <p:cNvPr id="76" name="Straight Connector 75"/>
              <p:cNvCxnSpPr/>
              <p:nvPr/>
            </p:nvCxnSpPr>
            <p:spPr>
              <a:xfrm flipV="1">
                <a:off x="6772188" y="300008"/>
                <a:ext cx="0" cy="683226"/>
              </a:xfrm>
              <a:prstGeom prst="line">
                <a:avLst/>
              </a:prstGeom>
              <a:ln w="12700" cap="rnd">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6772188" y="300008"/>
                <a:ext cx="1801530" cy="0"/>
              </a:xfrm>
              <a:prstGeom prst="line">
                <a:avLst/>
              </a:prstGeom>
              <a:ln w="12700" cap="rnd">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a:off x="8573718" y="300008"/>
                <a:ext cx="0" cy="683225"/>
              </a:xfrm>
              <a:prstGeom prst="line">
                <a:avLst/>
              </a:prstGeom>
              <a:ln w="12700" cap="rnd">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8573718" y="983233"/>
                <a:ext cx="3615107" cy="0"/>
              </a:xfrm>
              <a:prstGeom prst="line">
                <a:avLst/>
              </a:prstGeom>
              <a:ln w="12700" cap="rnd">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0" y="983233"/>
                <a:ext cx="6770962" cy="0"/>
              </a:xfrm>
              <a:prstGeom prst="line">
                <a:avLst/>
              </a:prstGeom>
              <a:ln w="12700" cap="rnd">
                <a:solidFill>
                  <a:srgbClr val="FFFFFF"/>
                </a:solidFill>
              </a:ln>
            </p:spPr>
            <p:style>
              <a:lnRef idx="1">
                <a:schemeClr val="accent1"/>
              </a:lnRef>
              <a:fillRef idx="0">
                <a:schemeClr val="accent1"/>
              </a:fillRef>
              <a:effectRef idx="0">
                <a:schemeClr val="accent1"/>
              </a:effectRef>
              <a:fontRef idx="minor">
                <a:schemeClr val="tx1"/>
              </a:fontRef>
            </p:style>
          </p:cxnSp>
        </p:grpSp>
      </p:grpSp>
      <p:grpSp>
        <p:nvGrpSpPr>
          <p:cNvPr id="7" name="Group 6"/>
          <p:cNvGrpSpPr/>
          <p:nvPr/>
        </p:nvGrpSpPr>
        <p:grpSpPr>
          <a:xfrm>
            <a:off x="-292420" y="1589948"/>
            <a:ext cx="6576424" cy="4691237"/>
            <a:chOff x="-292420" y="1589948"/>
            <a:chExt cx="6576424" cy="4691237"/>
          </a:xfrm>
        </p:grpSpPr>
        <p:sp>
          <p:nvSpPr>
            <p:cNvPr id="108" name="Isosceles Triangle 107"/>
            <p:cNvSpPr/>
            <p:nvPr/>
          </p:nvSpPr>
          <p:spPr bwMode="auto">
            <a:xfrm rot="9464752">
              <a:off x="-292420" y="1589948"/>
              <a:ext cx="6576424" cy="4691237"/>
            </a:xfrm>
            <a:custGeom>
              <a:avLst/>
              <a:gdLst/>
              <a:ahLst/>
              <a:cxnLst/>
              <a:rect l="l" t="t" r="r" b="b"/>
              <a:pathLst>
                <a:path w="6576424" h="4691237">
                  <a:moveTo>
                    <a:pt x="5581454" y="4691237"/>
                  </a:moveTo>
                  <a:lnTo>
                    <a:pt x="83737" y="2441599"/>
                  </a:lnTo>
                  <a:cubicBezTo>
                    <a:pt x="14874" y="2413420"/>
                    <a:pt x="-18108" y="2334752"/>
                    <a:pt x="10070" y="2265888"/>
                  </a:cubicBezTo>
                  <a:lnTo>
                    <a:pt x="902996" y="83737"/>
                  </a:lnTo>
                  <a:cubicBezTo>
                    <a:pt x="931175" y="14873"/>
                    <a:pt x="1009843" y="-18109"/>
                    <a:pt x="1078707" y="10070"/>
                  </a:cubicBezTo>
                  <a:lnTo>
                    <a:pt x="2496672" y="590294"/>
                  </a:lnTo>
                  <a:lnTo>
                    <a:pt x="2618177" y="296621"/>
                  </a:lnTo>
                  <a:lnTo>
                    <a:pt x="2789208" y="709998"/>
                  </a:lnTo>
                  <a:lnTo>
                    <a:pt x="4875474" y="1563688"/>
                  </a:lnTo>
                  <a:lnTo>
                    <a:pt x="4996979" y="1270015"/>
                  </a:lnTo>
                  <a:lnTo>
                    <a:pt x="5168010" y="1683393"/>
                  </a:lnTo>
                  <a:lnTo>
                    <a:pt x="6576424" y="2259708"/>
                  </a:lnTo>
                  <a:close/>
                </a:path>
              </a:pathLst>
            </a:custGeom>
            <a:solidFill>
              <a:srgbClr val="FFFFFF">
                <a:alpha val="50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endParaRPr>
            </a:p>
          </p:txBody>
        </p:sp>
        <p:grpSp>
          <p:nvGrpSpPr>
            <p:cNvPr id="10" name="Group 9"/>
            <p:cNvGrpSpPr/>
            <p:nvPr/>
          </p:nvGrpSpPr>
          <p:grpSpPr>
            <a:xfrm>
              <a:off x="-1" y="2752725"/>
              <a:ext cx="6059952" cy="2330247"/>
              <a:chOff x="-1" y="2752725"/>
              <a:chExt cx="6059952" cy="2330247"/>
            </a:xfrm>
          </p:grpSpPr>
          <p:grpSp>
            <p:nvGrpSpPr>
              <p:cNvPr id="96" name="Group 95"/>
              <p:cNvGrpSpPr/>
              <p:nvPr/>
            </p:nvGrpSpPr>
            <p:grpSpPr>
              <a:xfrm>
                <a:off x="5683855" y="3073496"/>
                <a:ext cx="376096" cy="631077"/>
                <a:chOff x="2146300" y="552450"/>
                <a:chExt cx="3428608" cy="5753100"/>
              </a:xfrm>
            </p:grpSpPr>
            <p:pic>
              <p:nvPicPr>
                <p:cNvPr id="103" name="Picture 102"/>
                <p:cNvPicPr>
                  <a:picLocks noChangeAspect="1"/>
                </p:cNvPicPr>
                <p:nvPr/>
              </p:nvPicPr>
              <p:blipFill rotWithShape="1">
                <a:blip r:embed="rId4" cstate="print">
                  <a:extLst>
                    <a:ext uri="{28A0092B-C50C-407E-A947-70E740481C1C}">
                      <a14:useLocalDpi xmlns:a14="http://schemas.microsoft.com/office/drawing/2010/main" val="0"/>
                    </a:ext>
                  </a:extLst>
                </a:blip>
                <a:srcRect r="56579"/>
                <a:stretch/>
              </p:blipFill>
              <p:spPr>
                <a:xfrm>
                  <a:off x="2146300" y="552450"/>
                  <a:ext cx="3428607" cy="5753100"/>
                </a:xfrm>
                <a:prstGeom prst="rect">
                  <a:avLst/>
                </a:prstGeom>
              </p:spPr>
            </p:pic>
            <p:sp>
              <p:nvSpPr>
                <p:cNvPr id="104" name="Rectangle 103"/>
                <p:cNvSpPr/>
                <p:nvPr/>
              </p:nvSpPr>
              <p:spPr bwMode="auto">
                <a:xfrm>
                  <a:off x="2271253" y="1651094"/>
                  <a:ext cx="3303655" cy="4484231"/>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97" name="Group 96"/>
              <p:cNvGrpSpPr/>
              <p:nvPr/>
            </p:nvGrpSpPr>
            <p:grpSpPr>
              <a:xfrm>
                <a:off x="5683855" y="3762695"/>
                <a:ext cx="376096" cy="631077"/>
                <a:chOff x="2146300" y="552450"/>
                <a:chExt cx="3428608" cy="5753100"/>
              </a:xfrm>
            </p:grpSpPr>
            <p:pic>
              <p:nvPicPr>
                <p:cNvPr id="101" name="Picture 100"/>
                <p:cNvPicPr>
                  <a:picLocks noChangeAspect="1"/>
                </p:cNvPicPr>
                <p:nvPr/>
              </p:nvPicPr>
              <p:blipFill rotWithShape="1">
                <a:blip r:embed="rId4" cstate="print">
                  <a:extLst>
                    <a:ext uri="{28A0092B-C50C-407E-A947-70E740481C1C}">
                      <a14:useLocalDpi xmlns:a14="http://schemas.microsoft.com/office/drawing/2010/main" val="0"/>
                    </a:ext>
                  </a:extLst>
                </a:blip>
                <a:srcRect r="56579"/>
                <a:stretch/>
              </p:blipFill>
              <p:spPr>
                <a:xfrm>
                  <a:off x="2146300" y="552450"/>
                  <a:ext cx="3428607" cy="5753100"/>
                </a:xfrm>
                <a:prstGeom prst="rect">
                  <a:avLst/>
                </a:prstGeom>
              </p:spPr>
            </p:pic>
            <p:sp>
              <p:nvSpPr>
                <p:cNvPr id="102" name="Rectangle 101"/>
                <p:cNvSpPr/>
                <p:nvPr/>
              </p:nvSpPr>
              <p:spPr bwMode="auto">
                <a:xfrm>
                  <a:off x="2271253" y="1651094"/>
                  <a:ext cx="3303655" cy="4484231"/>
                </a:xfrm>
                <a:prstGeom prst="rect">
                  <a:avLst/>
                </a:prstGeom>
                <a:solidFill>
                  <a:srgbClr val="00AEE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98" name="Group 97"/>
              <p:cNvGrpSpPr/>
              <p:nvPr/>
            </p:nvGrpSpPr>
            <p:grpSpPr>
              <a:xfrm>
                <a:off x="5683855" y="4451895"/>
                <a:ext cx="376096" cy="631077"/>
                <a:chOff x="2146300" y="552450"/>
                <a:chExt cx="3428608" cy="5753100"/>
              </a:xfrm>
            </p:grpSpPr>
            <p:pic>
              <p:nvPicPr>
                <p:cNvPr id="99" name="Picture 98"/>
                <p:cNvPicPr>
                  <a:picLocks noChangeAspect="1"/>
                </p:cNvPicPr>
                <p:nvPr/>
              </p:nvPicPr>
              <p:blipFill rotWithShape="1">
                <a:blip r:embed="rId4" cstate="print">
                  <a:extLst>
                    <a:ext uri="{28A0092B-C50C-407E-A947-70E740481C1C}">
                      <a14:useLocalDpi xmlns:a14="http://schemas.microsoft.com/office/drawing/2010/main" val="0"/>
                    </a:ext>
                  </a:extLst>
                </a:blip>
                <a:srcRect r="56579"/>
                <a:stretch/>
              </p:blipFill>
              <p:spPr>
                <a:xfrm>
                  <a:off x="2146300" y="552450"/>
                  <a:ext cx="3428607" cy="5753100"/>
                </a:xfrm>
                <a:prstGeom prst="rect">
                  <a:avLst/>
                </a:prstGeom>
              </p:spPr>
            </p:pic>
            <p:sp>
              <p:nvSpPr>
                <p:cNvPr id="100" name="Rectangle 99"/>
                <p:cNvSpPr/>
                <p:nvPr/>
              </p:nvSpPr>
              <p:spPr bwMode="auto">
                <a:xfrm>
                  <a:off x="2271253" y="1651094"/>
                  <a:ext cx="3303655" cy="4484231"/>
                </a:xfrm>
                <a:prstGeom prst="rect">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sp>
            <p:nvSpPr>
              <p:cNvPr id="120" name="TextBox 119"/>
              <p:cNvSpPr txBox="1"/>
              <p:nvPr/>
            </p:nvSpPr>
            <p:spPr>
              <a:xfrm>
                <a:off x="227012" y="2752725"/>
                <a:ext cx="2757145" cy="221599"/>
              </a:xfrm>
              <a:prstGeom prst="rect">
                <a:avLst/>
              </a:prstGeom>
              <a:noFill/>
            </p:spPr>
            <p:txBody>
              <a:bodyPr wrap="square" lIns="0" tIns="0" rIns="0" bIns="0" rtlCol="0">
                <a:spAutoFit/>
              </a:bodyPr>
              <a:lstStyle/>
              <a:p>
                <a:pPr>
                  <a:lnSpc>
                    <a:spcPct val="90000"/>
                  </a:lnSpc>
                  <a:spcBef>
                    <a:spcPct val="20000"/>
                  </a:spcBef>
                  <a:buSzPct val="80000"/>
                </a:pPr>
                <a:r>
                  <a:rPr lang="en-US" sz="1600" b="1" cap="all" dirty="0" smtClean="0">
                    <a:solidFill>
                      <a:schemeClr val="bg1"/>
                    </a:solidFill>
                  </a:rPr>
                  <a:t>Shared </a:t>
                </a:r>
                <a:r>
                  <a:rPr lang="en-US" sz="1600" b="1" cap="all" dirty="0" err="1" smtClean="0">
                    <a:solidFill>
                      <a:schemeClr val="bg1"/>
                    </a:solidFill>
                  </a:rPr>
                  <a:t>instanceS</a:t>
                </a:r>
                <a:endParaRPr lang="en-US" sz="1600" b="1" cap="all" dirty="0">
                  <a:solidFill>
                    <a:schemeClr val="bg1"/>
                  </a:solidFill>
                </a:endParaRPr>
              </a:p>
            </p:txBody>
          </p:sp>
          <p:grpSp>
            <p:nvGrpSpPr>
              <p:cNvPr id="151" name="Group 150"/>
              <p:cNvGrpSpPr/>
              <p:nvPr/>
            </p:nvGrpSpPr>
            <p:grpSpPr>
              <a:xfrm>
                <a:off x="4721992" y="3073496"/>
                <a:ext cx="866164" cy="631077"/>
                <a:chOff x="2146300" y="552450"/>
                <a:chExt cx="7896225" cy="5753100"/>
              </a:xfrm>
            </p:grpSpPr>
            <p:pic>
              <p:nvPicPr>
                <p:cNvPr id="152" name="Picture 15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p:spPr>
            </p:pic>
            <p:sp>
              <p:nvSpPr>
                <p:cNvPr id="153" name="Rectangle 152"/>
                <p:cNvSpPr/>
                <p:nvPr/>
              </p:nvSpPr>
              <p:spPr bwMode="auto">
                <a:xfrm>
                  <a:off x="2271251" y="1651097"/>
                  <a:ext cx="7659329" cy="4484232"/>
                </a:xfrm>
                <a:prstGeom prst="rect">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154" name="Group 153"/>
              <p:cNvGrpSpPr/>
              <p:nvPr/>
            </p:nvGrpSpPr>
            <p:grpSpPr>
              <a:xfrm>
                <a:off x="4721992" y="3762695"/>
                <a:ext cx="866164" cy="631077"/>
                <a:chOff x="2146300" y="552450"/>
                <a:chExt cx="7896225" cy="5753100"/>
              </a:xfrm>
            </p:grpSpPr>
            <p:pic>
              <p:nvPicPr>
                <p:cNvPr id="155" name="Picture 15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p:spPr>
            </p:pic>
            <p:sp>
              <p:nvSpPr>
                <p:cNvPr id="156" name="Rectangle 155"/>
                <p:cNvSpPr/>
                <p:nvPr/>
              </p:nvSpPr>
              <p:spPr bwMode="auto">
                <a:xfrm>
                  <a:off x="2271251" y="1651097"/>
                  <a:ext cx="7659329" cy="4484232"/>
                </a:xfrm>
                <a:prstGeom prst="rect">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157" name="Group 156"/>
              <p:cNvGrpSpPr/>
              <p:nvPr/>
            </p:nvGrpSpPr>
            <p:grpSpPr>
              <a:xfrm>
                <a:off x="4721992" y="4451895"/>
                <a:ext cx="866164" cy="631077"/>
                <a:chOff x="2146300" y="552450"/>
                <a:chExt cx="7896225" cy="5753100"/>
              </a:xfrm>
            </p:grpSpPr>
            <p:pic>
              <p:nvPicPr>
                <p:cNvPr id="158" name="Picture 15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p:spPr>
            </p:pic>
            <p:sp>
              <p:nvSpPr>
                <p:cNvPr id="159" name="Rectangle 158"/>
                <p:cNvSpPr/>
                <p:nvPr/>
              </p:nvSpPr>
              <p:spPr bwMode="auto">
                <a:xfrm>
                  <a:off x="2271251" y="1651097"/>
                  <a:ext cx="7659329" cy="4484232"/>
                </a:xfrm>
                <a:prstGeom prst="rect">
                  <a:avLst/>
                </a:prstGeom>
                <a:solidFill>
                  <a:srgbClr val="00AEE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162" name="Group 161"/>
              <p:cNvGrpSpPr/>
              <p:nvPr/>
            </p:nvGrpSpPr>
            <p:grpSpPr>
              <a:xfrm>
                <a:off x="3760131" y="3073496"/>
                <a:ext cx="866164" cy="631077"/>
                <a:chOff x="2146300" y="552450"/>
                <a:chExt cx="7896225" cy="5753100"/>
              </a:xfrm>
            </p:grpSpPr>
            <p:pic>
              <p:nvPicPr>
                <p:cNvPr id="169" name="Picture 16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p:spPr>
            </p:pic>
            <p:sp>
              <p:nvSpPr>
                <p:cNvPr id="170" name="Rectangle 169"/>
                <p:cNvSpPr/>
                <p:nvPr/>
              </p:nvSpPr>
              <p:spPr bwMode="auto">
                <a:xfrm>
                  <a:off x="2271251" y="1651097"/>
                  <a:ext cx="7659329" cy="4484232"/>
                </a:xfrm>
                <a:prstGeom prst="rect">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163" name="Group 162"/>
              <p:cNvGrpSpPr/>
              <p:nvPr/>
            </p:nvGrpSpPr>
            <p:grpSpPr>
              <a:xfrm>
                <a:off x="3760131" y="3762695"/>
                <a:ext cx="866164" cy="631077"/>
                <a:chOff x="2146300" y="552450"/>
                <a:chExt cx="7896225" cy="5753100"/>
              </a:xfrm>
            </p:grpSpPr>
            <p:pic>
              <p:nvPicPr>
                <p:cNvPr id="167" name="Picture 16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p:spPr>
            </p:pic>
            <p:sp>
              <p:nvSpPr>
                <p:cNvPr id="168" name="Rectangle 167"/>
                <p:cNvSpPr/>
                <p:nvPr/>
              </p:nvSpPr>
              <p:spPr bwMode="auto">
                <a:xfrm>
                  <a:off x="2271251" y="1651097"/>
                  <a:ext cx="7659329" cy="4484232"/>
                </a:xfrm>
                <a:prstGeom prst="rect">
                  <a:avLst/>
                </a:prstGeom>
                <a:solidFill>
                  <a:srgbClr val="00AEE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164" name="Group 163"/>
              <p:cNvGrpSpPr/>
              <p:nvPr/>
            </p:nvGrpSpPr>
            <p:grpSpPr>
              <a:xfrm>
                <a:off x="3760131" y="4451895"/>
                <a:ext cx="866164" cy="631077"/>
                <a:chOff x="2146300" y="552450"/>
                <a:chExt cx="7896225" cy="5753100"/>
              </a:xfrm>
            </p:grpSpPr>
            <p:pic>
              <p:nvPicPr>
                <p:cNvPr id="165" name="Picture 16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p:spPr>
            </p:pic>
            <p:sp>
              <p:nvSpPr>
                <p:cNvPr id="166" name="Rectangle 165"/>
                <p:cNvSpPr/>
                <p:nvPr/>
              </p:nvSpPr>
              <p:spPr bwMode="auto">
                <a:xfrm>
                  <a:off x="2271251" y="1651097"/>
                  <a:ext cx="7659329" cy="4484232"/>
                </a:xfrm>
                <a:prstGeom prst="rect">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172" name="Group 171"/>
              <p:cNvGrpSpPr/>
              <p:nvPr/>
            </p:nvGrpSpPr>
            <p:grpSpPr>
              <a:xfrm>
                <a:off x="2798270" y="3073496"/>
                <a:ext cx="866164" cy="631077"/>
                <a:chOff x="2146300" y="552450"/>
                <a:chExt cx="7896225" cy="5753100"/>
              </a:xfrm>
            </p:grpSpPr>
            <p:pic>
              <p:nvPicPr>
                <p:cNvPr id="179" name="Picture 17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p:spPr>
            </p:pic>
            <p:sp>
              <p:nvSpPr>
                <p:cNvPr id="180" name="Rectangle 179"/>
                <p:cNvSpPr/>
                <p:nvPr/>
              </p:nvSpPr>
              <p:spPr bwMode="auto">
                <a:xfrm>
                  <a:off x="2271251" y="1651097"/>
                  <a:ext cx="7659329" cy="4484232"/>
                </a:xfrm>
                <a:prstGeom prst="rect">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173" name="Group 172"/>
              <p:cNvGrpSpPr/>
              <p:nvPr/>
            </p:nvGrpSpPr>
            <p:grpSpPr>
              <a:xfrm>
                <a:off x="2798270" y="3762695"/>
                <a:ext cx="866164" cy="631077"/>
                <a:chOff x="2146300" y="552450"/>
                <a:chExt cx="7896225" cy="5753100"/>
              </a:xfrm>
            </p:grpSpPr>
            <p:pic>
              <p:nvPicPr>
                <p:cNvPr id="177" name="Picture 17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p:spPr>
            </p:pic>
            <p:sp>
              <p:nvSpPr>
                <p:cNvPr id="178" name="Rectangle 177"/>
                <p:cNvSpPr/>
                <p:nvPr/>
              </p:nvSpPr>
              <p:spPr bwMode="auto">
                <a:xfrm>
                  <a:off x="2271251" y="1651097"/>
                  <a:ext cx="7659329" cy="4484232"/>
                </a:xfrm>
                <a:prstGeom prst="rect">
                  <a:avLst/>
                </a:prstGeom>
                <a:solidFill>
                  <a:srgbClr val="00AEE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174" name="Group 173"/>
              <p:cNvGrpSpPr/>
              <p:nvPr/>
            </p:nvGrpSpPr>
            <p:grpSpPr>
              <a:xfrm>
                <a:off x="2798270" y="4451895"/>
                <a:ext cx="866164" cy="631077"/>
                <a:chOff x="2146300" y="552450"/>
                <a:chExt cx="7896225" cy="5753100"/>
              </a:xfrm>
            </p:grpSpPr>
            <p:pic>
              <p:nvPicPr>
                <p:cNvPr id="175" name="Picture 17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p:spPr>
            </p:pic>
            <p:sp>
              <p:nvSpPr>
                <p:cNvPr id="176" name="Rectangle 175"/>
                <p:cNvSpPr/>
                <p:nvPr/>
              </p:nvSpPr>
              <p:spPr bwMode="auto">
                <a:xfrm>
                  <a:off x="2271251" y="1651097"/>
                  <a:ext cx="7659329" cy="4484232"/>
                </a:xfrm>
                <a:prstGeom prst="rect">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182" name="Group 181"/>
              <p:cNvGrpSpPr/>
              <p:nvPr/>
            </p:nvGrpSpPr>
            <p:grpSpPr>
              <a:xfrm>
                <a:off x="1836409" y="3073496"/>
                <a:ext cx="866164" cy="631077"/>
                <a:chOff x="2146300" y="552450"/>
                <a:chExt cx="7896225" cy="5753100"/>
              </a:xfrm>
            </p:grpSpPr>
            <p:pic>
              <p:nvPicPr>
                <p:cNvPr id="189" name="Picture 18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a:solidFill>
                  <a:srgbClr val="FFC000"/>
                </a:solidFill>
                <a:ln>
                  <a:noFill/>
                  <a:headEnd type="none" w="med" len="med"/>
                  <a:tailEnd type="none" w="med" len="med"/>
                </a:ln>
                <a:effectLst/>
              </p:spPr>
            </p:pic>
            <p:sp>
              <p:nvSpPr>
                <p:cNvPr id="190" name="Rectangle 189"/>
                <p:cNvSpPr/>
                <p:nvPr/>
              </p:nvSpPr>
              <p:spPr bwMode="auto">
                <a:xfrm>
                  <a:off x="2271251" y="1651097"/>
                  <a:ext cx="7659329" cy="4484232"/>
                </a:xfrm>
                <a:prstGeom prst="rect">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183" name="Group 182"/>
              <p:cNvGrpSpPr/>
              <p:nvPr/>
            </p:nvGrpSpPr>
            <p:grpSpPr>
              <a:xfrm>
                <a:off x="1836409" y="3762695"/>
                <a:ext cx="866164" cy="631077"/>
                <a:chOff x="2146300" y="552450"/>
                <a:chExt cx="7896225" cy="5753100"/>
              </a:xfrm>
            </p:grpSpPr>
            <p:pic>
              <p:nvPicPr>
                <p:cNvPr id="187" name="Picture 18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a:solidFill>
                  <a:srgbClr val="FFC000"/>
                </a:solidFill>
                <a:ln>
                  <a:noFill/>
                  <a:headEnd type="none" w="med" len="med"/>
                  <a:tailEnd type="none" w="med" len="med"/>
                </a:ln>
                <a:effectLst/>
              </p:spPr>
            </p:pic>
            <p:sp>
              <p:nvSpPr>
                <p:cNvPr id="188" name="Rectangle 187"/>
                <p:cNvSpPr/>
                <p:nvPr/>
              </p:nvSpPr>
              <p:spPr bwMode="auto">
                <a:xfrm>
                  <a:off x="2271251" y="1651097"/>
                  <a:ext cx="7659329" cy="4484232"/>
                </a:xfrm>
                <a:prstGeom prst="rect">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184" name="Group 183"/>
              <p:cNvGrpSpPr/>
              <p:nvPr/>
            </p:nvGrpSpPr>
            <p:grpSpPr>
              <a:xfrm>
                <a:off x="1836409" y="4451895"/>
                <a:ext cx="866164" cy="631077"/>
                <a:chOff x="2146300" y="552450"/>
                <a:chExt cx="7896225" cy="5753100"/>
              </a:xfrm>
            </p:grpSpPr>
            <p:pic>
              <p:nvPicPr>
                <p:cNvPr id="185" name="Picture 18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a:solidFill>
                  <a:srgbClr val="FFC000"/>
                </a:solidFill>
                <a:ln>
                  <a:noFill/>
                  <a:headEnd type="none" w="med" len="med"/>
                  <a:tailEnd type="none" w="med" len="med"/>
                </a:ln>
                <a:effectLst/>
              </p:spPr>
            </p:pic>
            <p:sp>
              <p:nvSpPr>
                <p:cNvPr id="186" name="Rectangle 185"/>
                <p:cNvSpPr/>
                <p:nvPr/>
              </p:nvSpPr>
              <p:spPr bwMode="auto">
                <a:xfrm>
                  <a:off x="2271251" y="1651097"/>
                  <a:ext cx="7659329" cy="4484232"/>
                </a:xfrm>
                <a:prstGeom prst="rect">
                  <a:avLst/>
                </a:prstGeom>
                <a:solidFill>
                  <a:srgbClr val="00AEE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192" name="Group 191"/>
              <p:cNvGrpSpPr/>
              <p:nvPr/>
            </p:nvGrpSpPr>
            <p:grpSpPr>
              <a:xfrm>
                <a:off x="874548" y="3073496"/>
                <a:ext cx="866164" cy="631077"/>
                <a:chOff x="2146300" y="552450"/>
                <a:chExt cx="7896225" cy="5753100"/>
              </a:xfrm>
            </p:grpSpPr>
            <p:pic>
              <p:nvPicPr>
                <p:cNvPr id="199" name="Picture 19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p:spPr>
            </p:pic>
            <p:sp>
              <p:nvSpPr>
                <p:cNvPr id="200" name="Rectangle 199"/>
                <p:cNvSpPr/>
                <p:nvPr/>
              </p:nvSpPr>
              <p:spPr bwMode="auto">
                <a:xfrm>
                  <a:off x="2271251" y="1651097"/>
                  <a:ext cx="7659329" cy="4484232"/>
                </a:xfrm>
                <a:prstGeom prst="rect">
                  <a:avLst/>
                </a:prstGeom>
                <a:solidFill>
                  <a:srgbClr val="00AEE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193" name="Group 192"/>
              <p:cNvGrpSpPr/>
              <p:nvPr/>
            </p:nvGrpSpPr>
            <p:grpSpPr>
              <a:xfrm>
                <a:off x="874548" y="3762695"/>
                <a:ext cx="866164" cy="631077"/>
                <a:chOff x="2146300" y="552450"/>
                <a:chExt cx="7896225" cy="5753100"/>
              </a:xfrm>
            </p:grpSpPr>
            <p:pic>
              <p:nvPicPr>
                <p:cNvPr id="197" name="Picture 19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p:spPr>
            </p:pic>
            <p:sp>
              <p:nvSpPr>
                <p:cNvPr id="198" name="Rectangle 197"/>
                <p:cNvSpPr/>
                <p:nvPr/>
              </p:nvSpPr>
              <p:spPr bwMode="auto">
                <a:xfrm>
                  <a:off x="2271251" y="1651097"/>
                  <a:ext cx="7659329" cy="4484232"/>
                </a:xfrm>
                <a:prstGeom prst="rect">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194" name="Group 193"/>
              <p:cNvGrpSpPr/>
              <p:nvPr/>
            </p:nvGrpSpPr>
            <p:grpSpPr>
              <a:xfrm>
                <a:off x="874548" y="4451895"/>
                <a:ext cx="866164" cy="631077"/>
                <a:chOff x="2146300" y="552450"/>
                <a:chExt cx="7896225" cy="5753100"/>
              </a:xfrm>
            </p:grpSpPr>
            <p:pic>
              <p:nvPicPr>
                <p:cNvPr id="195" name="Picture 19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p:spPr>
            </p:pic>
            <p:sp>
              <p:nvSpPr>
                <p:cNvPr id="196" name="Rectangle 195"/>
                <p:cNvSpPr/>
                <p:nvPr/>
              </p:nvSpPr>
              <p:spPr bwMode="auto">
                <a:xfrm>
                  <a:off x="2271251" y="1651097"/>
                  <a:ext cx="7659329" cy="4484232"/>
                </a:xfrm>
                <a:prstGeom prst="rect">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202" name="Group 201"/>
              <p:cNvGrpSpPr/>
              <p:nvPr/>
            </p:nvGrpSpPr>
            <p:grpSpPr>
              <a:xfrm>
                <a:off x="-1" y="3073496"/>
                <a:ext cx="778852" cy="631077"/>
                <a:chOff x="2942264" y="552450"/>
                <a:chExt cx="7100261" cy="5753100"/>
              </a:xfrm>
            </p:grpSpPr>
            <p:pic>
              <p:nvPicPr>
                <p:cNvPr id="209" name="Picture 208"/>
                <p:cNvPicPr>
                  <a:picLocks noChangeAspect="1"/>
                </p:cNvPicPr>
                <p:nvPr/>
              </p:nvPicPr>
              <p:blipFill rotWithShape="1">
                <a:blip r:embed="rId4" cstate="print">
                  <a:extLst>
                    <a:ext uri="{28A0092B-C50C-407E-A947-70E740481C1C}">
                      <a14:useLocalDpi xmlns:a14="http://schemas.microsoft.com/office/drawing/2010/main" val="0"/>
                    </a:ext>
                  </a:extLst>
                </a:blip>
                <a:srcRect l="10080"/>
                <a:stretch/>
              </p:blipFill>
              <p:spPr>
                <a:xfrm>
                  <a:off x="2942264" y="552450"/>
                  <a:ext cx="7100261" cy="5753100"/>
                </a:xfrm>
                <a:prstGeom prst="rect">
                  <a:avLst/>
                </a:prstGeom>
              </p:spPr>
            </p:pic>
            <p:sp>
              <p:nvSpPr>
                <p:cNvPr id="210" name="Rectangle 209"/>
                <p:cNvSpPr/>
                <p:nvPr/>
              </p:nvSpPr>
              <p:spPr bwMode="auto">
                <a:xfrm>
                  <a:off x="2942266" y="1651094"/>
                  <a:ext cx="6988310" cy="4484236"/>
                </a:xfrm>
                <a:prstGeom prst="rect">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203" name="Group 202"/>
              <p:cNvGrpSpPr/>
              <p:nvPr/>
            </p:nvGrpSpPr>
            <p:grpSpPr>
              <a:xfrm>
                <a:off x="-1" y="3762695"/>
                <a:ext cx="778852" cy="631077"/>
                <a:chOff x="2942264" y="552450"/>
                <a:chExt cx="7100261" cy="5753100"/>
              </a:xfrm>
            </p:grpSpPr>
            <p:pic>
              <p:nvPicPr>
                <p:cNvPr id="207" name="Picture 206"/>
                <p:cNvPicPr>
                  <a:picLocks noChangeAspect="1"/>
                </p:cNvPicPr>
                <p:nvPr/>
              </p:nvPicPr>
              <p:blipFill rotWithShape="1">
                <a:blip r:embed="rId4" cstate="print">
                  <a:extLst>
                    <a:ext uri="{28A0092B-C50C-407E-A947-70E740481C1C}">
                      <a14:useLocalDpi xmlns:a14="http://schemas.microsoft.com/office/drawing/2010/main" val="0"/>
                    </a:ext>
                  </a:extLst>
                </a:blip>
                <a:srcRect l="10080"/>
                <a:stretch/>
              </p:blipFill>
              <p:spPr>
                <a:xfrm>
                  <a:off x="2942264" y="552450"/>
                  <a:ext cx="7100261" cy="5753100"/>
                </a:xfrm>
                <a:prstGeom prst="rect">
                  <a:avLst/>
                </a:prstGeom>
              </p:spPr>
            </p:pic>
            <p:sp>
              <p:nvSpPr>
                <p:cNvPr id="208" name="Rectangle 207"/>
                <p:cNvSpPr/>
                <p:nvPr/>
              </p:nvSpPr>
              <p:spPr bwMode="auto">
                <a:xfrm>
                  <a:off x="2942266" y="1651094"/>
                  <a:ext cx="6988301" cy="4484236"/>
                </a:xfrm>
                <a:prstGeom prst="rect">
                  <a:avLst/>
                </a:prstGeom>
                <a:solidFill>
                  <a:srgbClr val="00AEE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204" name="Group 203"/>
              <p:cNvGrpSpPr/>
              <p:nvPr/>
            </p:nvGrpSpPr>
            <p:grpSpPr>
              <a:xfrm>
                <a:off x="-1" y="4451895"/>
                <a:ext cx="778852" cy="631077"/>
                <a:chOff x="2942264" y="552450"/>
                <a:chExt cx="7100261" cy="5753100"/>
              </a:xfrm>
            </p:grpSpPr>
            <p:pic>
              <p:nvPicPr>
                <p:cNvPr id="205" name="Picture 204"/>
                <p:cNvPicPr>
                  <a:picLocks noChangeAspect="1"/>
                </p:cNvPicPr>
                <p:nvPr/>
              </p:nvPicPr>
              <p:blipFill rotWithShape="1">
                <a:blip r:embed="rId4" cstate="print">
                  <a:extLst>
                    <a:ext uri="{28A0092B-C50C-407E-A947-70E740481C1C}">
                      <a14:useLocalDpi xmlns:a14="http://schemas.microsoft.com/office/drawing/2010/main" val="0"/>
                    </a:ext>
                  </a:extLst>
                </a:blip>
                <a:srcRect l="10080"/>
                <a:stretch/>
              </p:blipFill>
              <p:spPr>
                <a:xfrm>
                  <a:off x="2942264" y="552450"/>
                  <a:ext cx="7100261" cy="5753100"/>
                </a:xfrm>
                <a:prstGeom prst="rect">
                  <a:avLst/>
                </a:prstGeom>
              </p:spPr>
            </p:pic>
            <p:sp>
              <p:nvSpPr>
                <p:cNvPr id="206" name="Rectangle 205"/>
                <p:cNvSpPr/>
                <p:nvPr/>
              </p:nvSpPr>
              <p:spPr bwMode="auto">
                <a:xfrm>
                  <a:off x="2942266" y="1651094"/>
                  <a:ext cx="6988310" cy="4484236"/>
                </a:xfrm>
                <a:prstGeom prst="rect">
                  <a:avLst/>
                </a:prstGeom>
                <a:solidFill>
                  <a:srgbClr val="00AEE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212" name="Group 211"/>
              <p:cNvGrpSpPr/>
              <p:nvPr/>
            </p:nvGrpSpPr>
            <p:grpSpPr>
              <a:xfrm>
                <a:off x="3766901" y="3074226"/>
                <a:ext cx="866164" cy="631077"/>
                <a:chOff x="2146303" y="552449"/>
                <a:chExt cx="7896222" cy="5753100"/>
              </a:xfrm>
            </p:grpSpPr>
            <p:pic>
              <p:nvPicPr>
                <p:cNvPr id="213" name="Picture 2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46303" y="552449"/>
                  <a:ext cx="7896222" cy="5753100"/>
                </a:xfrm>
                <a:prstGeom prst="rect">
                  <a:avLst/>
                </a:prstGeom>
              </p:spPr>
            </p:pic>
            <p:sp>
              <p:nvSpPr>
                <p:cNvPr id="214" name="Rectangle 213"/>
                <p:cNvSpPr/>
                <p:nvPr/>
              </p:nvSpPr>
              <p:spPr bwMode="auto">
                <a:xfrm>
                  <a:off x="2271251" y="1651097"/>
                  <a:ext cx="7659329" cy="4484232"/>
                </a:xfrm>
                <a:prstGeom prst="rect">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endParaRPr>
                </a:p>
              </p:txBody>
            </p:sp>
          </p:grpSp>
        </p:grpSp>
      </p:grpSp>
      <p:grpSp>
        <p:nvGrpSpPr>
          <p:cNvPr id="8" name="Group 7"/>
          <p:cNvGrpSpPr/>
          <p:nvPr/>
        </p:nvGrpSpPr>
        <p:grpSpPr>
          <a:xfrm>
            <a:off x="3774801" y="3844418"/>
            <a:ext cx="852458" cy="530688"/>
            <a:chOff x="3774801" y="3161749"/>
            <a:chExt cx="852458" cy="530688"/>
          </a:xfrm>
        </p:grpSpPr>
        <p:sp>
          <p:nvSpPr>
            <p:cNvPr id="109" name="Rectangle 108"/>
            <p:cNvSpPr/>
            <p:nvPr/>
          </p:nvSpPr>
          <p:spPr bwMode="auto">
            <a:xfrm>
              <a:off x="3774801" y="3200546"/>
              <a:ext cx="840178" cy="491891"/>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0" name="Rectangle 109"/>
            <p:cNvSpPr/>
            <p:nvPr/>
          </p:nvSpPr>
          <p:spPr bwMode="auto">
            <a:xfrm>
              <a:off x="3787081" y="3161749"/>
              <a:ext cx="840178" cy="491891"/>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3200" dirty="0" smtClean="0">
                  <a:gradFill>
                    <a:gsLst>
                      <a:gs pos="0">
                        <a:srgbClr val="FFFFFF"/>
                      </a:gs>
                      <a:gs pos="100000">
                        <a:srgbClr val="FFFFFF"/>
                      </a:gs>
                    </a:gsLst>
                    <a:lin ang="5400000" scaled="0"/>
                  </a:gradFill>
                  <a:sym typeface="Wingdings" pitchFamily="2" charset="2"/>
                </a:rPr>
                <a:t>:-)</a:t>
              </a:r>
              <a:endParaRPr lang="en-US" sz="2800" dirty="0" smtClean="0">
                <a:gradFill>
                  <a:gsLst>
                    <a:gs pos="0">
                      <a:srgbClr val="FFFFFF"/>
                    </a:gs>
                    <a:gs pos="100000">
                      <a:srgbClr val="FFFFFF"/>
                    </a:gs>
                  </a:gsLst>
                  <a:lin ang="5400000" scaled="0"/>
                </a:gradFill>
              </a:endParaRPr>
            </a:p>
          </p:txBody>
        </p:sp>
      </p:grpSp>
      <p:sp>
        <p:nvSpPr>
          <p:cNvPr id="105" name="Title 1"/>
          <p:cNvSpPr txBox="1">
            <a:spLocks/>
          </p:cNvSpPr>
          <p:nvPr/>
        </p:nvSpPr>
        <p:spPr>
          <a:xfrm>
            <a:off x="1222078" y="1533589"/>
            <a:ext cx="1589530" cy="443198"/>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5400" b="0" kern="1200" cap="none" spc="-100" baseline="0">
                <a:ln w="3175">
                  <a:noFill/>
                </a:ln>
                <a:solidFill>
                  <a:schemeClr val="bg1"/>
                </a:solidFill>
                <a:effectLst/>
                <a:latin typeface="Segoe UI Light" pitchFamily="34" charset="0"/>
                <a:ea typeface="+mn-ea"/>
                <a:cs typeface="Arial" charset="0"/>
              </a:defRPr>
            </a:lvl1pPr>
          </a:lstStyle>
          <a:p>
            <a:pPr algn="r">
              <a:tabLst>
                <a:tab pos="1089025" algn="l"/>
              </a:tabLst>
            </a:pPr>
            <a:r>
              <a:rPr lang="en-US" sz="3200" dirty="0" smtClean="0">
                <a:latin typeface="Segoe UI" pitchFamily="34" charset="0"/>
                <a:ea typeface="Segoe UI" pitchFamily="34" charset="0"/>
                <a:cs typeface="Segoe UI" pitchFamily="34" charset="0"/>
              </a:rPr>
              <a:t>shared</a:t>
            </a:r>
            <a:endParaRPr lang="en-US" sz="3200" dirty="0">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594265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fade">
                                      <p:cBhvr>
                                        <p:cTn id="7" dur="500"/>
                                        <p:tgtEl>
                                          <p:spTgt spid="67"/>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down)">
                                      <p:cBhvr>
                                        <p:cTn id="11" dur="500"/>
                                        <p:tgtEl>
                                          <p:spTgt spid="14"/>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par>
                          <p:cTn id="20" fill="hold">
                            <p:stCondLst>
                              <p:cond delay="2000"/>
                            </p:stCondLst>
                            <p:childTnLst>
                              <p:par>
                                <p:cTn id="21" presetID="10" presetClass="entr" presetSubtype="0" fill="hold" nodeType="afterEffect">
                                  <p:stCondLst>
                                    <p:cond delay="500"/>
                                  </p:stCondLst>
                                  <p:childTnLst>
                                    <p:set>
                                      <p:cBhvr>
                                        <p:cTn id="22" dur="1" fill="hold">
                                          <p:stCondLst>
                                            <p:cond delay="0"/>
                                          </p:stCondLst>
                                        </p:cTn>
                                        <p:tgtEl>
                                          <p:spTgt spid="88"/>
                                        </p:tgtEl>
                                        <p:attrNameLst>
                                          <p:attrName>style.visibility</p:attrName>
                                        </p:attrNameLst>
                                      </p:cBhvr>
                                      <p:to>
                                        <p:strVal val="visible"/>
                                      </p:to>
                                    </p:set>
                                    <p:animEffect transition="in" filter="fade">
                                      <p:cBhvr>
                                        <p:cTn id="23" dur="500"/>
                                        <p:tgtEl>
                                          <p:spTgt spid="88"/>
                                        </p:tgtEl>
                                      </p:cBhvr>
                                    </p:animEffect>
                                  </p:childTnLst>
                                </p:cTn>
                              </p:par>
                              <p:par>
                                <p:cTn id="24" presetID="10" presetClass="entr" presetSubtype="0" fill="hold" grpId="0" nodeType="withEffect">
                                  <p:stCondLst>
                                    <p:cond delay="500"/>
                                  </p:stCondLst>
                                  <p:childTnLst>
                                    <p:set>
                                      <p:cBhvr>
                                        <p:cTn id="25" dur="1" fill="hold">
                                          <p:stCondLst>
                                            <p:cond delay="0"/>
                                          </p:stCondLst>
                                        </p:cTn>
                                        <p:tgtEl>
                                          <p:spTgt spid="105"/>
                                        </p:tgtEl>
                                        <p:attrNameLst>
                                          <p:attrName>style.visibility</p:attrName>
                                        </p:attrNameLst>
                                      </p:cBhvr>
                                      <p:to>
                                        <p:strVal val="visible"/>
                                      </p:to>
                                    </p:set>
                                    <p:animEffect transition="in" filter="fade">
                                      <p:cBhvr>
                                        <p:cTn id="26"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8" name="Group 87"/>
          <p:cNvGrpSpPr/>
          <p:nvPr/>
        </p:nvGrpSpPr>
        <p:grpSpPr>
          <a:xfrm>
            <a:off x="3031844" y="1289120"/>
            <a:ext cx="7645400" cy="914096"/>
            <a:chOff x="3031844" y="1170370"/>
            <a:chExt cx="7645400" cy="914096"/>
          </a:xfrm>
        </p:grpSpPr>
        <p:grpSp>
          <p:nvGrpSpPr>
            <p:cNvPr id="20" name="Group 19"/>
            <p:cNvGrpSpPr/>
            <p:nvPr/>
          </p:nvGrpSpPr>
          <p:grpSpPr>
            <a:xfrm>
              <a:off x="3031844" y="1170370"/>
              <a:ext cx="7645400" cy="914096"/>
              <a:chOff x="2540230" y="5754872"/>
              <a:chExt cx="7645400" cy="914096"/>
            </a:xfrm>
          </p:grpSpPr>
          <p:sp>
            <p:nvSpPr>
              <p:cNvPr id="21" name="Rectangle 20"/>
              <p:cNvSpPr/>
              <p:nvPr/>
            </p:nvSpPr>
            <p:spPr bwMode="auto">
              <a:xfrm>
                <a:off x="2540230" y="6093147"/>
                <a:ext cx="6654800" cy="262467"/>
              </a:xfrm>
              <a:prstGeom prst="rect">
                <a:avLst/>
              </a:prstGeom>
              <a:solidFill>
                <a:schemeClr val="tx1">
                  <a:lumMod val="50000"/>
                  <a:lumOff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2" name="TextBox 21"/>
              <p:cNvSpPr txBox="1"/>
              <p:nvPr/>
            </p:nvSpPr>
            <p:spPr>
              <a:xfrm>
                <a:off x="9195030" y="5754872"/>
                <a:ext cx="990600" cy="914096"/>
              </a:xfrm>
              <a:prstGeom prst="rect">
                <a:avLst/>
              </a:prstGeom>
              <a:noFill/>
            </p:spPr>
            <p:txBody>
              <a:bodyPr wrap="square" lIns="0" tIns="0" rIns="0" bIns="0" rtlCol="0">
                <a:spAutoFit/>
              </a:bodyPr>
              <a:lstStyle/>
              <a:p>
                <a:pPr algn="ctr">
                  <a:lnSpc>
                    <a:spcPct val="90000"/>
                  </a:lnSpc>
                  <a:spcBef>
                    <a:spcPct val="20000"/>
                  </a:spcBef>
                  <a:buSzPct val="80000"/>
                </a:pPr>
                <a:r>
                  <a:rPr lang="en-US" sz="6600" dirty="0" smtClean="0">
                    <a:solidFill>
                      <a:schemeClr val="bg1"/>
                    </a:solidFill>
                    <a:latin typeface="Segoe UI Light" pitchFamily="34" charset="0"/>
                  </a:rPr>
                  <a:t>2</a:t>
                </a:r>
                <a:endParaRPr lang="en-US" sz="6600" dirty="0">
                  <a:solidFill>
                    <a:schemeClr val="bg1"/>
                  </a:solidFill>
                  <a:latin typeface="Segoe UI Light" pitchFamily="34" charset="0"/>
                </a:endParaRPr>
              </a:p>
            </p:txBody>
          </p:sp>
          <p:sp>
            <p:nvSpPr>
              <p:cNvPr id="23" name="Rectangle 22"/>
              <p:cNvSpPr/>
              <p:nvPr/>
            </p:nvSpPr>
            <p:spPr bwMode="auto">
              <a:xfrm>
                <a:off x="2543998" y="6093146"/>
                <a:ext cx="2404971" cy="262468"/>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sp>
          <p:nvSpPr>
            <p:cNvPr id="24" name="Rectangle 23"/>
            <p:cNvSpPr/>
            <p:nvPr/>
          </p:nvSpPr>
          <p:spPr bwMode="auto">
            <a:xfrm>
              <a:off x="5440583" y="1363080"/>
              <a:ext cx="135293" cy="528676"/>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67" name="Group 66"/>
          <p:cNvGrpSpPr/>
          <p:nvPr/>
        </p:nvGrpSpPr>
        <p:grpSpPr>
          <a:xfrm>
            <a:off x="-1" y="5727773"/>
            <a:ext cx="12188826" cy="1046296"/>
            <a:chOff x="-5012461" y="5194194"/>
            <a:chExt cx="16033937" cy="1376362"/>
          </a:xfrm>
        </p:grpSpPr>
        <p:pic>
          <p:nvPicPr>
            <p:cNvPr id="68" name="Picture 2" descr="C:\Users\jonahs\Documents\Dropbox\Projects SCOTT\Azure Deck\Source Images\server-blu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25557" y="5194194"/>
              <a:ext cx="3186112" cy="1376362"/>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C:\Users\jonahs\Documents\Dropbox\Projects SCOTT\Azure Deck\Source Images\server-blu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9907" y="5194194"/>
              <a:ext cx="3186112" cy="1376362"/>
            </a:xfrm>
            <a:prstGeom prst="rect">
              <a:avLst/>
            </a:prstGeom>
            <a:noFill/>
            <a:extLst>
              <a:ext uri="{909E8E84-426E-40DD-AFC4-6F175D3DCCD1}">
                <a14:hiddenFill xmlns:a14="http://schemas.microsoft.com/office/drawing/2010/main">
                  <a:solidFill>
                    <a:srgbClr val="FFFFFF"/>
                  </a:solidFill>
                </a14:hiddenFill>
              </a:ext>
            </a:extLst>
          </p:spPr>
        </p:pic>
        <p:pic>
          <p:nvPicPr>
            <p:cNvPr id="70" name="Picture 2" descr="C:\Users\jonahs\Documents\Dropbox\Projects SCOTT\Azure Deck\Source Images\server-blu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5743" y="5194194"/>
              <a:ext cx="3186112" cy="1376362"/>
            </a:xfrm>
            <a:prstGeom prst="rect">
              <a:avLst/>
            </a:prstGeom>
            <a:noFill/>
            <a:extLst>
              <a:ext uri="{909E8E84-426E-40DD-AFC4-6F175D3DCCD1}">
                <a14:hiddenFill xmlns:a14="http://schemas.microsoft.com/office/drawing/2010/main">
                  <a:solidFill>
                    <a:srgbClr val="FFFFFF"/>
                  </a:solidFill>
                </a14:hiddenFill>
              </a:ext>
            </a:extLst>
          </p:spPr>
        </p:pic>
        <p:pic>
          <p:nvPicPr>
            <p:cNvPr id="71" name="Picture 2" descr="C:\Users\jonahs\Documents\Dropbox\Projects SCOTT\Azure Deck\Source Images\server-blue.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43"/>
            <a:stretch/>
          </p:blipFill>
          <p:spPr bwMode="auto">
            <a:xfrm>
              <a:off x="-3534590" y="5194194"/>
              <a:ext cx="3219309" cy="1376362"/>
            </a:xfrm>
            <a:prstGeom prst="rect">
              <a:avLst/>
            </a:prstGeom>
            <a:noFill/>
            <a:extLst>
              <a:ext uri="{909E8E84-426E-40DD-AFC4-6F175D3DCCD1}">
                <a14:hiddenFill xmlns:a14="http://schemas.microsoft.com/office/drawing/2010/main">
                  <a:solidFill>
                    <a:srgbClr val="FFFFFF"/>
                  </a:solidFill>
                </a14:hiddenFill>
              </a:ext>
            </a:extLst>
          </p:spPr>
        </p:pic>
        <p:pic>
          <p:nvPicPr>
            <p:cNvPr id="117" name="Picture 2" descr="C:\Users\jonahs\Documents\Dropbox\Projects SCOTT\Azure Deck\Source Images\server-blue.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4571"/>
            <a:stretch/>
          </p:blipFill>
          <p:spPr bwMode="auto">
            <a:xfrm>
              <a:off x="-5012461" y="5194194"/>
              <a:ext cx="1447407" cy="1376362"/>
            </a:xfrm>
            <a:prstGeom prst="rect">
              <a:avLst/>
            </a:prstGeom>
            <a:noFill/>
            <a:extLst>
              <a:ext uri="{909E8E84-426E-40DD-AFC4-6F175D3DCCD1}">
                <a14:hiddenFill xmlns:a14="http://schemas.microsoft.com/office/drawing/2010/main">
                  <a:solidFill>
                    <a:srgbClr val="FFFFFF"/>
                  </a:solidFill>
                </a14:hiddenFill>
              </a:ext>
            </a:extLst>
          </p:spPr>
        </p:pic>
        <p:pic>
          <p:nvPicPr>
            <p:cNvPr id="118" name="Picture 2" descr="C:\Users\jonahs\Documents\Dropbox\Projects SCOTT\Azure Deck\Source Images\server-blue.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21" r="55012"/>
            <a:stretch/>
          </p:blipFill>
          <p:spPr bwMode="auto">
            <a:xfrm>
              <a:off x="9571520" y="5194194"/>
              <a:ext cx="1449956" cy="1376362"/>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Group 6"/>
          <p:cNvGrpSpPr/>
          <p:nvPr/>
        </p:nvGrpSpPr>
        <p:grpSpPr>
          <a:xfrm>
            <a:off x="-292420" y="1589948"/>
            <a:ext cx="6576424" cy="4691237"/>
            <a:chOff x="-292420" y="1589948"/>
            <a:chExt cx="6576424" cy="4691237"/>
          </a:xfrm>
        </p:grpSpPr>
        <p:sp>
          <p:nvSpPr>
            <p:cNvPr id="108" name="Isosceles Triangle 107"/>
            <p:cNvSpPr/>
            <p:nvPr/>
          </p:nvSpPr>
          <p:spPr bwMode="auto">
            <a:xfrm rot="9464752">
              <a:off x="-292420" y="1589948"/>
              <a:ext cx="6576424" cy="4691237"/>
            </a:xfrm>
            <a:custGeom>
              <a:avLst/>
              <a:gdLst/>
              <a:ahLst/>
              <a:cxnLst/>
              <a:rect l="l" t="t" r="r" b="b"/>
              <a:pathLst>
                <a:path w="6576424" h="4691237">
                  <a:moveTo>
                    <a:pt x="5581454" y="4691237"/>
                  </a:moveTo>
                  <a:lnTo>
                    <a:pt x="83737" y="2441599"/>
                  </a:lnTo>
                  <a:cubicBezTo>
                    <a:pt x="14874" y="2413420"/>
                    <a:pt x="-18108" y="2334752"/>
                    <a:pt x="10070" y="2265888"/>
                  </a:cubicBezTo>
                  <a:lnTo>
                    <a:pt x="902996" y="83737"/>
                  </a:lnTo>
                  <a:cubicBezTo>
                    <a:pt x="931175" y="14873"/>
                    <a:pt x="1009843" y="-18109"/>
                    <a:pt x="1078707" y="10070"/>
                  </a:cubicBezTo>
                  <a:lnTo>
                    <a:pt x="2496672" y="590294"/>
                  </a:lnTo>
                  <a:lnTo>
                    <a:pt x="2618177" y="296621"/>
                  </a:lnTo>
                  <a:lnTo>
                    <a:pt x="2789208" y="709998"/>
                  </a:lnTo>
                  <a:lnTo>
                    <a:pt x="4875474" y="1563688"/>
                  </a:lnTo>
                  <a:lnTo>
                    <a:pt x="4996979" y="1270015"/>
                  </a:lnTo>
                  <a:lnTo>
                    <a:pt x="5168010" y="1683393"/>
                  </a:lnTo>
                  <a:lnTo>
                    <a:pt x="6576424" y="2259708"/>
                  </a:lnTo>
                  <a:close/>
                </a:path>
              </a:pathLst>
            </a:custGeom>
            <a:solidFill>
              <a:srgbClr val="FFFFFF">
                <a:alpha val="50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endParaRPr>
            </a:p>
          </p:txBody>
        </p:sp>
        <p:grpSp>
          <p:nvGrpSpPr>
            <p:cNvPr id="10" name="Group 9"/>
            <p:cNvGrpSpPr/>
            <p:nvPr/>
          </p:nvGrpSpPr>
          <p:grpSpPr>
            <a:xfrm>
              <a:off x="-1" y="2752725"/>
              <a:ext cx="6059952" cy="2330247"/>
              <a:chOff x="-1" y="2752725"/>
              <a:chExt cx="6059952" cy="2330247"/>
            </a:xfrm>
          </p:grpSpPr>
          <p:grpSp>
            <p:nvGrpSpPr>
              <p:cNvPr id="96" name="Group 95"/>
              <p:cNvGrpSpPr/>
              <p:nvPr/>
            </p:nvGrpSpPr>
            <p:grpSpPr>
              <a:xfrm>
                <a:off x="5683855" y="3073496"/>
                <a:ext cx="376096" cy="631077"/>
                <a:chOff x="2146300" y="552450"/>
                <a:chExt cx="3428608" cy="5753100"/>
              </a:xfrm>
            </p:grpSpPr>
            <p:pic>
              <p:nvPicPr>
                <p:cNvPr id="103" name="Picture 102"/>
                <p:cNvPicPr>
                  <a:picLocks noChangeAspect="1"/>
                </p:cNvPicPr>
                <p:nvPr/>
              </p:nvPicPr>
              <p:blipFill rotWithShape="1">
                <a:blip r:embed="rId4" cstate="print">
                  <a:extLst>
                    <a:ext uri="{28A0092B-C50C-407E-A947-70E740481C1C}">
                      <a14:useLocalDpi xmlns:a14="http://schemas.microsoft.com/office/drawing/2010/main" val="0"/>
                    </a:ext>
                  </a:extLst>
                </a:blip>
                <a:srcRect r="56579"/>
                <a:stretch/>
              </p:blipFill>
              <p:spPr>
                <a:xfrm>
                  <a:off x="2146300" y="552450"/>
                  <a:ext cx="3428607" cy="5753100"/>
                </a:xfrm>
                <a:prstGeom prst="rect">
                  <a:avLst/>
                </a:prstGeom>
              </p:spPr>
            </p:pic>
            <p:sp>
              <p:nvSpPr>
                <p:cNvPr id="104" name="Rectangle 103"/>
                <p:cNvSpPr/>
                <p:nvPr/>
              </p:nvSpPr>
              <p:spPr bwMode="auto">
                <a:xfrm>
                  <a:off x="2271253" y="1651094"/>
                  <a:ext cx="3303655" cy="4484231"/>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97" name="Group 96"/>
              <p:cNvGrpSpPr/>
              <p:nvPr/>
            </p:nvGrpSpPr>
            <p:grpSpPr>
              <a:xfrm>
                <a:off x="5683855" y="3762695"/>
                <a:ext cx="376096" cy="631077"/>
                <a:chOff x="2146300" y="552450"/>
                <a:chExt cx="3428608" cy="5753100"/>
              </a:xfrm>
            </p:grpSpPr>
            <p:pic>
              <p:nvPicPr>
                <p:cNvPr id="101" name="Picture 100"/>
                <p:cNvPicPr>
                  <a:picLocks noChangeAspect="1"/>
                </p:cNvPicPr>
                <p:nvPr/>
              </p:nvPicPr>
              <p:blipFill rotWithShape="1">
                <a:blip r:embed="rId4" cstate="print">
                  <a:extLst>
                    <a:ext uri="{28A0092B-C50C-407E-A947-70E740481C1C}">
                      <a14:useLocalDpi xmlns:a14="http://schemas.microsoft.com/office/drawing/2010/main" val="0"/>
                    </a:ext>
                  </a:extLst>
                </a:blip>
                <a:srcRect r="56579"/>
                <a:stretch/>
              </p:blipFill>
              <p:spPr>
                <a:xfrm>
                  <a:off x="2146300" y="552450"/>
                  <a:ext cx="3428607" cy="5753100"/>
                </a:xfrm>
                <a:prstGeom prst="rect">
                  <a:avLst/>
                </a:prstGeom>
              </p:spPr>
            </p:pic>
            <p:sp>
              <p:nvSpPr>
                <p:cNvPr id="102" name="Rectangle 101"/>
                <p:cNvSpPr/>
                <p:nvPr/>
              </p:nvSpPr>
              <p:spPr bwMode="auto">
                <a:xfrm>
                  <a:off x="2271253" y="1651094"/>
                  <a:ext cx="3303655" cy="4484231"/>
                </a:xfrm>
                <a:prstGeom prst="rect">
                  <a:avLst/>
                </a:prstGeom>
                <a:solidFill>
                  <a:srgbClr val="00AEE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98" name="Group 97"/>
              <p:cNvGrpSpPr/>
              <p:nvPr/>
            </p:nvGrpSpPr>
            <p:grpSpPr>
              <a:xfrm>
                <a:off x="5683855" y="4451895"/>
                <a:ext cx="376096" cy="631077"/>
                <a:chOff x="2146300" y="552450"/>
                <a:chExt cx="3428608" cy="5753100"/>
              </a:xfrm>
            </p:grpSpPr>
            <p:pic>
              <p:nvPicPr>
                <p:cNvPr id="99" name="Picture 98"/>
                <p:cNvPicPr>
                  <a:picLocks noChangeAspect="1"/>
                </p:cNvPicPr>
                <p:nvPr/>
              </p:nvPicPr>
              <p:blipFill rotWithShape="1">
                <a:blip r:embed="rId4" cstate="print">
                  <a:extLst>
                    <a:ext uri="{28A0092B-C50C-407E-A947-70E740481C1C}">
                      <a14:useLocalDpi xmlns:a14="http://schemas.microsoft.com/office/drawing/2010/main" val="0"/>
                    </a:ext>
                  </a:extLst>
                </a:blip>
                <a:srcRect r="56579"/>
                <a:stretch/>
              </p:blipFill>
              <p:spPr>
                <a:xfrm>
                  <a:off x="2146300" y="552450"/>
                  <a:ext cx="3428607" cy="5753100"/>
                </a:xfrm>
                <a:prstGeom prst="rect">
                  <a:avLst/>
                </a:prstGeom>
              </p:spPr>
            </p:pic>
            <p:sp>
              <p:nvSpPr>
                <p:cNvPr id="100" name="Rectangle 99"/>
                <p:cNvSpPr/>
                <p:nvPr/>
              </p:nvSpPr>
              <p:spPr bwMode="auto">
                <a:xfrm>
                  <a:off x="2271253" y="1651094"/>
                  <a:ext cx="3303655" cy="4484231"/>
                </a:xfrm>
                <a:prstGeom prst="rect">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sp>
            <p:nvSpPr>
              <p:cNvPr id="120" name="TextBox 119"/>
              <p:cNvSpPr txBox="1"/>
              <p:nvPr/>
            </p:nvSpPr>
            <p:spPr>
              <a:xfrm>
                <a:off x="227012" y="2752725"/>
                <a:ext cx="2757145" cy="221599"/>
              </a:xfrm>
              <a:prstGeom prst="rect">
                <a:avLst/>
              </a:prstGeom>
              <a:noFill/>
            </p:spPr>
            <p:txBody>
              <a:bodyPr wrap="square" lIns="0" tIns="0" rIns="0" bIns="0" rtlCol="0">
                <a:spAutoFit/>
              </a:bodyPr>
              <a:lstStyle/>
              <a:p>
                <a:pPr>
                  <a:lnSpc>
                    <a:spcPct val="90000"/>
                  </a:lnSpc>
                  <a:spcBef>
                    <a:spcPct val="20000"/>
                  </a:spcBef>
                  <a:buSzPct val="80000"/>
                </a:pPr>
                <a:r>
                  <a:rPr lang="en-US" sz="1600" b="1" cap="all" dirty="0" smtClean="0">
                    <a:solidFill>
                      <a:schemeClr val="bg1"/>
                    </a:solidFill>
                  </a:rPr>
                  <a:t>Shared </a:t>
                </a:r>
                <a:r>
                  <a:rPr lang="en-US" sz="1600" b="1" cap="all" dirty="0" err="1" smtClean="0">
                    <a:solidFill>
                      <a:schemeClr val="bg1"/>
                    </a:solidFill>
                  </a:rPr>
                  <a:t>instanceS</a:t>
                </a:r>
                <a:endParaRPr lang="en-US" sz="1600" b="1" cap="all" dirty="0">
                  <a:solidFill>
                    <a:schemeClr val="bg1"/>
                  </a:solidFill>
                </a:endParaRPr>
              </a:p>
            </p:txBody>
          </p:sp>
          <p:grpSp>
            <p:nvGrpSpPr>
              <p:cNvPr id="151" name="Group 150"/>
              <p:cNvGrpSpPr/>
              <p:nvPr/>
            </p:nvGrpSpPr>
            <p:grpSpPr>
              <a:xfrm>
                <a:off x="4721992" y="3073496"/>
                <a:ext cx="866164" cy="631077"/>
                <a:chOff x="2146300" y="552450"/>
                <a:chExt cx="7896225" cy="5753100"/>
              </a:xfrm>
            </p:grpSpPr>
            <p:pic>
              <p:nvPicPr>
                <p:cNvPr id="152" name="Picture 15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p:spPr>
            </p:pic>
            <p:sp>
              <p:nvSpPr>
                <p:cNvPr id="153" name="Rectangle 152"/>
                <p:cNvSpPr/>
                <p:nvPr/>
              </p:nvSpPr>
              <p:spPr bwMode="auto">
                <a:xfrm>
                  <a:off x="2271251" y="1651097"/>
                  <a:ext cx="7659329" cy="4484232"/>
                </a:xfrm>
                <a:prstGeom prst="rect">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154" name="Group 153"/>
              <p:cNvGrpSpPr/>
              <p:nvPr/>
            </p:nvGrpSpPr>
            <p:grpSpPr>
              <a:xfrm>
                <a:off x="4721992" y="3762695"/>
                <a:ext cx="866164" cy="631077"/>
                <a:chOff x="2146300" y="552450"/>
                <a:chExt cx="7896225" cy="5753100"/>
              </a:xfrm>
            </p:grpSpPr>
            <p:pic>
              <p:nvPicPr>
                <p:cNvPr id="155" name="Picture 15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p:spPr>
            </p:pic>
            <p:sp>
              <p:nvSpPr>
                <p:cNvPr id="156" name="Rectangle 155"/>
                <p:cNvSpPr/>
                <p:nvPr/>
              </p:nvSpPr>
              <p:spPr bwMode="auto">
                <a:xfrm>
                  <a:off x="2271251" y="1651097"/>
                  <a:ext cx="7659329" cy="4484232"/>
                </a:xfrm>
                <a:prstGeom prst="rect">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157" name="Group 156"/>
              <p:cNvGrpSpPr/>
              <p:nvPr/>
            </p:nvGrpSpPr>
            <p:grpSpPr>
              <a:xfrm>
                <a:off x="4721992" y="4451895"/>
                <a:ext cx="866164" cy="631077"/>
                <a:chOff x="2146300" y="552450"/>
                <a:chExt cx="7896225" cy="5753100"/>
              </a:xfrm>
            </p:grpSpPr>
            <p:pic>
              <p:nvPicPr>
                <p:cNvPr id="158" name="Picture 15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p:spPr>
            </p:pic>
            <p:sp>
              <p:nvSpPr>
                <p:cNvPr id="159" name="Rectangle 158"/>
                <p:cNvSpPr/>
                <p:nvPr/>
              </p:nvSpPr>
              <p:spPr bwMode="auto">
                <a:xfrm>
                  <a:off x="2271251" y="1651097"/>
                  <a:ext cx="7659329" cy="4484232"/>
                </a:xfrm>
                <a:prstGeom prst="rect">
                  <a:avLst/>
                </a:prstGeom>
                <a:solidFill>
                  <a:srgbClr val="00AEE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162" name="Group 161"/>
              <p:cNvGrpSpPr/>
              <p:nvPr/>
            </p:nvGrpSpPr>
            <p:grpSpPr>
              <a:xfrm>
                <a:off x="3760131" y="3073496"/>
                <a:ext cx="866164" cy="631077"/>
                <a:chOff x="2146300" y="552450"/>
                <a:chExt cx="7896225" cy="5753100"/>
              </a:xfrm>
            </p:grpSpPr>
            <p:pic>
              <p:nvPicPr>
                <p:cNvPr id="169" name="Picture 16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p:spPr>
            </p:pic>
            <p:sp>
              <p:nvSpPr>
                <p:cNvPr id="170" name="Rectangle 169"/>
                <p:cNvSpPr/>
                <p:nvPr/>
              </p:nvSpPr>
              <p:spPr bwMode="auto">
                <a:xfrm>
                  <a:off x="2271251" y="1651097"/>
                  <a:ext cx="7659329" cy="4484232"/>
                </a:xfrm>
                <a:prstGeom prst="rect">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163" name="Group 162"/>
              <p:cNvGrpSpPr/>
              <p:nvPr/>
            </p:nvGrpSpPr>
            <p:grpSpPr>
              <a:xfrm>
                <a:off x="3760131" y="3762695"/>
                <a:ext cx="866164" cy="631077"/>
                <a:chOff x="2146300" y="552450"/>
                <a:chExt cx="7896225" cy="5753100"/>
              </a:xfrm>
            </p:grpSpPr>
            <p:pic>
              <p:nvPicPr>
                <p:cNvPr id="167" name="Picture 16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p:spPr>
            </p:pic>
            <p:sp>
              <p:nvSpPr>
                <p:cNvPr id="168" name="Rectangle 167"/>
                <p:cNvSpPr/>
                <p:nvPr/>
              </p:nvSpPr>
              <p:spPr bwMode="auto">
                <a:xfrm>
                  <a:off x="2271251" y="1651097"/>
                  <a:ext cx="7659329" cy="4484232"/>
                </a:xfrm>
                <a:prstGeom prst="rect">
                  <a:avLst/>
                </a:prstGeom>
                <a:solidFill>
                  <a:srgbClr val="00AEE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164" name="Group 163"/>
              <p:cNvGrpSpPr/>
              <p:nvPr/>
            </p:nvGrpSpPr>
            <p:grpSpPr>
              <a:xfrm>
                <a:off x="3760131" y="4451895"/>
                <a:ext cx="866164" cy="631077"/>
                <a:chOff x="2146300" y="552450"/>
                <a:chExt cx="7896225" cy="5753100"/>
              </a:xfrm>
            </p:grpSpPr>
            <p:pic>
              <p:nvPicPr>
                <p:cNvPr id="165" name="Picture 16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p:spPr>
            </p:pic>
            <p:sp>
              <p:nvSpPr>
                <p:cNvPr id="166" name="Rectangle 165"/>
                <p:cNvSpPr/>
                <p:nvPr/>
              </p:nvSpPr>
              <p:spPr bwMode="auto">
                <a:xfrm>
                  <a:off x="2271251" y="1651097"/>
                  <a:ext cx="7659329" cy="4484232"/>
                </a:xfrm>
                <a:prstGeom prst="rect">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172" name="Group 171"/>
              <p:cNvGrpSpPr/>
              <p:nvPr/>
            </p:nvGrpSpPr>
            <p:grpSpPr>
              <a:xfrm>
                <a:off x="2798270" y="3073496"/>
                <a:ext cx="866164" cy="631077"/>
                <a:chOff x="2146300" y="552450"/>
                <a:chExt cx="7896225" cy="5753100"/>
              </a:xfrm>
            </p:grpSpPr>
            <p:pic>
              <p:nvPicPr>
                <p:cNvPr id="179" name="Picture 17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p:spPr>
            </p:pic>
            <p:sp>
              <p:nvSpPr>
                <p:cNvPr id="180" name="Rectangle 179"/>
                <p:cNvSpPr/>
                <p:nvPr/>
              </p:nvSpPr>
              <p:spPr bwMode="auto">
                <a:xfrm>
                  <a:off x="2271251" y="1651097"/>
                  <a:ext cx="7659329" cy="4484232"/>
                </a:xfrm>
                <a:prstGeom prst="rect">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173" name="Group 172"/>
              <p:cNvGrpSpPr/>
              <p:nvPr/>
            </p:nvGrpSpPr>
            <p:grpSpPr>
              <a:xfrm>
                <a:off x="2798270" y="3762695"/>
                <a:ext cx="866164" cy="631077"/>
                <a:chOff x="2146300" y="552450"/>
                <a:chExt cx="7896225" cy="5753100"/>
              </a:xfrm>
            </p:grpSpPr>
            <p:pic>
              <p:nvPicPr>
                <p:cNvPr id="177" name="Picture 17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p:spPr>
            </p:pic>
            <p:sp>
              <p:nvSpPr>
                <p:cNvPr id="178" name="Rectangle 177"/>
                <p:cNvSpPr/>
                <p:nvPr/>
              </p:nvSpPr>
              <p:spPr bwMode="auto">
                <a:xfrm>
                  <a:off x="2271251" y="1651097"/>
                  <a:ext cx="7659329" cy="4484232"/>
                </a:xfrm>
                <a:prstGeom prst="rect">
                  <a:avLst/>
                </a:prstGeom>
                <a:solidFill>
                  <a:srgbClr val="00AEE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174" name="Group 173"/>
              <p:cNvGrpSpPr/>
              <p:nvPr/>
            </p:nvGrpSpPr>
            <p:grpSpPr>
              <a:xfrm>
                <a:off x="2798270" y="4451895"/>
                <a:ext cx="866164" cy="631077"/>
                <a:chOff x="2146300" y="552450"/>
                <a:chExt cx="7896225" cy="5753100"/>
              </a:xfrm>
            </p:grpSpPr>
            <p:pic>
              <p:nvPicPr>
                <p:cNvPr id="175" name="Picture 17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p:spPr>
            </p:pic>
            <p:sp>
              <p:nvSpPr>
                <p:cNvPr id="176" name="Rectangle 175"/>
                <p:cNvSpPr/>
                <p:nvPr/>
              </p:nvSpPr>
              <p:spPr bwMode="auto">
                <a:xfrm>
                  <a:off x="2271251" y="1651097"/>
                  <a:ext cx="7659329" cy="4484232"/>
                </a:xfrm>
                <a:prstGeom prst="rect">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182" name="Group 181"/>
              <p:cNvGrpSpPr/>
              <p:nvPr/>
            </p:nvGrpSpPr>
            <p:grpSpPr>
              <a:xfrm>
                <a:off x="1836409" y="3073496"/>
                <a:ext cx="866164" cy="631077"/>
                <a:chOff x="2146300" y="552450"/>
                <a:chExt cx="7896225" cy="5753100"/>
              </a:xfrm>
            </p:grpSpPr>
            <p:pic>
              <p:nvPicPr>
                <p:cNvPr id="189" name="Picture 18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a:solidFill>
                  <a:srgbClr val="FFC000"/>
                </a:solidFill>
                <a:ln>
                  <a:noFill/>
                  <a:headEnd type="none" w="med" len="med"/>
                  <a:tailEnd type="none" w="med" len="med"/>
                </a:ln>
                <a:effectLst/>
              </p:spPr>
            </p:pic>
            <p:sp>
              <p:nvSpPr>
                <p:cNvPr id="190" name="Rectangle 189"/>
                <p:cNvSpPr/>
                <p:nvPr/>
              </p:nvSpPr>
              <p:spPr bwMode="auto">
                <a:xfrm>
                  <a:off x="2271251" y="1651097"/>
                  <a:ext cx="7659329" cy="4484232"/>
                </a:xfrm>
                <a:prstGeom prst="rect">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183" name="Group 182"/>
              <p:cNvGrpSpPr/>
              <p:nvPr/>
            </p:nvGrpSpPr>
            <p:grpSpPr>
              <a:xfrm>
                <a:off x="1836409" y="3762695"/>
                <a:ext cx="866164" cy="631077"/>
                <a:chOff x="2146300" y="552450"/>
                <a:chExt cx="7896225" cy="5753100"/>
              </a:xfrm>
            </p:grpSpPr>
            <p:pic>
              <p:nvPicPr>
                <p:cNvPr id="187" name="Picture 18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a:solidFill>
                  <a:srgbClr val="FFC000"/>
                </a:solidFill>
                <a:ln>
                  <a:noFill/>
                  <a:headEnd type="none" w="med" len="med"/>
                  <a:tailEnd type="none" w="med" len="med"/>
                </a:ln>
                <a:effectLst/>
              </p:spPr>
            </p:pic>
            <p:sp>
              <p:nvSpPr>
                <p:cNvPr id="188" name="Rectangle 187"/>
                <p:cNvSpPr/>
                <p:nvPr/>
              </p:nvSpPr>
              <p:spPr bwMode="auto">
                <a:xfrm>
                  <a:off x="2271251" y="1651097"/>
                  <a:ext cx="7659329" cy="4484232"/>
                </a:xfrm>
                <a:prstGeom prst="rect">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184" name="Group 183"/>
              <p:cNvGrpSpPr/>
              <p:nvPr/>
            </p:nvGrpSpPr>
            <p:grpSpPr>
              <a:xfrm>
                <a:off x="1836409" y="4451895"/>
                <a:ext cx="866164" cy="631077"/>
                <a:chOff x="2146300" y="552450"/>
                <a:chExt cx="7896225" cy="5753100"/>
              </a:xfrm>
            </p:grpSpPr>
            <p:pic>
              <p:nvPicPr>
                <p:cNvPr id="185" name="Picture 18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a:solidFill>
                  <a:srgbClr val="FFC000"/>
                </a:solidFill>
                <a:ln>
                  <a:noFill/>
                  <a:headEnd type="none" w="med" len="med"/>
                  <a:tailEnd type="none" w="med" len="med"/>
                </a:ln>
                <a:effectLst/>
              </p:spPr>
            </p:pic>
            <p:sp>
              <p:nvSpPr>
                <p:cNvPr id="186" name="Rectangle 185"/>
                <p:cNvSpPr/>
                <p:nvPr/>
              </p:nvSpPr>
              <p:spPr bwMode="auto">
                <a:xfrm>
                  <a:off x="2271251" y="1651097"/>
                  <a:ext cx="7659329" cy="4484232"/>
                </a:xfrm>
                <a:prstGeom prst="rect">
                  <a:avLst/>
                </a:prstGeom>
                <a:solidFill>
                  <a:srgbClr val="00AEE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192" name="Group 191"/>
              <p:cNvGrpSpPr/>
              <p:nvPr/>
            </p:nvGrpSpPr>
            <p:grpSpPr>
              <a:xfrm>
                <a:off x="874548" y="3073496"/>
                <a:ext cx="866164" cy="631077"/>
                <a:chOff x="2146300" y="552450"/>
                <a:chExt cx="7896225" cy="5753100"/>
              </a:xfrm>
            </p:grpSpPr>
            <p:pic>
              <p:nvPicPr>
                <p:cNvPr id="199" name="Picture 19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p:spPr>
            </p:pic>
            <p:sp>
              <p:nvSpPr>
                <p:cNvPr id="200" name="Rectangle 199"/>
                <p:cNvSpPr/>
                <p:nvPr/>
              </p:nvSpPr>
              <p:spPr bwMode="auto">
                <a:xfrm>
                  <a:off x="2271251" y="1651097"/>
                  <a:ext cx="7659329" cy="4484232"/>
                </a:xfrm>
                <a:prstGeom prst="rect">
                  <a:avLst/>
                </a:prstGeom>
                <a:solidFill>
                  <a:srgbClr val="00AEE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193" name="Group 192"/>
              <p:cNvGrpSpPr/>
              <p:nvPr/>
            </p:nvGrpSpPr>
            <p:grpSpPr>
              <a:xfrm>
                <a:off x="874548" y="3762695"/>
                <a:ext cx="866164" cy="631077"/>
                <a:chOff x="2146300" y="552450"/>
                <a:chExt cx="7896225" cy="5753100"/>
              </a:xfrm>
            </p:grpSpPr>
            <p:pic>
              <p:nvPicPr>
                <p:cNvPr id="197" name="Picture 19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p:spPr>
            </p:pic>
            <p:sp>
              <p:nvSpPr>
                <p:cNvPr id="198" name="Rectangle 197"/>
                <p:cNvSpPr/>
                <p:nvPr/>
              </p:nvSpPr>
              <p:spPr bwMode="auto">
                <a:xfrm>
                  <a:off x="2271251" y="1651097"/>
                  <a:ext cx="7659329" cy="4484232"/>
                </a:xfrm>
                <a:prstGeom prst="rect">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194" name="Group 193"/>
              <p:cNvGrpSpPr/>
              <p:nvPr/>
            </p:nvGrpSpPr>
            <p:grpSpPr>
              <a:xfrm>
                <a:off x="874548" y="4451895"/>
                <a:ext cx="866164" cy="631077"/>
                <a:chOff x="2146300" y="552450"/>
                <a:chExt cx="7896225" cy="5753100"/>
              </a:xfrm>
            </p:grpSpPr>
            <p:pic>
              <p:nvPicPr>
                <p:cNvPr id="195" name="Picture 19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p:spPr>
            </p:pic>
            <p:sp>
              <p:nvSpPr>
                <p:cNvPr id="196" name="Rectangle 195"/>
                <p:cNvSpPr/>
                <p:nvPr/>
              </p:nvSpPr>
              <p:spPr bwMode="auto">
                <a:xfrm>
                  <a:off x="2271251" y="1651097"/>
                  <a:ext cx="7659329" cy="4484232"/>
                </a:xfrm>
                <a:prstGeom prst="rect">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202" name="Group 201"/>
              <p:cNvGrpSpPr/>
              <p:nvPr/>
            </p:nvGrpSpPr>
            <p:grpSpPr>
              <a:xfrm>
                <a:off x="-1" y="3073496"/>
                <a:ext cx="778852" cy="631077"/>
                <a:chOff x="2942264" y="552450"/>
                <a:chExt cx="7100261" cy="5753100"/>
              </a:xfrm>
            </p:grpSpPr>
            <p:pic>
              <p:nvPicPr>
                <p:cNvPr id="209" name="Picture 208"/>
                <p:cNvPicPr>
                  <a:picLocks noChangeAspect="1"/>
                </p:cNvPicPr>
                <p:nvPr/>
              </p:nvPicPr>
              <p:blipFill rotWithShape="1">
                <a:blip r:embed="rId4" cstate="print">
                  <a:extLst>
                    <a:ext uri="{28A0092B-C50C-407E-A947-70E740481C1C}">
                      <a14:useLocalDpi xmlns:a14="http://schemas.microsoft.com/office/drawing/2010/main" val="0"/>
                    </a:ext>
                  </a:extLst>
                </a:blip>
                <a:srcRect l="10080"/>
                <a:stretch/>
              </p:blipFill>
              <p:spPr>
                <a:xfrm>
                  <a:off x="2942264" y="552450"/>
                  <a:ext cx="7100261" cy="5753100"/>
                </a:xfrm>
                <a:prstGeom prst="rect">
                  <a:avLst/>
                </a:prstGeom>
              </p:spPr>
            </p:pic>
            <p:sp>
              <p:nvSpPr>
                <p:cNvPr id="210" name="Rectangle 209"/>
                <p:cNvSpPr/>
                <p:nvPr/>
              </p:nvSpPr>
              <p:spPr bwMode="auto">
                <a:xfrm>
                  <a:off x="2942266" y="1651094"/>
                  <a:ext cx="6988310" cy="4484236"/>
                </a:xfrm>
                <a:prstGeom prst="rect">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203" name="Group 202"/>
              <p:cNvGrpSpPr/>
              <p:nvPr/>
            </p:nvGrpSpPr>
            <p:grpSpPr>
              <a:xfrm>
                <a:off x="-1" y="3762695"/>
                <a:ext cx="778852" cy="631077"/>
                <a:chOff x="2942264" y="552450"/>
                <a:chExt cx="7100261" cy="5753100"/>
              </a:xfrm>
            </p:grpSpPr>
            <p:pic>
              <p:nvPicPr>
                <p:cNvPr id="207" name="Picture 206"/>
                <p:cNvPicPr>
                  <a:picLocks noChangeAspect="1"/>
                </p:cNvPicPr>
                <p:nvPr/>
              </p:nvPicPr>
              <p:blipFill rotWithShape="1">
                <a:blip r:embed="rId4" cstate="print">
                  <a:extLst>
                    <a:ext uri="{28A0092B-C50C-407E-A947-70E740481C1C}">
                      <a14:useLocalDpi xmlns:a14="http://schemas.microsoft.com/office/drawing/2010/main" val="0"/>
                    </a:ext>
                  </a:extLst>
                </a:blip>
                <a:srcRect l="10080"/>
                <a:stretch/>
              </p:blipFill>
              <p:spPr>
                <a:xfrm>
                  <a:off x="2942264" y="552450"/>
                  <a:ext cx="7100261" cy="5753100"/>
                </a:xfrm>
                <a:prstGeom prst="rect">
                  <a:avLst/>
                </a:prstGeom>
              </p:spPr>
            </p:pic>
            <p:sp>
              <p:nvSpPr>
                <p:cNvPr id="208" name="Rectangle 207"/>
                <p:cNvSpPr/>
                <p:nvPr/>
              </p:nvSpPr>
              <p:spPr bwMode="auto">
                <a:xfrm>
                  <a:off x="2942266" y="1651094"/>
                  <a:ext cx="6988301" cy="4484236"/>
                </a:xfrm>
                <a:prstGeom prst="rect">
                  <a:avLst/>
                </a:prstGeom>
                <a:solidFill>
                  <a:srgbClr val="00AEE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204" name="Group 203"/>
              <p:cNvGrpSpPr/>
              <p:nvPr/>
            </p:nvGrpSpPr>
            <p:grpSpPr>
              <a:xfrm>
                <a:off x="-1" y="4451895"/>
                <a:ext cx="778852" cy="631077"/>
                <a:chOff x="2942264" y="552450"/>
                <a:chExt cx="7100261" cy="5753100"/>
              </a:xfrm>
            </p:grpSpPr>
            <p:pic>
              <p:nvPicPr>
                <p:cNvPr id="205" name="Picture 204"/>
                <p:cNvPicPr>
                  <a:picLocks noChangeAspect="1"/>
                </p:cNvPicPr>
                <p:nvPr/>
              </p:nvPicPr>
              <p:blipFill rotWithShape="1">
                <a:blip r:embed="rId4" cstate="print">
                  <a:extLst>
                    <a:ext uri="{28A0092B-C50C-407E-A947-70E740481C1C}">
                      <a14:useLocalDpi xmlns:a14="http://schemas.microsoft.com/office/drawing/2010/main" val="0"/>
                    </a:ext>
                  </a:extLst>
                </a:blip>
                <a:srcRect l="10080"/>
                <a:stretch/>
              </p:blipFill>
              <p:spPr>
                <a:xfrm>
                  <a:off x="2942264" y="552450"/>
                  <a:ext cx="7100261" cy="5753100"/>
                </a:xfrm>
                <a:prstGeom prst="rect">
                  <a:avLst/>
                </a:prstGeom>
              </p:spPr>
            </p:pic>
            <p:sp>
              <p:nvSpPr>
                <p:cNvPr id="206" name="Rectangle 205"/>
                <p:cNvSpPr/>
                <p:nvPr/>
              </p:nvSpPr>
              <p:spPr bwMode="auto">
                <a:xfrm>
                  <a:off x="2942266" y="1651094"/>
                  <a:ext cx="6988310" cy="4484236"/>
                </a:xfrm>
                <a:prstGeom prst="rect">
                  <a:avLst/>
                </a:prstGeom>
                <a:solidFill>
                  <a:srgbClr val="00AEE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212" name="Group 211"/>
              <p:cNvGrpSpPr/>
              <p:nvPr/>
            </p:nvGrpSpPr>
            <p:grpSpPr>
              <a:xfrm>
                <a:off x="3766901" y="3074226"/>
                <a:ext cx="866164" cy="631077"/>
                <a:chOff x="2146303" y="552449"/>
                <a:chExt cx="7896222" cy="5753100"/>
              </a:xfrm>
            </p:grpSpPr>
            <p:pic>
              <p:nvPicPr>
                <p:cNvPr id="213" name="Picture 2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46303" y="552449"/>
                  <a:ext cx="7896222" cy="5753100"/>
                </a:xfrm>
                <a:prstGeom prst="rect">
                  <a:avLst/>
                </a:prstGeom>
              </p:spPr>
            </p:pic>
            <p:sp>
              <p:nvSpPr>
                <p:cNvPr id="214" name="Rectangle 213"/>
                <p:cNvSpPr/>
                <p:nvPr/>
              </p:nvSpPr>
              <p:spPr bwMode="auto">
                <a:xfrm>
                  <a:off x="2271251" y="1651097"/>
                  <a:ext cx="7659329" cy="4484232"/>
                </a:xfrm>
                <a:prstGeom prst="rect">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endParaRPr>
                </a:p>
              </p:txBody>
            </p:sp>
          </p:grpSp>
        </p:grpSp>
      </p:grpSp>
      <p:grpSp>
        <p:nvGrpSpPr>
          <p:cNvPr id="8" name="Group 7"/>
          <p:cNvGrpSpPr/>
          <p:nvPr/>
        </p:nvGrpSpPr>
        <p:grpSpPr>
          <a:xfrm>
            <a:off x="3774801" y="3844693"/>
            <a:ext cx="852458" cy="530688"/>
            <a:chOff x="3780607" y="3155943"/>
            <a:chExt cx="852458" cy="530688"/>
          </a:xfrm>
        </p:grpSpPr>
        <p:sp>
          <p:nvSpPr>
            <p:cNvPr id="109" name="Rectangle 108"/>
            <p:cNvSpPr/>
            <p:nvPr/>
          </p:nvSpPr>
          <p:spPr bwMode="auto">
            <a:xfrm>
              <a:off x="3780607" y="3194740"/>
              <a:ext cx="840178" cy="491891"/>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0" name="Rectangle 109"/>
            <p:cNvSpPr/>
            <p:nvPr/>
          </p:nvSpPr>
          <p:spPr bwMode="auto">
            <a:xfrm>
              <a:off x="3792887" y="3155943"/>
              <a:ext cx="840178" cy="491891"/>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3200" dirty="0" smtClean="0">
                  <a:gradFill>
                    <a:gsLst>
                      <a:gs pos="0">
                        <a:srgbClr val="FFFFFF"/>
                      </a:gs>
                      <a:gs pos="100000">
                        <a:srgbClr val="FFFFFF"/>
                      </a:gs>
                    </a:gsLst>
                    <a:lin ang="5400000" scaled="0"/>
                  </a:gradFill>
                  <a:sym typeface="Wingdings" pitchFamily="2" charset="2"/>
                </a:rPr>
                <a:t>:-)</a:t>
              </a:r>
              <a:endParaRPr lang="en-US" sz="2800" dirty="0" smtClean="0">
                <a:gradFill>
                  <a:gsLst>
                    <a:gs pos="0">
                      <a:srgbClr val="FFFFFF"/>
                    </a:gs>
                    <a:gs pos="100000">
                      <a:srgbClr val="FFFFFF"/>
                    </a:gs>
                  </a:gsLst>
                  <a:lin ang="5400000" scaled="0"/>
                </a:gradFill>
              </a:endParaRPr>
            </a:p>
          </p:txBody>
        </p:sp>
      </p:grpSp>
      <p:grpSp>
        <p:nvGrpSpPr>
          <p:cNvPr id="114" name="Group 113"/>
          <p:cNvGrpSpPr/>
          <p:nvPr/>
        </p:nvGrpSpPr>
        <p:grpSpPr>
          <a:xfrm>
            <a:off x="1850962" y="4536375"/>
            <a:ext cx="852458" cy="530688"/>
            <a:chOff x="3780607" y="3155943"/>
            <a:chExt cx="852458" cy="530688"/>
          </a:xfrm>
        </p:grpSpPr>
        <p:sp>
          <p:nvSpPr>
            <p:cNvPr id="115" name="Rectangle 114"/>
            <p:cNvSpPr/>
            <p:nvPr/>
          </p:nvSpPr>
          <p:spPr bwMode="auto">
            <a:xfrm>
              <a:off x="3780607" y="3194740"/>
              <a:ext cx="840178" cy="491891"/>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6" name="Rectangle 115"/>
            <p:cNvSpPr/>
            <p:nvPr/>
          </p:nvSpPr>
          <p:spPr bwMode="auto">
            <a:xfrm>
              <a:off x="3792887" y="3155943"/>
              <a:ext cx="840178" cy="491891"/>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3200" dirty="0" smtClean="0">
                  <a:gradFill>
                    <a:gsLst>
                      <a:gs pos="0">
                        <a:srgbClr val="FFFFFF"/>
                      </a:gs>
                      <a:gs pos="100000">
                        <a:srgbClr val="FFFFFF"/>
                      </a:gs>
                    </a:gsLst>
                    <a:lin ang="5400000" scaled="0"/>
                  </a:gradFill>
                  <a:sym typeface="Wingdings" pitchFamily="2" charset="2"/>
                </a:rPr>
                <a:t>:-)</a:t>
              </a:r>
              <a:endParaRPr lang="en-US" sz="2800" dirty="0" smtClean="0">
                <a:gradFill>
                  <a:gsLst>
                    <a:gs pos="0">
                      <a:srgbClr val="FFFFFF"/>
                    </a:gs>
                    <a:gs pos="100000">
                      <a:srgbClr val="FFFFFF"/>
                    </a:gs>
                  </a:gsLst>
                  <a:lin ang="5400000" scaled="0"/>
                </a:gradFill>
              </a:endParaRPr>
            </a:p>
          </p:txBody>
        </p:sp>
      </p:grpSp>
      <p:grpSp>
        <p:nvGrpSpPr>
          <p:cNvPr id="119" name="Group 118"/>
          <p:cNvGrpSpPr/>
          <p:nvPr/>
        </p:nvGrpSpPr>
        <p:grpSpPr>
          <a:xfrm>
            <a:off x="-1" y="0"/>
            <a:ext cx="12188826" cy="983234"/>
            <a:chOff x="-1" y="0"/>
            <a:chExt cx="12188826" cy="983234"/>
          </a:xfrm>
        </p:grpSpPr>
        <p:grpSp>
          <p:nvGrpSpPr>
            <p:cNvPr id="121" name="Group 120"/>
            <p:cNvGrpSpPr/>
            <p:nvPr/>
          </p:nvGrpSpPr>
          <p:grpSpPr>
            <a:xfrm>
              <a:off x="-1" y="0"/>
              <a:ext cx="12180802" cy="983234"/>
              <a:chOff x="-1" y="0"/>
              <a:chExt cx="12180802" cy="983234"/>
            </a:xfrm>
          </p:grpSpPr>
          <p:sp>
            <p:nvSpPr>
              <p:cNvPr id="131" name="Rectangle 130"/>
              <p:cNvSpPr/>
              <p:nvPr/>
            </p:nvSpPr>
            <p:spPr bwMode="auto">
              <a:xfrm>
                <a:off x="-1" y="0"/>
                <a:ext cx="6772189" cy="983234"/>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32" name="Rectangle 131"/>
              <p:cNvSpPr/>
              <p:nvPr/>
            </p:nvSpPr>
            <p:spPr bwMode="auto">
              <a:xfrm>
                <a:off x="6258296" y="0"/>
                <a:ext cx="2360742" cy="300008"/>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33" name="Rectangle 132"/>
              <p:cNvSpPr/>
              <p:nvPr/>
            </p:nvSpPr>
            <p:spPr bwMode="auto">
              <a:xfrm>
                <a:off x="8573718" y="0"/>
                <a:ext cx="3607083" cy="983234"/>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sp>
          <p:nvSpPr>
            <p:cNvPr id="122" name="Title 1"/>
            <p:cNvSpPr txBox="1">
              <a:spLocks/>
            </p:cNvSpPr>
            <p:nvPr/>
          </p:nvSpPr>
          <p:spPr>
            <a:xfrm>
              <a:off x="302613" y="238129"/>
              <a:ext cx="3060020" cy="664797"/>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5400" b="0" kern="1200" cap="none" spc="-100" baseline="0">
                  <a:ln w="3175">
                    <a:noFill/>
                  </a:ln>
                  <a:solidFill>
                    <a:schemeClr val="bg1"/>
                  </a:solidFill>
                  <a:effectLst/>
                  <a:latin typeface="Segoe UI Light" pitchFamily="34" charset="0"/>
                  <a:ea typeface="+mn-ea"/>
                  <a:cs typeface="Arial" charset="0"/>
                </a:defRPr>
              </a:lvl1pPr>
            </a:lstStyle>
            <a:p>
              <a:pPr>
                <a:tabLst>
                  <a:tab pos="1089025" algn="l"/>
                </a:tabLst>
              </a:pPr>
              <a:r>
                <a:rPr lang="en-US" sz="4800" dirty="0" smtClean="0"/>
                <a:t>Web Sites </a:t>
              </a:r>
              <a:endParaRPr lang="en-US" sz="4800" dirty="0"/>
            </a:p>
          </p:txBody>
        </p:sp>
        <p:grpSp>
          <p:nvGrpSpPr>
            <p:cNvPr id="123" name="Group 122"/>
            <p:cNvGrpSpPr/>
            <p:nvPr/>
          </p:nvGrpSpPr>
          <p:grpSpPr>
            <a:xfrm>
              <a:off x="0" y="300008"/>
              <a:ext cx="12188825" cy="683226"/>
              <a:chOff x="0" y="300008"/>
              <a:chExt cx="12188825" cy="683226"/>
            </a:xfrm>
          </p:grpSpPr>
          <p:sp>
            <p:nvSpPr>
              <p:cNvPr id="124" name="Title 1"/>
              <p:cNvSpPr txBox="1">
                <a:spLocks/>
              </p:cNvSpPr>
              <p:nvPr/>
            </p:nvSpPr>
            <p:spPr>
              <a:xfrm>
                <a:off x="6866207" y="473075"/>
                <a:ext cx="1589530" cy="443198"/>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5400" b="0" kern="1200" cap="none" spc="-100" baseline="0">
                    <a:ln w="3175">
                      <a:noFill/>
                    </a:ln>
                    <a:solidFill>
                      <a:schemeClr val="bg1"/>
                    </a:solidFill>
                    <a:effectLst/>
                    <a:latin typeface="Segoe UI Light" pitchFamily="34" charset="0"/>
                    <a:ea typeface="+mn-ea"/>
                    <a:cs typeface="Arial" charset="0"/>
                  </a:defRPr>
                </a:lvl1pPr>
              </a:lstStyle>
              <a:p>
                <a:pPr algn="ctr">
                  <a:tabLst>
                    <a:tab pos="1089025" algn="l"/>
                  </a:tabLst>
                </a:pPr>
                <a:r>
                  <a:rPr lang="en-US" sz="3200" dirty="0" smtClean="0">
                    <a:solidFill>
                      <a:srgbClr val="92D050"/>
                    </a:solidFill>
                  </a:rPr>
                  <a:t>shared</a:t>
                </a:r>
                <a:endParaRPr lang="en-US" sz="3200" dirty="0">
                  <a:solidFill>
                    <a:srgbClr val="92D050"/>
                  </a:solidFill>
                </a:endParaRPr>
              </a:p>
            </p:txBody>
          </p:sp>
          <p:sp>
            <p:nvSpPr>
              <p:cNvPr id="125" name="Title 1"/>
              <p:cNvSpPr txBox="1">
                <a:spLocks/>
              </p:cNvSpPr>
              <p:nvPr/>
            </p:nvSpPr>
            <p:spPr>
              <a:xfrm>
                <a:off x="8681891" y="453411"/>
                <a:ext cx="1838633" cy="443198"/>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5400" b="0" kern="1200" cap="none" spc="-100" baseline="0">
                    <a:ln w="3175">
                      <a:noFill/>
                    </a:ln>
                    <a:solidFill>
                      <a:schemeClr val="bg1"/>
                    </a:solidFill>
                    <a:effectLst/>
                    <a:latin typeface="Segoe UI Light" pitchFamily="34" charset="0"/>
                    <a:ea typeface="+mn-ea"/>
                    <a:cs typeface="Arial" charset="0"/>
                  </a:defRPr>
                </a:lvl1pPr>
              </a:lstStyle>
              <a:p>
                <a:pPr algn="ctr">
                  <a:tabLst>
                    <a:tab pos="1089025" algn="l"/>
                  </a:tabLst>
                </a:pPr>
                <a:r>
                  <a:rPr lang="en-US" sz="3200" dirty="0" smtClean="0"/>
                  <a:t>reserved</a:t>
                </a:r>
                <a:endParaRPr lang="en-US" sz="3200" dirty="0"/>
              </a:p>
            </p:txBody>
          </p:sp>
          <p:cxnSp>
            <p:nvCxnSpPr>
              <p:cNvPr id="126" name="Straight Connector 125"/>
              <p:cNvCxnSpPr/>
              <p:nvPr/>
            </p:nvCxnSpPr>
            <p:spPr>
              <a:xfrm flipV="1">
                <a:off x="6772188" y="300008"/>
                <a:ext cx="0" cy="683226"/>
              </a:xfrm>
              <a:prstGeom prst="line">
                <a:avLst/>
              </a:prstGeom>
              <a:ln w="12700" cap="rnd">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a:off x="6772188" y="300008"/>
                <a:ext cx="1801530" cy="0"/>
              </a:xfrm>
              <a:prstGeom prst="line">
                <a:avLst/>
              </a:prstGeom>
              <a:ln w="12700" cap="rnd">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a:off x="8573718" y="300008"/>
                <a:ext cx="0" cy="683225"/>
              </a:xfrm>
              <a:prstGeom prst="line">
                <a:avLst/>
              </a:prstGeom>
              <a:ln w="12700" cap="rnd">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a:off x="8573718" y="983233"/>
                <a:ext cx="3615107" cy="0"/>
              </a:xfrm>
              <a:prstGeom prst="line">
                <a:avLst/>
              </a:prstGeom>
              <a:ln w="12700" cap="rnd">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a:off x="0" y="983233"/>
                <a:ext cx="6770962" cy="0"/>
              </a:xfrm>
              <a:prstGeom prst="line">
                <a:avLst/>
              </a:prstGeom>
              <a:ln w="12700" cap="rnd">
                <a:solidFill>
                  <a:srgbClr val="FFFFFF"/>
                </a:solidFill>
              </a:ln>
            </p:spPr>
            <p:style>
              <a:lnRef idx="1">
                <a:schemeClr val="accent1"/>
              </a:lnRef>
              <a:fillRef idx="0">
                <a:schemeClr val="accent1"/>
              </a:fillRef>
              <a:effectRef idx="0">
                <a:schemeClr val="accent1"/>
              </a:effectRef>
              <a:fontRef idx="minor">
                <a:schemeClr val="tx1"/>
              </a:fontRef>
            </p:style>
          </p:cxnSp>
        </p:grpSp>
      </p:grpSp>
      <p:sp>
        <p:nvSpPr>
          <p:cNvPr id="107" name="Title 1"/>
          <p:cNvSpPr txBox="1">
            <a:spLocks/>
          </p:cNvSpPr>
          <p:nvPr/>
        </p:nvSpPr>
        <p:spPr>
          <a:xfrm>
            <a:off x="1222078" y="1533589"/>
            <a:ext cx="1589530" cy="443198"/>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5400" b="0" kern="1200" cap="none" spc="-100" baseline="0">
                <a:ln w="3175">
                  <a:noFill/>
                </a:ln>
                <a:solidFill>
                  <a:schemeClr val="bg1"/>
                </a:solidFill>
                <a:effectLst/>
                <a:latin typeface="Segoe UI Light" pitchFamily="34" charset="0"/>
                <a:ea typeface="+mn-ea"/>
                <a:cs typeface="Arial" charset="0"/>
              </a:defRPr>
            </a:lvl1pPr>
          </a:lstStyle>
          <a:p>
            <a:pPr algn="r">
              <a:tabLst>
                <a:tab pos="1089025" algn="l"/>
              </a:tabLst>
            </a:pPr>
            <a:r>
              <a:rPr lang="en-US" sz="3200" dirty="0" smtClean="0">
                <a:latin typeface="Segoe UI" pitchFamily="34" charset="0"/>
                <a:ea typeface="Segoe UI" pitchFamily="34" charset="0"/>
                <a:cs typeface="Segoe UI" pitchFamily="34" charset="0"/>
              </a:rPr>
              <a:t>shared</a:t>
            </a:r>
            <a:endParaRPr lang="en-US" sz="3200" dirty="0">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59051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4"/>
                                        </p:tgtEl>
                                        <p:attrNameLst>
                                          <p:attrName>style.visibility</p:attrName>
                                        </p:attrNameLst>
                                      </p:cBhvr>
                                      <p:to>
                                        <p:strVal val="visible"/>
                                      </p:to>
                                    </p:set>
                                    <p:animEffect transition="in" filter="fade">
                                      <p:cBhvr>
                                        <p:cTn id="7"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292420" y="1589948"/>
            <a:ext cx="6576424" cy="4691237"/>
            <a:chOff x="-292420" y="1589948"/>
            <a:chExt cx="6576424" cy="4691237"/>
          </a:xfrm>
        </p:grpSpPr>
        <p:grpSp>
          <p:nvGrpSpPr>
            <p:cNvPr id="226" name="Group 225"/>
            <p:cNvGrpSpPr/>
            <p:nvPr/>
          </p:nvGrpSpPr>
          <p:grpSpPr>
            <a:xfrm>
              <a:off x="-292420" y="1589948"/>
              <a:ext cx="6576424" cy="4691237"/>
              <a:chOff x="-292420" y="1589948"/>
              <a:chExt cx="6576424" cy="4691237"/>
            </a:xfrm>
          </p:grpSpPr>
          <p:sp>
            <p:nvSpPr>
              <p:cNvPr id="227" name="Isosceles Triangle 107"/>
              <p:cNvSpPr/>
              <p:nvPr/>
            </p:nvSpPr>
            <p:spPr bwMode="auto">
              <a:xfrm rot="9464752">
                <a:off x="-292420" y="1589948"/>
                <a:ext cx="6576424" cy="4691237"/>
              </a:xfrm>
              <a:custGeom>
                <a:avLst/>
                <a:gdLst/>
                <a:ahLst/>
                <a:cxnLst/>
                <a:rect l="l" t="t" r="r" b="b"/>
                <a:pathLst>
                  <a:path w="6576424" h="4691237">
                    <a:moveTo>
                      <a:pt x="5581454" y="4691237"/>
                    </a:moveTo>
                    <a:lnTo>
                      <a:pt x="83737" y="2441599"/>
                    </a:lnTo>
                    <a:cubicBezTo>
                      <a:pt x="14874" y="2413420"/>
                      <a:pt x="-18108" y="2334752"/>
                      <a:pt x="10070" y="2265888"/>
                    </a:cubicBezTo>
                    <a:lnTo>
                      <a:pt x="902996" y="83737"/>
                    </a:lnTo>
                    <a:cubicBezTo>
                      <a:pt x="931175" y="14873"/>
                      <a:pt x="1009843" y="-18109"/>
                      <a:pt x="1078707" y="10070"/>
                    </a:cubicBezTo>
                    <a:lnTo>
                      <a:pt x="2496672" y="590294"/>
                    </a:lnTo>
                    <a:lnTo>
                      <a:pt x="2618177" y="296621"/>
                    </a:lnTo>
                    <a:lnTo>
                      <a:pt x="2789208" y="709998"/>
                    </a:lnTo>
                    <a:lnTo>
                      <a:pt x="4875474" y="1563688"/>
                    </a:lnTo>
                    <a:lnTo>
                      <a:pt x="4996979" y="1270015"/>
                    </a:lnTo>
                    <a:lnTo>
                      <a:pt x="5168010" y="1683393"/>
                    </a:lnTo>
                    <a:lnTo>
                      <a:pt x="6576424" y="2259708"/>
                    </a:lnTo>
                    <a:close/>
                  </a:path>
                </a:pathLst>
              </a:custGeom>
              <a:solidFill>
                <a:srgbClr val="FFFFFF">
                  <a:alpha val="50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endParaRPr>
              </a:p>
            </p:txBody>
          </p:sp>
          <p:grpSp>
            <p:nvGrpSpPr>
              <p:cNvPr id="228" name="Group 227"/>
              <p:cNvGrpSpPr/>
              <p:nvPr/>
            </p:nvGrpSpPr>
            <p:grpSpPr>
              <a:xfrm>
                <a:off x="-1" y="2752725"/>
                <a:ext cx="6059952" cy="2330247"/>
                <a:chOff x="-1" y="2752725"/>
                <a:chExt cx="6059952" cy="2330247"/>
              </a:xfrm>
            </p:grpSpPr>
            <p:grpSp>
              <p:nvGrpSpPr>
                <p:cNvPr id="229" name="Group 228"/>
                <p:cNvGrpSpPr/>
                <p:nvPr/>
              </p:nvGrpSpPr>
              <p:grpSpPr>
                <a:xfrm>
                  <a:off x="5683855" y="3073496"/>
                  <a:ext cx="376096" cy="631077"/>
                  <a:chOff x="2146300" y="552450"/>
                  <a:chExt cx="3428608" cy="5753100"/>
                </a:xfrm>
              </p:grpSpPr>
              <p:pic>
                <p:nvPicPr>
                  <p:cNvPr id="294" name="Picture 293"/>
                  <p:cNvPicPr>
                    <a:picLocks noChangeAspect="1"/>
                  </p:cNvPicPr>
                  <p:nvPr/>
                </p:nvPicPr>
                <p:blipFill rotWithShape="1">
                  <a:blip r:embed="rId3" cstate="print">
                    <a:extLst>
                      <a:ext uri="{28A0092B-C50C-407E-A947-70E740481C1C}">
                        <a14:useLocalDpi xmlns:a14="http://schemas.microsoft.com/office/drawing/2010/main" val="0"/>
                      </a:ext>
                    </a:extLst>
                  </a:blip>
                  <a:srcRect r="56579"/>
                  <a:stretch/>
                </p:blipFill>
                <p:spPr>
                  <a:xfrm>
                    <a:off x="2146300" y="552450"/>
                    <a:ext cx="3428607" cy="5753100"/>
                  </a:xfrm>
                  <a:prstGeom prst="rect">
                    <a:avLst/>
                  </a:prstGeom>
                </p:spPr>
              </p:pic>
              <p:sp>
                <p:nvSpPr>
                  <p:cNvPr id="295" name="Rectangle 294"/>
                  <p:cNvSpPr/>
                  <p:nvPr/>
                </p:nvSpPr>
                <p:spPr bwMode="auto">
                  <a:xfrm>
                    <a:off x="2271253" y="1651094"/>
                    <a:ext cx="3303655" cy="4484231"/>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230" name="Group 229"/>
                <p:cNvGrpSpPr/>
                <p:nvPr/>
              </p:nvGrpSpPr>
              <p:grpSpPr>
                <a:xfrm>
                  <a:off x="5683855" y="3762695"/>
                  <a:ext cx="376096" cy="631077"/>
                  <a:chOff x="2146300" y="552450"/>
                  <a:chExt cx="3428608" cy="5753100"/>
                </a:xfrm>
              </p:grpSpPr>
              <p:pic>
                <p:nvPicPr>
                  <p:cNvPr id="292" name="Picture 291"/>
                  <p:cNvPicPr>
                    <a:picLocks noChangeAspect="1"/>
                  </p:cNvPicPr>
                  <p:nvPr/>
                </p:nvPicPr>
                <p:blipFill rotWithShape="1">
                  <a:blip r:embed="rId3" cstate="print">
                    <a:extLst>
                      <a:ext uri="{28A0092B-C50C-407E-A947-70E740481C1C}">
                        <a14:useLocalDpi xmlns:a14="http://schemas.microsoft.com/office/drawing/2010/main" val="0"/>
                      </a:ext>
                    </a:extLst>
                  </a:blip>
                  <a:srcRect r="56579"/>
                  <a:stretch/>
                </p:blipFill>
                <p:spPr>
                  <a:xfrm>
                    <a:off x="2146300" y="552450"/>
                    <a:ext cx="3428607" cy="5753100"/>
                  </a:xfrm>
                  <a:prstGeom prst="rect">
                    <a:avLst/>
                  </a:prstGeom>
                </p:spPr>
              </p:pic>
              <p:sp>
                <p:nvSpPr>
                  <p:cNvPr id="293" name="Rectangle 292"/>
                  <p:cNvSpPr/>
                  <p:nvPr/>
                </p:nvSpPr>
                <p:spPr bwMode="auto">
                  <a:xfrm>
                    <a:off x="2271253" y="1651094"/>
                    <a:ext cx="3303655" cy="4484231"/>
                  </a:xfrm>
                  <a:prstGeom prst="rect">
                    <a:avLst/>
                  </a:prstGeom>
                  <a:solidFill>
                    <a:srgbClr val="00AEE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231" name="Group 230"/>
                <p:cNvGrpSpPr/>
                <p:nvPr/>
              </p:nvGrpSpPr>
              <p:grpSpPr>
                <a:xfrm>
                  <a:off x="5683855" y="4451895"/>
                  <a:ext cx="376096" cy="631077"/>
                  <a:chOff x="2146300" y="552450"/>
                  <a:chExt cx="3428608" cy="5753100"/>
                </a:xfrm>
              </p:grpSpPr>
              <p:pic>
                <p:nvPicPr>
                  <p:cNvPr id="290" name="Picture 289"/>
                  <p:cNvPicPr>
                    <a:picLocks noChangeAspect="1"/>
                  </p:cNvPicPr>
                  <p:nvPr/>
                </p:nvPicPr>
                <p:blipFill rotWithShape="1">
                  <a:blip r:embed="rId3" cstate="print">
                    <a:extLst>
                      <a:ext uri="{28A0092B-C50C-407E-A947-70E740481C1C}">
                        <a14:useLocalDpi xmlns:a14="http://schemas.microsoft.com/office/drawing/2010/main" val="0"/>
                      </a:ext>
                    </a:extLst>
                  </a:blip>
                  <a:srcRect r="56579"/>
                  <a:stretch/>
                </p:blipFill>
                <p:spPr>
                  <a:xfrm>
                    <a:off x="2146300" y="552450"/>
                    <a:ext cx="3428607" cy="5753100"/>
                  </a:xfrm>
                  <a:prstGeom prst="rect">
                    <a:avLst/>
                  </a:prstGeom>
                </p:spPr>
              </p:pic>
              <p:sp>
                <p:nvSpPr>
                  <p:cNvPr id="291" name="Rectangle 290"/>
                  <p:cNvSpPr/>
                  <p:nvPr/>
                </p:nvSpPr>
                <p:spPr bwMode="auto">
                  <a:xfrm>
                    <a:off x="2271253" y="1651094"/>
                    <a:ext cx="3303655" cy="4484231"/>
                  </a:xfrm>
                  <a:prstGeom prst="rect">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sp>
              <p:nvSpPr>
                <p:cNvPr id="232" name="TextBox 231"/>
                <p:cNvSpPr txBox="1"/>
                <p:nvPr/>
              </p:nvSpPr>
              <p:spPr>
                <a:xfrm>
                  <a:off x="227012" y="2752725"/>
                  <a:ext cx="2757145" cy="221599"/>
                </a:xfrm>
                <a:prstGeom prst="rect">
                  <a:avLst/>
                </a:prstGeom>
                <a:noFill/>
              </p:spPr>
              <p:txBody>
                <a:bodyPr wrap="square" lIns="0" tIns="0" rIns="0" bIns="0" rtlCol="0">
                  <a:spAutoFit/>
                </a:bodyPr>
                <a:lstStyle/>
                <a:p>
                  <a:pPr>
                    <a:lnSpc>
                      <a:spcPct val="90000"/>
                    </a:lnSpc>
                    <a:spcBef>
                      <a:spcPct val="20000"/>
                    </a:spcBef>
                    <a:buSzPct val="80000"/>
                  </a:pPr>
                  <a:r>
                    <a:rPr lang="en-US" sz="1600" b="1" cap="all" dirty="0" smtClean="0">
                      <a:solidFill>
                        <a:schemeClr val="bg1"/>
                      </a:solidFill>
                    </a:rPr>
                    <a:t>Shared </a:t>
                  </a:r>
                  <a:r>
                    <a:rPr lang="en-US" sz="1600" b="1" cap="all" dirty="0" err="1" smtClean="0">
                      <a:solidFill>
                        <a:schemeClr val="bg1"/>
                      </a:solidFill>
                    </a:rPr>
                    <a:t>instanceS</a:t>
                  </a:r>
                  <a:endParaRPr lang="en-US" sz="1600" b="1" cap="all" dirty="0">
                    <a:solidFill>
                      <a:schemeClr val="bg1"/>
                    </a:solidFill>
                  </a:endParaRPr>
                </a:p>
              </p:txBody>
            </p:sp>
            <p:grpSp>
              <p:nvGrpSpPr>
                <p:cNvPr id="233" name="Group 232"/>
                <p:cNvGrpSpPr/>
                <p:nvPr/>
              </p:nvGrpSpPr>
              <p:grpSpPr>
                <a:xfrm>
                  <a:off x="4721992" y="3073496"/>
                  <a:ext cx="866164" cy="631077"/>
                  <a:chOff x="2146300" y="552450"/>
                  <a:chExt cx="7896225" cy="5753100"/>
                </a:xfrm>
              </p:grpSpPr>
              <p:pic>
                <p:nvPicPr>
                  <p:cNvPr id="288" name="Picture 28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p:spPr>
              </p:pic>
              <p:sp>
                <p:nvSpPr>
                  <p:cNvPr id="289" name="Rectangle 288"/>
                  <p:cNvSpPr/>
                  <p:nvPr/>
                </p:nvSpPr>
                <p:spPr bwMode="auto">
                  <a:xfrm>
                    <a:off x="2271251" y="1651097"/>
                    <a:ext cx="7659329" cy="4484232"/>
                  </a:xfrm>
                  <a:prstGeom prst="rect">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234" name="Group 233"/>
                <p:cNvGrpSpPr/>
                <p:nvPr/>
              </p:nvGrpSpPr>
              <p:grpSpPr>
                <a:xfrm>
                  <a:off x="4721992" y="3762695"/>
                  <a:ext cx="866164" cy="631077"/>
                  <a:chOff x="2146300" y="552450"/>
                  <a:chExt cx="7896225" cy="5753100"/>
                </a:xfrm>
              </p:grpSpPr>
              <p:pic>
                <p:nvPicPr>
                  <p:cNvPr id="286" name="Picture 28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p:spPr>
              </p:pic>
              <p:sp>
                <p:nvSpPr>
                  <p:cNvPr id="287" name="Rectangle 286"/>
                  <p:cNvSpPr/>
                  <p:nvPr/>
                </p:nvSpPr>
                <p:spPr bwMode="auto">
                  <a:xfrm>
                    <a:off x="2271251" y="1651097"/>
                    <a:ext cx="7659329" cy="4484232"/>
                  </a:xfrm>
                  <a:prstGeom prst="rect">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235" name="Group 234"/>
                <p:cNvGrpSpPr/>
                <p:nvPr/>
              </p:nvGrpSpPr>
              <p:grpSpPr>
                <a:xfrm>
                  <a:off x="4721992" y="4451895"/>
                  <a:ext cx="866164" cy="631077"/>
                  <a:chOff x="2146300" y="552450"/>
                  <a:chExt cx="7896225" cy="5753100"/>
                </a:xfrm>
              </p:grpSpPr>
              <p:pic>
                <p:nvPicPr>
                  <p:cNvPr id="284" name="Picture 28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p:spPr>
              </p:pic>
              <p:sp>
                <p:nvSpPr>
                  <p:cNvPr id="285" name="Rectangle 284"/>
                  <p:cNvSpPr/>
                  <p:nvPr/>
                </p:nvSpPr>
                <p:spPr bwMode="auto">
                  <a:xfrm>
                    <a:off x="2271251" y="1651097"/>
                    <a:ext cx="7659329" cy="4484232"/>
                  </a:xfrm>
                  <a:prstGeom prst="rect">
                    <a:avLst/>
                  </a:prstGeom>
                  <a:solidFill>
                    <a:srgbClr val="00AEE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236" name="Group 235"/>
                <p:cNvGrpSpPr/>
                <p:nvPr/>
              </p:nvGrpSpPr>
              <p:grpSpPr>
                <a:xfrm>
                  <a:off x="3760131" y="3073496"/>
                  <a:ext cx="866164" cy="631077"/>
                  <a:chOff x="2146300" y="552450"/>
                  <a:chExt cx="7896225" cy="5753100"/>
                </a:xfrm>
              </p:grpSpPr>
              <p:pic>
                <p:nvPicPr>
                  <p:cNvPr id="282" name="Picture 28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p:spPr>
              </p:pic>
              <p:sp>
                <p:nvSpPr>
                  <p:cNvPr id="283" name="Rectangle 282"/>
                  <p:cNvSpPr/>
                  <p:nvPr/>
                </p:nvSpPr>
                <p:spPr bwMode="auto">
                  <a:xfrm>
                    <a:off x="2271251" y="1651097"/>
                    <a:ext cx="7659329" cy="4484232"/>
                  </a:xfrm>
                  <a:prstGeom prst="rect">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237" name="Group 236"/>
                <p:cNvGrpSpPr/>
                <p:nvPr/>
              </p:nvGrpSpPr>
              <p:grpSpPr>
                <a:xfrm>
                  <a:off x="3760131" y="3762695"/>
                  <a:ext cx="866164" cy="631077"/>
                  <a:chOff x="2146300" y="552450"/>
                  <a:chExt cx="7896225" cy="5753100"/>
                </a:xfrm>
              </p:grpSpPr>
              <p:pic>
                <p:nvPicPr>
                  <p:cNvPr id="280" name="Picture 27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p:spPr>
              </p:pic>
              <p:sp>
                <p:nvSpPr>
                  <p:cNvPr id="281" name="Rectangle 280"/>
                  <p:cNvSpPr/>
                  <p:nvPr/>
                </p:nvSpPr>
                <p:spPr bwMode="auto">
                  <a:xfrm>
                    <a:off x="2271251" y="1651097"/>
                    <a:ext cx="7659329" cy="4484232"/>
                  </a:xfrm>
                  <a:prstGeom prst="rect">
                    <a:avLst/>
                  </a:prstGeom>
                  <a:solidFill>
                    <a:srgbClr val="00AEE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238" name="Group 237"/>
                <p:cNvGrpSpPr/>
                <p:nvPr/>
              </p:nvGrpSpPr>
              <p:grpSpPr>
                <a:xfrm>
                  <a:off x="3760131" y="4451895"/>
                  <a:ext cx="866164" cy="631077"/>
                  <a:chOff x="2146300" y="552450"/>
                  <a:chExt cx="7896225" cy="5753100"/>
                </a:xfrm>
              </p:grpSpPr>
              <p:pic>
                <p:nvPicPr>
                  <p:cNvPr id="278" name="Picture 27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p:spPr>
              </p:pic>
              <p:sp>
                <p:nvSpPr>
                  <p:cNvPr id="279" name="Rectangle 278"/>
                  <p:cNvSpPr/>
                  <p:nvPr/>
                </p:nvSpPr>
                <p:spPr bwMode="auto">
                  <a:xfrm>
                    <a:off x="2271251" y="1651097"/>
                    <a:ext cx="7659329" cy="4484232"/>
                  </a:xfrm>
                  <a:prstGeom prst="rect">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239" name="Group 238"/>
                <p:cNvGrpSpPr/>
                <p:nvPr/>
              </p:nvGrpSpPr>
              <p:grpSpPr>
                <a:xfrm>
                  <a:off x="2798270" y="3073496"/>
                  <a:ext cx="866164" cy="631077"/>
                  <a:chOff x="2146300" y="552450"/>
                  <a:chExt cx="7896225" cy="5753100"/>
                </a:xfrm>
              </p:grpSpPr>
              <p:pic>
                <p:nvPicPr>
                  <p:cNvPr id="276" name="Picture 27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p:spPr>
              </p:pic>
              <p:sp>
                <p:nvSpPr>
                  <p:cNvPr id="277" name="Rectangle 276"/>
                  <p:cNvSpPr/>
                  <p:nvPr/>
                </p:nvSpPr>
                <p:spPr bwMode="auto">
                  <a:xfrm>
                    <a:off x="2271251" y="1651097"/>
                    <a:ext cx="7659329" cy="4484232"/>
                  </a:xfrm>
                  <a:prstGeom prst="rect">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240" name="Group 239"/>
                <p:cNvGrpSpPr/>
                <p:nvPr/>
              </p:nvGrpSpPr>
              <p:grpSpPr>
                <a:xfrm>
                  <a:off x="2798270" y="3762695"/>
                  <a:ext cx="866164" cy="631077"/>
                  <a:chOff x="2146300" y="552450"/>
                  <a:chExt cx="7896225" cy="5753100"/>
                </a:xfrm>
              </p:grpSpPr>
              <p:pic>
                <p:nvPicPr>
                  <p:cNvPr id="274" name="Picture 27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p:spPr>
              </p:pic>
              <p:sp>
                <p:nvSpPr>
                  <p:cNvPr id="275" name="Rectangle 274"/>
                  <p:cNvSpPr/>
                  <p:nvPr/>
                </p:nvSpPr>
                <p:spPr bwMode="auto">
                  <a:xfrm>
                    <a:off x="2271251" y="1651097"/>
                    <a:ext cx="7659329" cy="4484232"/>
                  </a:xfrm>
                  <a:prstGeom prst="rect">
                    <a:avLst/>
                  </a:prstGeom>
                  <a:solidFill>
                    <a:srgbClr val="00AEE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241" name="Group 240"/>
                <p:cNvGrpSpPr/>
                <p:nvPr/>
              </p:nvGrpSpPr>
              <p:grpSpPr>
                <a:xfrm>
                  <a:off x="2798270" y="4451895"/>
                  <a:ext cx="866164" cy="631077"/>
                  <a:chOff x="2146300" y="552450"/>
                  <a:chExt cx="7896225" cy="5753100"/>
                </a:xfrm>
              </p:grpSpPr>
              <p:pic>
                <p:nvPicPr>
                  <p:cNvPr id="272" name="Picture 27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p:spPr>
              </p:pic>
              <p:sp>
                <p:nvSpPr>
                  <p:cNvPr id="273" name="Rectangle 272"/>
                  <p:cNvSpPr/>
                  <p:nvPr/>
                </p:nvSpPr>
                <p:spPr bwMode="auto">
                  <a:xfrm>
                    <a:off x="2271251" y="1651097"/>
                    <a:ext cx="7659329" cy="4484232"/>
                  </a:xfrm>
                  <a:prstGeom prst="rect">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242" name="Group 241"/>
                <p:cNvGrpSpPr/>
                <p:nvPr/>
              </p:nvGrpSpPr>
              <p:grpSpPr>
                <a:xfrm>
                  <a:off x="1836409" y="3073496"/>
                  <a:ext cx="866164" cy="631077"/>
                  <a:chOff x="2146300" y="552450"/>
                  <a:chExt cx="7896225" cy="5753100"/>
                </a:xfrm>
              </p:grpSpPr>
              <p:pic>
                <p:nvPicPr>
                  <p:cNvPr id="270" name="Picture 26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a:solidFill>
                    <a:srgbClr val="FFC000"/>
                  </a:solidFill>
                  <a:ln>
                    <a:noFill/>
                    <a:headEnd type="none" w="med" len="med"/>
                    <a:tailEnd type="none" w="med" len="med"/>
                  </a:ln>
                  <a:effectLst/>
                </p:spPr>
              </p:pic>
              <p:sp>
                <p:nvSpPr>
                  <p:cNvPr id="271" name="Rectangle 270"/>
                  <p:cNvSpPr/>
                  <p:nvPr/>
                </p:nvSpPr>
                <p:spPr bwMode="auto">
                  <a:xfrm>
                    <a:off x="2271251" y="1651097"/>
                    <a:ext cx="7659329" cy="4484232"/>
                  </a:xfrm>
                  <a:prstGeom prst="rect">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243" name="Group 242"/>
                <p:cNvGrpSpPr/>
                <p:nvPr/>
              </p:nvGrpSpPr>
              <p:grpSpPr>
                <a:xfrm>
                  <a:off x="1836409" y="3762695"/>
                  <a:ext cx="866164" cy="631077"/>
                  <a:chOff x="2146300" y="552450"/>
                  <a:chExt cx="7896225" cy="5753100"/>
                </a:xfrm>
              </p:grpSpPr>
              <p:pic>
                <p:nvPicPr>
                  <p:cNvPr id="268" name="Picture 26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a:solidFill>
                    <a:srgbClr val="FFC000"/>
                  </a:solidFill>
                  <a:ln>
                    <a:noFill/>
                    <a:headEnd type="none" w="med" len="med"/>
                    <a:tailEnd type="none" w="med" len="med"/>
                  </a:ln>
                  <a:effectLst/>
                </p:spPr>
              </p:pic>
              <p:sp>
                <p:nvSpPr>
                  <p:cNvPr id="269" name="Rectangle 268"/>
                  <p:cNvSpPr/>
                  <p:nvPr/>
                </p:nvSpPr>
                <p:spPr bwMode="auto">
                  <a:xfrm>
                    <a:off x="2271251" y="1651097"/>
                    <a:ext cx="7659329" cy="4484232"/>
                  </a:xfrm>
                  <a:prstGeom prst="rect">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244" name="Group 243"/>
                <p:cNvGrpSpPr/>
                <p:nvPr/>
              </p:nvGrpSpPr>
              <p:grpSpPr>
                <a:xfrm>
                  <a:off x="1836409" y="4451895"/>
                  <a:ext cx="866164" cy="631077"/>
                  <a:chOff x="2146300" y="552450"/>
                  <a:chExt cx="7896225" cy="5753100"/>
                </a:xfrm>
              </p:grpSpPr>
              <p:pic>
                <p:nvPicPr>
                  <p:cNvPr id="266" name="Picture 26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a:solidFill>
                    <a:srgbClr val="FFC000"/>
                  </a:solidFill>
                  <a:ln>
                    <a:noFill/>
                    <a:headEnd type="none" w="med" len="med"/>
                    <a:tailEnd type="none" w="med" len="med"/>
                  </a:ln>
                  <a:effectLst/>
                </p:spPr>
              </p:pic>
              <p:sp>
                <p:nvSpPr>
                  <p:cNvPr id="267" name="Rectangle 266"/>
                  <p:cNvSpPr/>
                  <p:nvPr/>
                </p:nvSpPr>
                <p:spPr bwMode="auto">
                  <a:xfrm>
                    <a:off x="2271251" y="1651097"/>
                    <a:ext cx="7659329" cy="4484232"/>
                  </a:xfrm>
                  <a:prstGeom prst="rect">
                    <a:avLst/>
                  </a:prstGeom>
                  <a:solidFill>
                    <a:srgbClr val="00AEE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245" name="Group 244"/>
                <p:cNvGrpSpPr/>
                <p:nvPr/>
              </p:nvGrpSpPr>
              <p:grpSpPr>
                <a:xfrm>
                  <a:off x="874548" y="3073496"/>
                  <a:ext cx="866164" cy="631077"/>
                  <a:chOff x="2146300" y="552450"/>
                  <a:chExt cx="7896225" cy="5753100"/>
                </a:xfrm>
              </p:grpSpPr>
              <p:pic>
                <p:nvPicPr>
                  <p:cNvPr id="264" name="Picture 26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p:spPr>
              </p:pic>
              <p:sp>
                <p:nvSpPr>
                  <p:cNvPr id="265" name="Rectangle 264"/>
                  <p:cNvSpPr/>
                  <p:nvPr/>
                </p:nvSpPr>
                <p:spPr bwMode="auto">
                  <a:xfrm>
                    <a:off x="2271251" y="1651097"/>
                    <a:ext cx="7659329" cy="4484232"/>
                  </a:xfrm>
                  <a:prstGeom prst="rect">
                    <a:avLst/>
                  </a:prstGeom>
                  <a:solidFill>
                    <a:srgbClr val="00AEE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246" name="Group 245"/>
                <p:cNvGrpSpPr/>
                <p:nvPr/>
              </p:nvGrpSpPr>
              <p:grpSpPr>
                <a:xfrm>
                  <a:off x="874548" y="3762695"/>
                  <a:ext cx="866164" cy="631077"/>
                  <a:chOff x="2146300" y="552450"/>
                  <a:chExt cx="7896225" cy="5753100"/>
                </a:xfrm>
              </p:grpSpPr>
              <p:pic>
                <p:nvPicPr>
                  <p:cNvPr id="262" name="Picture 26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p:spPr>
              </p:pic>
              <p:sp>
                <p:nvSpPr>
                  <p:cNvPr id="263" name="Rectangle 262"/>
                  <p:cNvSpPr/>
                  <p:nvPr/>
                </p:nvSpPr>
                <p:spPr bwMode="auto">
                  <a:xfrm>
                    <a:off x="2271251" y="1651097"/>
                    <a:ext cx="7659329" cy="4484232"/>
                  </a:xfrm>
                  <a:prstGeom prst="rect">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247" name="Group 246"/>
                <p:cNvGrpSpPr/>
                <p:nvPr/>
              </p:nvGrpSpPr>
              <p:grpSpPr>
                <a:xfrm>
                  <a:off x="874548" y="4451895"/>
                  <a:ext cx="866164" cy="631077"/>
                  <a:chOff x="2146300" y="552450"/>
                  <a:chExt cx="7896225" cy="5753100"/>
                </a:xfrm>
              </p:grpSpPr>
              <p:pic>
                <p:nvPicPr>
                  <p:cNvPr id="260" name="Picture 25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p:spPr>
              </p:pic>
              <p:sp>
                <p:nvSpPr>
                  <p:cNvPr id="261" name="Rectangle 260"/>
                  <p:cNvSpPr/>
                  <p:nvPr/>
                </p:nvSpPr>
                <p:spPr bwMode="auto">
                  <a:xfrm>
                    <a:off x="2271251" y="1651097"/>
                    <a:ext cx="7659329" cy="4484232"/>
                  </a:xfrm>
                  <a:prstGeom prst="rect">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248" name="Group 247"/>
                <p:cNvGrpSpPr/>
                <p:nvPr/>
              </p:nvGrpSpPr>
              <p:grpSpPr>
                <a:xfrm>
                  <a:off x="-1" y="3073496"/>
                  <a:ext cx="778852" cy="631077"/>
                  <a:chOff x="2942264" y="552450"/>
                  <a:chExt cx="7100261" cy="5753100"/>
                </a:xfrm>
              </p:grpSpPr>
              <p:pic>
                <p:nvPicPr>
                  <p:cNvPr id="258" name="Picture 257"/>
                  <p:cNvPicPr>
                    <a:picLocks noChangeAspect="1"/>
                  </p:cNvPicPr>
                  <p:nvPr/>
                </p:nvPicPr>
                <p:blipFill rotWithShape="1">
                  <a:blip r:embed="rId3" cstate="print">
                    <a:extLst>
                      <a:ext uri="{28A0092B-C50C-407E-A947-70E740481C1C}">
                        <a14:useLocalDpi xmlns:a14="http://schemas.microsoft.com/office/drawing/2010/main" val="0"/>
                      </a:ext>
                    </a:extLst>
                  </a:blip>
                  <a:srcRect l="10080"/>
                  <a:stretch/>
                </p:blipFill>
                <p:spPr>
                  <a:xfrm>
                    <a:off x="2942264" y="552450"/>
                    <a:ext cx="7100261" cy="5753100"/>
                  </a:xfrm>
                  <a:prstGeom prst="rect">
                    <a:avLst/>
                  </a:prstGeom>
                </p:spPr>
              </p:pic>
              <p:sp>
                <p:nvSpPr>
                  <p:cNvPr id="259" name="Rectangle 258"/>
                  <p:cNvSpPr/>
                  <p:nvPr/>
                </p:nvSpPr>
                <p:spPr bwMode="auto">
                  <a:xfrm>
                    <a:off x="2942266" y="1651094"/>
                    <a:ext cx="6988310" cy="4484236"/>
                  </a:xfrm>
                  <a:prstGeom prst="rect">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249" name="Group 248"/>
                <p:cNvGrpSpPr/>
                <p:nvPr/>
              </p:nvGrpSpPr>
              <p:grpSpPr>
                <a:xfrm>
                  <a:off x="-1" y="3762695"/>
                  <a:ext cx="778852" cy="631077"/>
                  <a:chOff x="2942264" y="552450"/>
                  <a:chExt cx="7100261" cy="5753100"/>
                </a:xfrm>
              </p:grpSpPr>
              <p:pic>
                <p:nvPicPr>
                  <p:cNvPr id="256" name="Picture 255"/>
                  <p:cNvPicPr>
                    <a:picLocks noChangeAspect="1"/>
                  </p:cNvPicPr>
                  <p:nvPr/>
                </p:nvPicPr>
                <p:blipFill rotWithShape="1">
                  <a:blip r:embed="rId3" cstate="print">
                    <a:extLst>
                      <a:ext uri="{28A0092B-C50C-407E-A947-70E740481C1C}">
                        <a14:useLocalDpi xmlns:a14="http://schemas.microsoft.com/office/drawing/2010/main" val="0"/>
                      </a:ext>
                    </a:extLst>
                  </a:blip>
                  <a:srcRect l="10080"/>
                  <a:stretch/>
                </p:blipFill>
                <p:spPr>
                  <a:xfrm>
                    <a:off x="2942264" y="552450"/>
                    <a:ext cx="7100261" cy="5753100"/>
                  </a:xfrm>
                  <a:prstGeom prst="rect">
                    <a:avLst/>
                  </a:prstGeom>
                </p:spPr>
              </p:pic>
              <p:sp>
                <p:nvSpPr>
                  <p:cNvPr id="257" name="Rectangle 256"/>
                  <p:cNvSpPr/>
                  <p:nvPr/>
                </p:nvSpPr>
                <p:spPr bwMode="auto">
                  <a:xfrm>
                    <a:off x="2942266" y="1651094"/>
                    <a:ext cx="6988301" cy="4484236"/>
                  </a:xfrm>
                  <a:prstGeom prst="rect">
                    <a:avLst/>
                  </a:prstGeom>
                  <a:solidFill>
                    <a:srgbClr val="00AEE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250" name="Group 249"/>
                <p:cNvGrpSpPr/>
                <p:nvPr/>
              </p:nvGrpSpPr>
              <p:grpSpPr>
                <a:xfrm>
                  <a:off x="-1" y="4451895"/>
                  <a:ext cx="778852" cy="631077"/>
                  <a:chOff x="2942264" y="552450"/>
                  <a:chExt cx="7100261" cy="5753100"/>
                </a:xfrm>
              </p:grpSpPr>
              <p:pic>
                <p:nvPicPr>
                  <p:cNvPr id="254" name="Picture 253"/>
                  <p:cNvPicPr>
                    <a:picLocks noChangeAspect="1"/>
                  </p:cNvPicPr>
                  <p:nvPr/>
                </p:nvPicPr>
                <p:blipFill rotWithShape="1">
                  <a:blip r:embed="rId3" cstate="print">
                    <a:extLst>
                      <a:ext uri="{28A0092B-C50C-407E-A947-70E740481C1C}">
                        <a14:useLocalDpi xmlns:a14="http://schemas.microsoft.com/office/drawing/2010/main" val="0"/>
                      </a:ext>
                    </a:extLst>
                  </a:blip>
                  <a:srcRect l="10080"/>
                  <a:stretch/>
                </p:blipFill>
                <p:spPr>
                  <a:xfrm>
                    <a:off x="2942264" y="552450"/>
                    <a:ext cx="7100261" cy="5753100"/>
                  </a:xfrm>
                  <a:prstGeom prst="rect">
                    <a:avLst/>
                  </a:prstGeom>
                </p:spPr>
              </p:pic>
              <p:sp>
                <p:nvSpPr>
                  <p:cNvPr id="255" name="Rectangle 254"/>
                  <p:cNvSpPr/>
                  <p:nvPr/>
                </p:nvSpPr>
                <p:spPr bwMode="auto">
                  <a:xfrm>
                    <a:off x="2942266" y="1651094"/>
                    <a:ext cx="6988310" cy="4484236"/>
                  </a:xfrm>
                  <a:prstGeom prst="rect">
                    <a:avLst/>
                  </a:prstGeom>
                  <a:solidFill>
                    <a:srgbClr val="00AEE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grpSp>
        <p:grpSp>
          <p:nvGrpSpPr>
            <p:cNvPr id="299" name="Group 298"/>
            <p:cNvGrpSpPr/>
            <p:nvPr/>
          </p:nvGrpSpPr>
          <p:grpSpPr>
            <a:xfrm>
              <a:off x="1850962" y="4536375"/>
              <a:ext cx="852458" cy="527785"/>
              <a:chOff x="3780607" y="3155943"/>
              <a:chExt cx="852458" cy="527785"/>
            </a:xfrm>
          </p:grpSpPr>
          <p:sp>
            <p:nvSpPr>
              <p:cNvPr id="300" name="Rectangle 299"/>
              <p:cNvSpPr/>
              <p:nvPr/>
            </p:nvSpPr>
            <p:spPr bwMode="auto">
              <a:xfrm>
                <a:off x="3780607" y="3191837"/>
                <a:ext cx="840178" cy="491891"/>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301" name="Rectangle 300"/>
              <p:cNvSpPr/>
              <p:nvPr/>
            </p:nvSpPr>
            <p:spPr bwMode="auto">
              <a:xfrm>
                <a:off x="3792887" y="3155943"/>
                <a:ext cx="840178" cy="491891"/>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3200" dirty="0" smtClean="0">
                    <a:gradFill>
                      <a:gsLst>
                        <a:gs pos="0">
                          <a:srgbClr val="FFFFFF"/>
                        </a:gs>
                        <a:gs pos="100000">
                          <a:srgbClr val="FFFFFF"/>
                        </a:gs>
                      </a:gsLst>
                      <a:lin ang="5400000" scaled="0"/>
                    </a:gradFill>
                    <a:sym typeface="Wingdings" pitchFamily="2" charset="2"/>
                  </a:rPr>
                  <a:t>:-)</a:t>
                </a:r>
                <a:endParaRPr lang="en-US" sz="2800" dirty="0" smtClean="0">
                  <a:gradFill>
                    <a:gsLst>
                      <a:gs pos="0">
                        <a:srgbClr val="FFFFFF"/>
                      </a:gs>
                      <a:gs pos="100000">
                        <a:srgbClr val="FFFFFF"/>
                      </a:gs>
                    </a:gsLst>
                    <a:lin ang="5400000" scaled="0"/>
                  </a:gradFill>
                </a:endParaRPr>
              </a:p>
            </p:txBody>
          </p:sp>
        </p:grpSp>
      </p:grpSp>
      <p:grpSp>
        <p:nvGrpSpPr>
          <p:cNvPr id="10" name="Group 9"/>
          <p:cNvGrpSpPr/>
          <p:nvPr/>
        </p:nvGrpSpPr>
        <p:grpSpPr>
          <a:xfrm>
            <a:off x="-1" y="0"/>
            <a:ext cx="12180802" cy="983234"/>
            <a:chOff x="-1" y="0"/>
            <a:chExt cx="12180802" cy="983234"/>
          </a:xfrm>
        </p:grpSpPr>
        <p:sp>
          <p:nvSpPr>
            <p:cNvPr id="191" name="Rectangle 190"/>
            <p:cNvSpPr/>
            <p:nvPr/>
          </p:nvSpPr>
          <p:spPr bwMode="auto">
            <a:xfrm>
              <a:off x="-1" y="0"/>
              <a:ext cx="8587620" cy="983234"/>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01" name="Rectangle 200"/>
            <p:cNvSpPr/>
            <p:nvPr/>
          </p:nvSpPr>
          <p:spPr bwMode="auto">
            <a:xfrm>
              <a:off x="8550971" y="0"/>
              <a:ext cx="2174417" cy="300008"/>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11" name="Rectangle 210"/>
            <p:cNvSpPr/>
            <p:nvPr/>
          </p:nvSpPr>
          <p:spPr bwMode="auto">
            <a:xfrm>
              <a:off x="10677244" y="0"/>
              <a:ext cx="1503557" cy="983234"/>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sp>
        <p:nvSpPr>
          <p:cNvPr id="2" name="Title 1"/>
          <p:cNvSpPr txBox="1">
            <a:spLocks/>
          </p:cNvSpPr>
          <p:nvPr/>
        </p:nvSpPr>
        <p:spPr>
          <a:xfrm>
            <a:off x="302613" y="238129"/>
            <a:ext cx="3060020" cy="664797"/>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5400" b="0" kern="1200" cap="none" spc="-100" baseline="0">
                <a:ln w="3175">
                  <a:noFill/>
                </a:ln>
                <a:solidFill>
                  <a:schemeClr val="bg1"/>
                </a:solidFill>
                <a:effectLst/>
                <a:latin typeface="Segoe UI Light" pitchFamily="34" charset="0"/>
                <a:ea typeface="+mn-ea"/>
                <a:cs typeface="Arial" charset="0"/>
              </a:defRPr>
            </a:lvl1pPr>
          </a:lstStyle>
          <a:p>
            <a:pPr>
              <a:tabLst>
                <a:tab pos="1089025" algn="l"/>
              </a:tabLst>
            </a:pPr>
            <a:r>
              <a:rPr lang="en-US" sz="4800" dirty="0" smtClean="0"/>
              <a:t>Web Sites </a:t>
            </a:r>
            <a:endParaRPr lang="en-US" sz="4800" dirty="0"/>
          </a:p>
        </p:txBody>
      </p:sp>
      <p:grpSp>
        <p:nvGrpSpPr>
          <p:cNvPr id="88" name="Group 87"/>
          <p:cNvGrpSpPr/>
          <p:nvPr/>
        </p:nvGrpSpPr>
        <p:grpSpPr>
          <a:xfrm>
            <a:off x="3031844" y="1293202"/>
            <a:ext cx="7645400" cy="914096"/>
            <a:chOff x="3031844" y="1170370"/>
            <a:chExt cx="7645400" cy="914096"/>
          </a:xfrm>
        </p:grpSpPr>
        <p:grpSp>
          <p:nvGrpSpPr>
            <p:cNvPr id="20" name="Group 19"/>
            <p:cNvGrpSpPr/>
            <p:nvPr/>
          </p:nvGrpSpPr>
          <p:grpSpPr>
            <a:xfrm>
              <a:off x="3031844" y="1170370"/>
              <a:ext cx="7645400" cy="914096"/>
              <a:chOff x="2540230" y="5754872"/>
              <a:chExt cx="7645400" cy="914096"/>
            </a:xfrm>
          </p:grpSpPr>
          <p:sp>
            <p:nvSpPr>
              <p:cNvPr id="21" name="Rectangle 20"/>
              <p:cNvSpPr/>
              <p:nvPr/>
            </p:nvSpPr>
            <p:spPr bwMode="auto">
              <a:xfrm>
                <a:off x="2540230" y="6093147"/>
                <a:ext cx="6654800" cy="262467"/>
              </a:xfrm>
              <a:prstGeom prst="rect">
                <a:avLst/>
              </a:prstGeom>
              <a:solidFill>
                <a:schemeClr val="tx1">
                  <a:lumMod val="50000"/>
                  <a:lumOff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2" name="TextBox 21"/>
              <p:cNvSpPr txBox="1"/>
              <p:nvPr/>
            </p:nvSpPr>
            <p:spPr>
              <a:xfrm>
                <a:off x="9195030" y="5754872"/>
                <a:ext cx="990600" cy="914096"/>
              </a:xfrm>
              <a:prstGeom prst="rect">
                <a:avLst/>
              </a:prstGeom>
              <a:noFill/>
            </p:spPr>
            <p:txBody>
              <a:bodyPr wrap="square" lIns="0" tIns="0" rIns="0" bIns="0" rtlCol="0">
                <a:spAutoFit/>
              </a:bodyPr>
              <a:lstStyle/>
              <a:p>
                <a:pPr algn="ctr">
                  <a:lnSpc>
                    <a:spcPct val="90000"/>
                  </a:lnSpc>
                  <a:spcBef>
                    <a:spcPct val="20000"/>
                  </a:spcBef>
                  <a:buSzPct val="80000"/>
                </a:pPr>
                <a:r>
                  <a:rPr lang="en-US" sz="6600" dirty="0" smtClean="0">
                    <a:solidFill>
                      <a:schemeClr val="bg1"/>
                    </a:solidFill>
                    <a:latin typeface="Segoe UI Light" pitchFamily="34" charset="0"/>
                  </a:rPr>
                  <a:t>1</a:t>
                </a:r>
                <a:endParaRPr lang="en-US" sz="6600" dirty="0">
                  <a:solidFill>
                    <a:schemeClr val="bg1"/>
                  </a:solidFill>
                  <a:latin typeface="Segoe UI Light" pitchFamily="34" charset="0"/>
                </a:endParaRPr>
              </a:p>
            </p:txBody>
          </p:sp>
          <p:sp>
            <p:nvSpPr>
              <p:cNvPr id="23" name="Rectangle 22"/>
              <p:cNvSpPr/>
              <p:nvPr/>
            </p:nvSpPr>
            <p:spPr bwMode="auto">
              <a:xfrm>
                <a:off x="2543998" y="6093146"/>
                <a:ext cx="750100" cy="262468"/>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sp>
          <p:nvSpPr>
            <p:cNvPr id="24" name="Rectangle 23"/>
            <p:cNvSpPr/>
            <p:nvPr/>
          </p:nvSpPr>
          <p:spPr bwMode="auto">
            <a:xfrm>
              <a:off x="3760131" y="1363080"/>
              <a:ext cx="135293" cy="528676"/>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67" name="Group 66"/>
          <p:cNvGrpSpPr/>
          <p:nvPr/>
        </p:nvGrpSpPr>
        <p:grpSpPr>
          <a:xfrm>
            <a:off x="-1" y="5727773"/>
            <a:ext cx="12188826" cy="1046296"/>
            <a:chOff x="-5012461" y="5194194"/>
            <a:chExt cx="16033937" cy="1376362"/>
          </a:xfrm>
        </p:grpSpPr>
        <p:pic>
          <p:nvPicPr>
            <p:cNvPr id="68" name="Picture 2" descr="C:\Users\jonahs\Documents\Dropbox\Projects SCOTT\Azure Deck\Source Images\server-blu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25557" y="5194194"/>
              <a:ext cx="3186112" cy="1376362"/>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C:\Users\jonahs\Documents\Dropbox\Projects SCOTT\Azure Deck\Source Images\server-blu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49907" y="5194194"/>
              <a:ext cx="3186112" cy="1376362"/>
            </a:xfrm>
            <a:prstGeom prst="rect">
              <a:avLst/>
            </a:prstGeom>
            <a:noFill/>
            <a:extLst>
              <a:ext uri="{909E8E84-426E-40DD-AFC4-6F175D3DCCD1}">
                <a14:hiddenFill xmlns:a14="http://schemas.microsoft.com/office/drawing/2010/main">
                  <a:solidFill>
                    <a:srgbClr val="FFFFFF"/>
                  </a:solidFill>
                </a14:hiddenFill>
              </a:ext>
            </a:extLst>
          </p:spPr>
        </p:pic>
        <p:pic>
          <p:nvPicPr>
            <p:cNvPr id="70" name="Picture 2" descr="C:\Users\jonahs\Documents\Dropbox\Projects SCOTT\Azure Deck\Source Images\server-blu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5743" y="5194194"/>
              <a:ext cx="3186112" cy="1376362"/>
            </a:xfrm>
            <a:prstGeom prst="rect">
              <a:avLst/>
            </a:prstGeom>
            <a:noFill/>
            <a:extLst>
              <a:ext uri="{909E8E84-426E-40DD-AFC4-6F175D3DCCD1}">
                <a14:hiddenFill xmlns:a14="http://schemas.microsoft.com/office/drawing/2010/main">
                  <a:solidFill>
                    <a:srgbClr val="FFFFFF"/>
                  </a:solidFill>
                </a14:hiddenFill>
              </a:ext>
            </a:extLst>
          </p:spPr>
        </p:pic>
        <p:pic>
          <p:nvPicPr>
            <p:cNvPr id="71" name="Picture 2" descr="C:\Users\jonahs\Documents\Dropbox\Projects SCOTT\Azure Deck\Source Images\server-blue.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043"/>
            <a:stretch/>
          </p:blipFill>
          <p:spPr bwMode="auto">
            <a:xfrm>
              <a:off x="-3534590" y="5194194"/>
              <a:ext cx="3219309" cy="1376362"/>
            </a:xfrm>
            <a:prstGeom prst="rect">
              <a:avLst/>
            </a:prstGeom>
            <a:noFill/>
            <a:extLst>
              <a:ext uri="{909E8E84-426E-40DD-AFC4-6F175D3DCCD1}">
                <a14:hiddenFill xmlns:a14="http://schemas.microsoft.com/office/drawing/2010/main">
                  <a:solidFill>
                    <a:srgbClr val="FFFFFF"/>
                  </a:solidFill>
                </a14:hiddenFill>
              </a:ext>
            </a:extLst>
          </p:spPr>
        </p:pic>
        <p:pic>
          <p:nvPicPr>
            <p:cNvPr id="117" name="Picture 2" descr="C:\Users\jonahs\Documents\Dropbox\Projects SCOTT\Azure Deck\Source Images\server-blue.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54571"/>
            <a:stretch/>
          </p:blipFill>
          <p:spPr bwMode="auto">
            <a:xfrm>
              <a:off x="-5012461" y="5194194"/>
              <a:ext cx="1447407" cy="1376362"/>
            </a:xfrm>
            <a:prstGeom prst="rect">
              <a:avLst/>
            </a:prstGeom>
            <a:noFill/>
            <a:extLst>
              <a:ext uri="{909E8E84-426E-40DD-AFC4-6F175D3DCCD1}">
                <a14:hiddenFill xmlns:a14="http://schemas.microsoft.com/office/drawing/2010/main">
                  <a:solidFill>
                    <a:srgbClr val="FFFFFF"/>
                  </a:solidFill>
                </a14:hiddenFill>
              </a:ext>
            </a:extLst>
          </p:spPr>
        </p:pic>
        <p:pic>
          <p:nvPicPr>
            <p:cNvPr id="118" name="Picture 2" descr="C:\Users\jonahs\Documents\Dropbox\Projects SCOTT\Azure Deck\Source Images\server-blue.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521" r="55012"/>
            <a:stretch/>
          </p:blipFill>
          <p:spPr bwMode="auto">
            <a:xfrm>
              <a:off x="9571520" y="5194194"/>
              <a:ext cx="1449956" cy="1376362"/>
            </a:xfrm>
            <a:prstGeom prst="rect">
              <a:avLst/>
            </a:prstGeom>
            <a:noFill/>
            <a:extLst>
              <a:ext uri="{909E8E84-426E-40DD-AFC4-6F175D3DCCD1}">
                <a14:hiddenFill xmlns:a14="http://schemas.microsoft.com/office/drawing/2010/main">
                  <a:solidFill>
                    <a:srgbClr val="FFFFFF"/>
                  </a:solidFill>
                </a14:hiddenFill>
              </a:ext>
            </a:extLst>
          </p:spPr>
        </p:pic>
      </p:grpSp>
      <p:sp>
        <p:nvSpPr>
          <p:cNvPr id="129" name="Title 1"/>
          <p:cNvSpPr txBox="1">
            <a:spLocks/>
          </p:cNvSpPr>
          <p:nvPr/>
        </p:nvSpPr>
        <p:spPr>
          <a:xfrm>
            <a:off x="6866207" y="473075"/>
            <a:ext cx="1589530" cy="443198"/>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5400" b="0" kern="1200" cap="none" spc="-100" baseline="0">
                <a:ln w="3175">
                  <a:noFill/>
                </a:ln>
                <a:solidFill>
                  <a:schemeClr val="bg1"/>
                </a:solidFill>
                <a:effectLst/>
                <a:latin typeface="Segoe UI Light" pitchFamily="34" charset="0"/>
                <a:ea typeface="+mn-ea"/>
                <a:cs typeface="Arial" charset="0"/>
              </a:defRPr>
            </a:lvl1pPr>
          </a:lstStyle>
          <a:p>
            <a:pPr algn="ctr">
              <a:tabLst>
                <a:tab pos="1089025" algn="l"/>
              </a:tabLst>
            </a:pPr>
            <a:r>
              <a:rPr lang="en-US" sz="3200" dirty="0" smtClean="0"/>
              <a:t>shared</a:t>
            </a:r>
            <a:endParaRPr lang="en-US" sz="3200" dirty="0"/>
          </a:p>
        </p:txBody>
      </p:sp>
      <p:sp>
        <p:nvSpPr>
          <p:cNvPr id="130" name="Title 1"/>
          <p:cNvSpPr txBox="1">
            <a:spLocks/>
          </p:cNvSpPr>
          <p:nvPr/>
        </p:nvSpPr>
        <p:spPr>
          <a:xfrm>
            <a:off x="8681891" y="453411"/>
            <a:ext cx="1838633" cy="443198"/>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5400" b="0" kern="1200" cap="none" spc="-100" baseline="0">
                <a:ln w="3175">
                  <a:noFill/>
                </a:ln>
                <a:solidFill>
                  <a:schemeClr val="bg1"/>
                </a:solidFill>
                <a:effectLst/>
                <a:latin typeface="Segoe UI Light" pitchFamily="34" charset="0"/>
                <a:ea typeface="+mn-ea"/>
                <a:cs typeface="Arial" charset="0"/>
              </a:defRPr>
            </a:lvl1pPr>
          </a:lstStyle>
          <a:p>
            <a:pPr algn="ctr">
              <a:tabLst>
                <a:tab pos="1089025" algn="l"/>
              </a:tabLst>
            </a:pPr>
            <a:r>
              <a:rPr lang="en-US" sz="3200" dirty="0" smtClean="0">
                <a:solidFill>
                  <a:srgbClr val="92D050"/>
                </a:solidFill>
              </a:rPr>
              <a:t>reserved</a:t>
            </a:r>
            <a:endParaRPr lang="en-US" sz="3200" dirty="0">
              <a:solidFill>
                <a:srgbClr val="92D050"/>
              </a:solidFill>
            </a:endParaRPr>
          </a:p>
        </p:txBody>
      </p:sp>
      <p:cxnSp>
        <p:nvCxnSpPr>
          <p:cNvPr id="131" name="Straight Connector 130"/>
          <p:cNvCxnSpPr/>
          <p:nvPr/>
        </p:nvCxnSpPr>
        <p:spPr>
          <a:xfrm flipV="1">
            <a:off x="8587619" y="300008"/>
            <a:ext cx="0" cy="683226"/>
          </a:xfrm>
          <a:prstGeom prst="line">
            <a:avLst/>
          </a:prstGeom>
          <a:ln w="12700" cap="rnd">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a:off x="8587619" y="300008"/>
            <a:ext cx="2089625" cy="0"/>
          </a:xfrm>
          <a:prstGeom prst="line">
            <a:avLst/>
          </a:prstGeom>
          <a:ln w="12700" cap="rnd">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a:off x="10677244" y="300008"/>
            <a:ext cx="0" cy="683225"/>
          </a:xfrm>
          <a:prstGeom prst="line">
            <a:avLst/>
          </a:prstGeom>
          <a:ln w="12700" cap="rnd">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a:off x="10677244" y="983233"/>
            <a:ext cx="1511581" cy="0"/>
          </a:xfrm>
          <a:prstGeom prst="line">
            <a:avLst/>
          </a:prstGeom>
          <a:ln w="12700" cap="rnd">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a:xfrm>
            <a:off x="0" y="983233"/>
            <a:ext cx="8587619" cy="0"/>
          </a:xfrm>
          <a:prstGeom prst="line">
            <a:avLst/>
          </a:prstGeom>
          <a:ln w="12700" cap="rnd">
            <a:solidFill>
              <a:srgbClr val="FFFFFF"/>
            </a:solidFill>
          </a:ln>
        </p:spPr>
        <p:style>
          <a:lnRef idx="1">
            <a:schemeClr val="accent1"/>
          </a:lnRef>
          <a:fillRef idx="0">
            <a:schemeClr val="accent1"/>
          </a:fillRef>
          <a:effectRef idx="0">
            <a:schemeClr val="accent1"/>
          </a:effectRef>
          <a:fontRef idx="minor">
            <a:schemeClr val="tx1"/>
          </a:fontRef>
        </p:style>
      </p:cxnSp>
      <p:grpSp>
        <p:nvGrpSpPr>
          <p:cNvPr id="136" name="Group 135"/>
          <p:cNvGrpSpPr/>
          <p:nvPr/>
        </p:nvGrpSpPr>
        <p:grpSpPr>
          <a:xfrm>
            <a:off x="6128924" y="2633150"/>
            <a:ext cx="2372247" cy="2928764"/>
            <a:chOff x="4888659" y="2633150"/>
            <a:chExt cx="2372247" cy="2928764"/>
          </a:xfrm>
        </p:grpSpPr>
        <p:sp>
          <p:nvSpPr>
            <p:cNvPr id="137" name="Isosceles Triangle 26"/>
            <p:cNvSpPr/>
            <p:nvPr/>
          </p:nvSpPr>
          <p:spPr bwMode="auto">
            <a:xfrm rot="5400000" flipV="1">
              <a:off x="4610401" y="2911408"/>
              <a:ext cx="2928764" cy="2372247"/>
            </a:xfrm>
            <a:custGeom>
              <a:avLst/>
              <a:gdLst/>
              <a:ahLst/>
              <a:cxnLst/>
              <a:rect l="l" t="t" r="r" b="b"/>
              <a:pathLst>
                <a:path w="3115842" h="2172929">
                  <a:moveTo>
                    <a:pt x="0" y="126182"/>
                  </a:moveTo>
                  <a:lnTo>
                    <a:pt x="0" y="2046747"/>
                  </a:lnTo>
                  <a:cubicBezTo>
                    <a:pt x="0" y="2116435"/>
                    <a:pt x="56494" y="2172929"/>
                    <a:pt x="126182" y="2172929"/>
                  </a:cubicBezTo>
                  <a:lnTo>
                    <a:pt x="2676011" y="2172929"/>
                  </a:lnTo>
                  <a:cubicBezTo>
                    <a:pt x="2745699" y="2172929"/>
                    <a:pt x="2802193" y="2116435"/>
                    <a:pt x="2802193" y="2046747"/>
                  </a:cubicBezTo>
                  <a:lnTo>
                    <a:pt x="2802193" y="612286"/>
                  </a:lnTo>
                  <a:lnTo>
                    <a:pt x="3115842" y="612286"/>
                  </a:lnTo>
                  <a:lnTo>
                    <a:pt x="2802193" y="343044"/>
                  </a:lnTo>
                  <a:lnTo>
                    <a:pt x="2802193" y="126182"/>
                  </a:lnTo>
                  <a:cubicBezTo>
                    <a:pt x="2802193" y="56494"/>
                    <a:pt x="2745699" y="0"/>
                    <a:pt x="2676011" y="0"/>
                  </a:cubicBezTo>
                  <a:lnTo>
                    <a:pt x="126182" y="0"/>
                  </a:lnTo>
                  <a:cubicBezTo>
                    <a:pt x="56494" y="0"/>
                    <a:pt x="0" y="56494"/>
                    <a:pt x="0" y="126182"/>
                  </a:cubicBezTo>
                  <a:close/>
                </a:path>
              </a:pathLst>
            </a:custGeom>
            <a:solidFill>
              <a:srgbClr val="FFFFFF">
                <a:alpha val="50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38" name="TextBox 137"/>
            <p:cNvSpPr txBox="1"/>
            <p:nvPr/>
          </p:nvSpPr>
          <p:spPr>
            <a:xfrm>
              <a:off x="5014374" y="2791511"/>
              <a:ext cx="2047163" cy="221599"/>
            </a:xfrm>
            <a:prstGeom prst="rect">
              <a:avLst/>
            </a:prstGeom>
            <a:noFill/>
          </p:spPr>
          <p:txBody>
            <a:bodyPr wrap="none" lIns="0" tIns="0" rIns="0" bIns="0" rtlCol="0">
              <a:spAutoFit/>
            </a:bodyPr>
            <a:lstStyle/>
            <a:p>
              <a:pPr>
                <a:lnSpc>
                  <a:spcPct val="90000"/>
                </a:lnSpc>
                <a:spcBef>
                  <a:spcPct val="20000"/>
                </a:spcBef>
                <a:buSzPct val="80000"/>
              </a:pPr>
              <a:r>
                <a:rPr lang="en-US" sz="1600" b="1" cap="all" dirty="0" smtClean="0">
                  <a:solidFill>
                    <a:schemeClr val="bg1"/>
                  </a:solidFill>
                </a:rPr>
                <a:t>RESERVED instance</a:t>
              </a:r>
              <a:endParaRPr lang="en-US" sz="1600" b="1" cap="all" dirty="0">
                <a:solidFill>
                  <a:schemeClr val="bg1"/>
                </a:solidFill>
              </a:endParaRPr>
            </a:p>
          </p:txBody>
        </p:sp>
      </p:grpSp>
      <p:sp>
        <p:nvSpPr>
          <p:cNvPr id="4" name="Rectangle 3"/>
          <p:cNvSpPr/>
          <p:nvPr/>
        </p:nvSpPr>
        <p:spPr bwMode="auto">
          <a:xfrm>
            <a:off x="8587619" y="300008"/>
            <a:ext cx="2089625" cy="76701"/>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nvGrpSpPr>
          <p:cNvPr id="144" name="Group 143"/>
          <p:cNvGrpSpPr/>
          <p:nvPr/>
        </p:nvGrpSpPr>
        <p:grpSpPr>
          <a:xfrm>
            <a:off x="6234821" y="3291434"/>
            <a:ext cx="2160454" cy="1572958"/>
            <a:chOff x="5633504" y="3707933"/>
            <a:chExt cx="866164" cy="631077"/>
          </a:xfrm>
        </p:grpSpPr>
        <p:grpSp>
          <p:nvGrpSpPr>
            <p:cNvPr id="145" name="Group 144"/>
            <p:cNvGrpSpPr/>
            <p:nvPr/>
          </p:nvGrpSpPr>
          <p:grpSpPr>
            <a:xfrm>
              <a:off x="5633504" y="3707933"/>
              <a:ext cx="866164" cy="631077"/>
              <a:chOff x="2146305" y="552450"/>
              <a:chExt cx="7896221" cy="5753100"/>
            </a:xfrm>
          </p:grpSpPr>
          <p:pic>
            <p:nvPicPr>
              <p:cNvPr id="147" name="Picture 14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46305" y="552450"/>
                <a:ext cx="7896221" cy="5753100"/>
              </a:xfrm>
              <a:prstGeom prst="rect">
                <a:avLst/>
              </a:prstGeom>
            </p:spPr>
          </p:pic>
          <p:sp>
            <p:nvSpPr>
              <p:cNvPr id="148" name="Rectangle 147"/>
              <p:cNvSpPr/>
              <p:nvPr/>
            </p:nvSpPr>
            <p:spPr bwMode="auto">
              <a:xfrm>
                <a:off x="2271255" y="1651098"/>
                <a:ext cx="7659329" cy="4484231"/>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sp>
          <p:nvSpPr>
            <p:cNvPr id="146" name="Rectangle 145"/>
            <p:cNvSpPr/>
            <p:nvPr/>
          </p:nvSpPr>
          <p:spPr bwMode="auto">
            <a:xfrm>
              <a:off x="5659490" y="3789650"/>
              <a:ext cx="840178" cy="491891"/>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5400" dirty="0" smtClean="0">
                  <a:gradFill>
                    <a:gsLst>
                      <a:gs pos="0">
                        <a:srgbClr val="FFFFFF"/>
                      </a:gs>
                      <a:gs pos="100000">
                        <a:srgbClr val="FFFFFF"/>
                      </a:gs>
                    </a:gsLst>
                    <a:lin ang="5400000" scaled="0"/>
                  </a:gradFill>
                  <a:sym typeface="Wingdings" pitchFamily="2" charset="2"/>
                </a:rPr>
                <a:t>:-)</a:t>
              </a:r>
              <a:endParaRPr lang="en-US" sz="4800" dirty="0" smtClean="0">
                <a:gradFill>
                  <a:gsLst>
                    <a:gs pos="0">
                      <a:srgbClr val="FFFFFF"/>
                    </a:gs>
                    <a:gs pos="100000">
                      <a:srgbClr val="FFFFFF"/>
                    </a:gs>
                  </a:gsLst>
                  <a:lin ang="5400000" scaled="0"/>
                </a:gradFill>
              </a:endParaRPr>
            </a:p>
          </p:txBody>
        </p:sp>
      </p:grpSp>
      <p:grpSp>
        <p:nvGrpSpPr>
          <p:cNvPr id="305" name="Group 304"/>
          <p:cNvGrpSpPr/>
          <p:nvPr/>
        </p:nvGrpSpPr>
        <p:grpSpPr>
          <a:xfrm>
            <a:off x="3759726" y="3762623"/>
            <a:ext cx="866164" cy="631078"/>
            <a:chOff x="5633504" y="3707933"/>
            <a:chExt cx="866164" cy="631078"/>
          </a:xfrm>
        </p:grpSpPr>
        <p:grpSp>
          <p:nvGrpSpPr>
            <p:cNvPr id="306" name="Group 305"/>
            <p:cNvGrpSpPr/>
            <p:nvPr/>
          </p:nvGrpSpPr>
          <p:grpSpPr>
            <a:xfrm>
              <a:off x="5633504" y="3707933"/>
              <a:ext cx="866164" cy="631078"/>
              <a:chOff x="2146300" y="552450"/>
              <a:chExt cx="7896225" cy="5753100"/>
            </a:xfrm>
          </p:grpSpPr>
          <p:pic>
            <p:nvPicPr>
              <p:cNvPr id="308" name="Picture 30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p:spPr>
          </p:pic>
          <p:sp>
            <p:nvSpPr>
              <p:cNvPr id="309" name="Rectangle 308"/>
              <p:cNvSpPr/>
              <p:nvPr/>
            </p:nvSpPr>
            <p:spPr bwMode="auto">
              <a:xfrm>
                <a:off x="2271251" y="1651097"/>
                <a:ext cx="7659329" cy="4484232"/>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sp>
          <p:nvSpPr>
            <p:cNvPr id="307" name="Rectangle 306"/>
            <p:cNvSpPr/>
            <p:nvPr/>
          </p:nvSpPr>
          <p:spPr bwMode="auto">
            <a:xfrm>
              <a:off x="5659490" y="3789650"/>
              <a:ext cx="840178" cy="491891"/>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3200" dirty="0" smtClean="0">
                  <a:gradFill>
                    <a:gsLst>
                      <a:gs pos="0">
                        <a:srgbClr val="FFFFFF"/>
                      </a:gs>
                      <a:gs pos="100000">
                        <a:srgbClr val="FFFFFF"/>
                      </a:gs>
                    </a:gsLst>
                    <a:lin ang="5400000" scaled="0"/>
                  </a:gradFill>
                  <a:sym typeface="Wingdings" pitchFamily="2" charset="2"/>
                </a:rPr>
                <a:t>:-)</a:t>
              </a:r>
              <a:endParaRPr lang="en-US" sz="2800" dirty="0" smtClean="0">
                <a:gradFill>
                  <a:gsLst>
                    <a:gs pos="0">
                      <a:srgbClr val="FFFFFF"/>
                    </a:gs>
                    <a:gs pos="100000">
                      <a:srgbClr val="FFFFFF"/>
                    </a:gs>
                  </a:gsLst>
                  <a:lin ang="5400000" scaled="0"/>
                </a:gradFill>
              </a:endParaRPr>
            </a:p>
          </p:txBody>
        </p:sp>
      </p:grpSp>
      <p:grpSp>
        <p:nvGrpSpPr>
          <p:cNvPr id="310" name="Group 309"/>
          <p:cNvGrpSpPr/>
          <p:nvPr/>
        </p:nvGrpSpPr>
        <p:grpSpPr>
          <a:xfrm>
            <a:off x="3031844" y="1293202"/>
            <a:ext cx="7645400" cy="914096"/>
            <a:chOff x="3031844" y="1170370"/>
            <a:chExt cx="7645400" cy="914096"/>
          </a:xfrm>
        </p:grpSpPr>
        <p:grpSp>
          <p:nvGrpSpPr>
            <p:cNvPr id="314" name="Group 313"/>
            <p:cNvGrpSpPr/>
            <p:nvPr/>
          </p:nvGrpSpPr>
          <p:grpSpPr>
            <a:xfrm>
              <a:off x="3031844" y="1170370"/>
              <a:ext cx="7645400" cy="914096"/>
              <a:chOff x="2540230" y="5754872"/>
              <a:chExt cx="7645400" cy="914096"/>
            </a:xfrm>
          </p:grpSpPr>
          <p:sp>
            <p:nvSpPr>
              <p:cNvPr id="315" name="Rectangle 314"/>
              <p:cNvSpPr/>
              <p:nvPr/>
            </p:nvSpPr>
            <p:spPr bwMode="auto">
              <a:xfrm>
                <a:off x="2540230" y="6093147"/>
                <a:ext cx="6654800" cy="262467"/>
              </a:xfrm>
              <a:prstGeom prst="rect">
                <a:avLst/>
              </a:prstGeom>
              <a:solidFill>
                <a:schemeClr val="tx1">
                  <a:lumMod val="50000"/>
                  <a:lumOff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316" name="TextBox 315"/>
              <p:cNvSpPr txBox="1"/>
              <p:nvPr/>
            </p:nvSpPr>
            <p:spPr>
              <a:xfrm>
                <a:off x="9195030" y="5754872"/>
                <a:ext cx="990600" cy="914096"/>
              </a:xfrm>
              <a:prstGeom prst="rect">
                <a:avLst/>
              </a:prstGeom>
              <a:noFill/>
            </p:spPr>
            <p:txBody>
              <a:bodyPr wrap="square" lIns="0" tIns="0" rIns="0" bIns="0" rtlCol="0">
                <a:spAutoFit/>
              </a:bodyPr>
              <a:lstStyle/>
              <a:p>
                <a:pPr algn="ctr">
                  <a:lnSpc>
                    <a:spcPct val="90000"/>
                  </a:lnSpc>
                  <a:spcBef>
                    <a:spcPct val="20000"/>
                  </a:spcBef>
                  <a:buSzPct val="80000"/>
                </a:pPr>
                <a:r>
                  <a:rPr lang="en-US" sz="6600" dirty="0" smtClean="0">
                    <a:solidFill>
                      <a:schemeClr val="bg1"/>
                    </a:solidFill>
                    <a:latin typeface="Segoe UI Light" pitchFamily="34" charset="0"/>
                  </a:rPr>
                  <a:t>0</a:t>
                </a:r>
                <a:endParaRPr lang="en-US" sz="6600" dirty="0">
                  <a:solidFill>
                    <a:schemeClr val="bg1"/>
                  </a:solidFill>
                  <a:latin typeface="Segoe UI Light" pitchFamily="34" charset="0"/>
                </a:endParaRPr>
              </a:p>
            </p:txBody>
          </p:sp>
          <p:sp>
            <p:nvSpPr>
              <p:cNvPr id="317" name="Rectangle 316"/>
              <p:cNvSpPr/>
              <p:nvPr/>
            </p:nvSpPr>
            <p:spPr bwMode="auto">
              <a:xfrm>
                <a:off x="2543998" y="6093146"/>
                <a:ext cx="264591" cy="262468"/>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sp>
          <p:nvSpPr>
            <p:cNvPr id="312" name="Rectangle 311"/>
            <p:cNvSpPr/>
            <p:nvPr/>
          </p:nvSpPr>
          <p:spPr bwMode="auto">
            <a:xfrm>
              <a:off x="3164910" y="1363080"/>
              <a:ext cx="135293" cy="528676"/>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sp>
        <p:nvSpPr>
          <p:cNvPr id="125" name="Title 1"/>
          <p:cNvSpPr txBox="1">
            <a:spLocks/>
          </p:cNvSpPr>
          <p:nvPr/>
        </p:nvSpPr>
        <p:spPr>
          <a:xfrm>
            <a:off x="1222078" y="1533589"/>
            <a:ext cx="1589530" cy="443198"/>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5400" b="0" kern="1200" cap="none" spc="-100" baseline="0">
                <a:ln w="3175">
                  <a:noFill/>
                </a:ln>
                <a:solidFill>
                  <a:schemeClr val="bg1"/>
                </a:solidFill>
                <a:effectLst/>
                <a:latin typeface="Segoe UI Light" pitchFamily="34" charset="0"/>
                <a:ea typeface="+mn-ea"/>
                <a:cs typeface="Arial" charset="0"/>
              </a:defRPr>
            </a:lvl1pPr>
          </a:lstStyle>
          <a:p>
            <a:pPr algn="r">
              <a:tabLst>
                <a:tab pos="1089025" algn="l"/>
              </a:tabLst>
            </a:pPr>
            <a:r>
              <a:rPr lang="en-US" sz="3200" dirty="0" smtClean="0">
                <a:latin typeface="Segoe UI" pitchFamily="34" charset="0"/>
                <a:ea typeface="Segoe UI" pitchFamily="34" charset="0"/>
                <a:cs typeface="Segoe UI" pitchFamily="34" charset="0"/>
              </a:rPr>
              <a:t>reserved</a:t>
            </a:r>
            <a:endParaRPr lang="en-US" sz="3200" dirty="0">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9079690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0"/>
                                  </p:stCondLst>
                                  <p:childTnLst>
                                    <p:animEffect transition="out" filter="fade">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nodeType="afterEffect">
                                  <p:stCondLst>
                                    <p:cond delay="750"/>
                                  </p:stCondLst>
                                  <p:childTnLst>
                                    <p:set>
                                      <p:cBhvr>
                                        <p:cTn id="10" dur="1" fill="hold">
                                          <p:stCondLst>
                                            <p:cond delay="0"/>
                                          </p:stCondLst>
                                        </p:cTn>
                                        <p:tgtEl>
                                          <p:spTgt spid="88"/>
                                        </p:tgtEl>
                                        <p:attrNameLst>
                                          <p:attrName>style.visibility</p:attrName>
                                        </p:attrNameLst>
                                      </p:cBhvr>
                                      <p:to>
                                        <p:strVal val="visible"/>
                                      </p:to>
                                    </p:set>
                                    <p:animEffect transition="in" filter="fade">
                                      <p:cBhvr>
                                        <p:cTn id="11" dur="500"/>
                                        <p:tgtEl>
                                          <p:spTgt spid="88"/>
                                        </p:tgtEl>
                                      </p:cBhvr>
                                    </p:animEffect>
                                  </p:childTnLst>
                                </p:cTn>
                              </p:par>
                              <p:par>
                                <p:cTn id="12" presetID="10" presetClass="exit" presetSubtype="0" fill="hold" nodeType="withEffect">
                                  <p:stCondLst>
                                    <p:cond delay="750"/>
                                  </p:stCondLst>
                                  <p:childTnLst>
                                    <p:animEffect transition="out" filter="fade">
                                      <p:cBhvr>
                                        <p:cTn id="13" dur="500"/>
                                        <p:tgtEl>
                                          <p:spTgt spid="310"/>
                                        </p:tgtEl>
                                      </p:cBhvr>
                                    </p:animEffect>
                                    <p:set>
                                      <p:cBhvr>
                                        <p:cTn id="14" dur="1" fill="hold">
                                          <p:stCondLst>
                                            <p:cond delay="499"/>
                                          </p:stCondLst>
                                        </p:cTn>
                                        <p:tgtEl>
                                          <p:spTgt spid="310"/>
                                        </p:tgtEl>
                                        <p:attrNameLst>
                                          <p:attrName>style.visibility</p:attrName>
                                        </p:attrNameLst>
                                      </p:cBhvr>
                                      <p:to>
                                        <p:strVal val="hidden"/>
                                      </p:to>
                                    </p:set>
                                  </p:childTnLst>
                                </p:cTn>
                              </p:par>
                            </p:childTnLst>
                          </p:cTn>
                        </p:par>
                        <p:par>
                          <p:cTn id="15" fill="hold">
                            <p:stCondLst>
                              <p:cond delay="1750"/>
                            </p:stCondLst>
                            <p:childTnLst>
                              <p:par>
                                <p:cTn id="16" presetID="10" presetClass="entr" presetSubtype="0" fill="hold" nodeType="afterEffect">
                                  <p:stCondLst>
                                    <p:cond delay="0"/>
                                  </p:stCondLst>
                                  <p:childTnLst>
                                    <p:set>
                                      <p:cBhvr>
                                        <p:cTn id="17" dur="1" fill="hold">
                                          <p:stCondLst>
                                            <p:cond delay="0"/>
                                          </p:stCondLst>
                                        </p:cTn>
                                        <p:tgtEl>
                                          <p:spTgt spid="136"/>
                                        </p:tgtEl>
                                        <p:attrNameLst>
                                          <p:attrName>style.visibility</p:attrName>
                                        </p:attrNameLst>
                                      </p:cBhvr>
                                      <p:to>
                                        <p:strVal val="visible"/>
                                      </p:to>
                                    </p:set>
                                    <p:animEffect transition="in" filter="fade">
                                      <p:cBhvr>
                                        <p:cTn id="18" dur="500"/>
                                        <p:tgtEl>
                                          <p:spTgt spid="136"/>
                                        </p:tgtEl>
                                      </p:cBhvr>
                                    </p:animEffect>
                                  </p:childTnLst>
                                </p:cTn>
                              </p:par>
                            </p:childTnLst>
                          </p:cTn>
                        </p:par>
                        <p:par>
                          <p:cTn id="19" fill="hold">
                            <p:stCondLst>
                              <p:cond delay="2250"/>
                            </p:stCondLst>
                            <p:childTnLst>
                              <p:par>
                                <p:cTn id="20" presetID="63" presetClass="path" presetSubtype="0" accel="50000" decel="50000" fill="hold" nodeType="afterEffect">
                                  <p:stCondLst>
                                    <p:cond delay="0"/>
                                  </p:stCondLst>
                                  <p:childTnLst>
                                    <p:animMotion origin="layout" path="M -4.23453E-6 4.19056E-6 L 0.25772 4.19056E-6 " pathEditMode="relative" rAng="0" ptsTypes="AA">
                                      <p:cBhvr>
                                        <p:cTn id="21" dur="2000" fill="hold"/>
                                        <p:tgtEl>
                                          <p:spTgt spid="305"/>
                                        </p:tgtEl>
                                        <p:attrNameLst>
                                          <p:attrName>ppt_x</p:attrName>
                                          <p:attrName>ppt_y</p:attrName>
                                        </p:attrNameLst>
                                      </p:cBhvr>
                                      <p:rCtr x="12886" y="0"/>
                                    </p:animMotion>
                                  </p:childTnLst>
                                </p:cTn>
                              </p:par>
                            </p:childTnLst>
                          </p:cTn>
                        </p:par>
                        <p:par>
                          <p:cTn id="22" fill="hold">
                            <p:stCondLst>
                              <p:cond delay="4250"/>
                            </p:stCondLst>
                            <p:childTnLst>
                              <p:par>
                                <p:cTn id="23" presetID="10" presetClass="exit" presetSubtype="0" fill="hold" nodeType="afterEffect">
                                  <p:stCondLst>
                                    <p:cond delay="0"/>
                                  </p:stCondLst>
                                  <p:childTnLst>
                                    <p:animEffect transition="out" filter="fade">
                                      <p:cBhvr>
                                        <p:cTn id="24" dur="500"/>
                                        <p:tgtEl>
                                          <p:spTgt spid="8"/>
                                        </p:tgtEl>
                                      </p:cBhvr>
                                    </p:animEffect>
                                    <p:set>
                                      <p:cBhvr>
                                        <p:cTn id="25" dur="1" fill="hold">
                                          <p:stCondLst>
                                            <p:cond delay="499"/>
                                          </p:stCondLst>
                                        </p:cTn>
                                        <p:tgtEl>
                                          <p:spTgt spid="8"/>
                                        </p:tgtEl>
                                        <p:attrNameLst>
                                          <p:attrName>style.visibility</p:attrName>
                                        </p:attrNameLst>
                                      </p:cBhvr>
                                      <p:to>
                                        <p:strVal val="hidden"/>
                                      </p:to>
                                    </p:set>
                                  </p:childTnLst>
                                </p:cTn>
                              </p:par>
                              <p:par>
                                <p:cTn id="26" presetID="53" presetClass="entr" presetSubtype="16" fill="hold" nodeType="withEffect">
                                  <p:stCondLst>
                                    <p:cond delay="0"/>
                                  </p:stCondLst>
                                  <p:childTnLst>
                                    <p:set>
                                      <p:cBhvr>
                                        <p:cTn id="27" dur="1" fill="hold">
                                          <p:stCondLst>
                                            <p:cond delay="0"/>
                                          </p:stCondLst>
                                        </p:cTn>
                                        <p:tgtEl>
                                          <p:spTgt spid="144"/>
                                        </p:tgtEl>
                                        <p:attrNameLst>
                                          <p:attrName>style.visibility</p:attrName>
                                        </p:attrNameLst>
                                      </p:cBhvr>
                                      <p:to>
                                        <p:strVal val="visible"/>
                                      </p:to>
                                    </p:set>
                                    <p:anim calcmode="lin" valueType="num">
                                      <p:cBhvr>
                                        <p:cTn id="28" dur="1250" fill="hold"/>
                                        <p:tgtEl>
                                          <p:spTgt spid="144"/>
                                        </p:tgtEl>
                                        <p:attrNameLst>
                                          <p:attrName>ppt_w</p:attrName>
                                        </p:attrNameLst>
                                      </p:cBhvr>
                                      <p:tavLst>
                                        <p:tav tm="0">
                                          <p:val>
                                            <p:fltVal val="0"/>
                                          </p:val>
                                        </p:tav>
                                        <p:tav tm="100000">
                                          <p:val>
                                            <p:strVal val="#ppt_w"/>
                                          </p:val>
                                        </p:tav>
                                      </p:tavLst>
                                    </p:anim>
                                    <p:anim calcmode="lin" valueType="num">
                                      <p:cBhvr>
                                        <p:cTn id="29" dur="1250" fill="hold"/>
                                        <p:tgtEl>
                                          <p:spTgt spid="144"/>
                                        </p:tgtEl>
                                        <p:attrNameLst>
                                          <p:attrName>ppt_h</p:attrName>
                                        </p:attrNameLst>
                                      </p:cBhvr>
                                      <p:tavLst>
                                        <p:tav tm="0">
                                          <p:val>
                                            <p:fltVal val="0"/>
                                          </p:val>
                                        </p:tav>
                                        <p:tav tm="100000">
                                          <p:val>
                                            <p:strVal val="#ppt_h"/>
                                          </p:val>
                                        </p:tav>
                                      </p:tavLst>
                                    </p:anim>
                                    <p:animEffect transition="in" filter="fade">
                                      <p:cBhvr>
                                        <p:cTn id="30" dur="1250"/>
                                        <p:tgtEl>
                                          <p:spTgt spid="144"/>
                                        </p:tgtEl>
                                      </p:cBhvr>
                                    </p:animEffect>
                                  </p:childTnLst>
                                </p:cTn>
                              </p:par>
                              <p:par>
                                <p:cTn id="31" presetID="10" presetClass="exit" presetSubtype="0" fill="hold" nodeType="withEffect">
                                  <p:stCondLst>
                                    <p:cond delay="0"/>
                                  </p:stCondLst>
                                  <p:childTnLst>
                                    <p:animEffect transition="out" filter="fade">
                                      <p:cBhvr>
                                        <p:cTn id="32" dur="1250"/>
                                        <p:tgtEl>
                                          <p:spTgt spid="305"/>
                                        </p:tgtEl>
                                      </p:cBhvr>
                                    </p:animEffect>
                                    <p:set>
                                      <p:cBhvr>
                                        <p:cTn id="33" dur="1" fill="hold">
                                          <p:stCondLst>
                                            <p:cond delay="1249"/>
                                          </p:stCondLst>
                                        </p:cTn>
                                        <p:tgtEl>
                                          <p:spTgt spid="30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p:cNvGrpSpPr/>
          <p:nvPr/>
        </p:nvGrpSpPr>
        <p:grpSpPr>
          <a:xfrm>
            <a:off x="-1" y="0"/>
            <a:ext cx="12180802" cy="983234"/>
            <a:chOff x="-1" y="0"/>
            <a:chExt cx="12180802" cy="983234"/>
          </a:xfrm>
        </p:grpSpPr>
        <p:sp>
          <p:nvSpPr>
            <p:cNvPr id="43" name="Rectangle 42"/>
            <p:cNvSpPr/>
            <p:nvPr/>
          </p:nvSpPr>
          <p:spPr bwMode="auto">
            <a:xfrm>
              <a:off x="-1" y="0"/>
              <a:ext cx="8587620" cy="983234"/>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44" name="Rectangle 43"/>
            <p:cNvSpPr/>
            <p:nvPr/>
          </p:nvSpPr>
          <p:spPr bwMode="auto">
            <a:xfrm>
              <a:off x="8550971" y="0"/>
              <a:ext cx="2174417" cy="300008"/>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45" name="Rectangle 44"/>
            <p:cNvSpPr/>
            <p:nvPr/>
          </p:nvSpPr>
          <p:spPr bwMode="auto">
            <a:xfrm>
              <a:off x="10677244" y="0"/>
              <a:ext cx="1503557" cy="983234"/>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sp>
        <p:nvSpPr>
          <p:cNvPr id="2" name="Title 1"/>
          <p:cNvSpPr txBox="1">
            <a:spLocks/>
          </p:cNvSpPr>
          <p:nvPr/>
        </p:nvSpPr>
        <p:spPr>
          <a:xfrm>
            <a:off x="302613" y="238129"/>
            <a:ext cx="3060020" cy="664797"/>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5400" b="0" kern="1200" cap="none" spc="-100" baseline="0">
                <a:ln w="3175">
                  <a:noFill/>
                </a:ln>
                <a:solidFill>
                  <a:schemeClr val="bg1"/>
                </a:solidFill>
                <a:effectLst/>
                <a:latin typeface="Segoe UI Light" pitchFamily="34" charset="0"/>
                <a:ea typeface="+mn-ea"/>
                <a:cs typeface="Arial" charset="0"/>
              </a:defRPr>
            </a:lvl1pPr>
          </a:lstStyle>
          <a:p>
            <a:pPr>
              <a:tabLst>
                <a:tab pos="1089025" algn="l"/>
              </a:tabLst>
            </a:pPr>
            <a:r>
              <a:rPr lang="en-US" sz="4800" dirty="0" smtClean="0"/>
              <a:t>Web Sites </a:t>
            </a:r>
            <a:endParaRPr lang="en-US" sz="4800" dirty="0"/>
          </a:p>
        </p:txBody>
      </p:sp>
      <p:grpSp>
        <p:nvGrpSpPr>
          <p:cNvPr id="88" name="Group 87"/>
          <p:cNvGrpSpPr/>
          <p:nvPr/>
        </p:nvGrpSpPr>
        <p:grpSpPr>
          <a:xfrm>
            <a:off x="3031844" y="1293202"/>
            <a:ext cx="7645400" cy="914096"/>
            <a:chOff x="3031844" y="1170370"/>
            <a:chExt cx="7645400" cy="914096"/>
          </a:xfrm>
        </p:grpSpPr>
        <p:grpSp>
          <p:nvGrpSpPr>
            <p:cNvPr id="20" name="Group 19"/>
            <p:cNvGrpSpPr/>
            <p:nvPr/>
          </p:nvGrpSpPr>
          <p:grpSpPr>
            <a:xfrm>
              <a:off x="3031844" y="1170370"/>
              <a:ext cx="7645400" cy="914096"/>
              <a:chOff x="2540230" y="5754872"/>
              <a:chExt cx="7645400" cy="914096"/>
            </a:xfrm>
          </p:grpSpPr>
          <p:sp>
            <p:nvSpPr>
              <p:cNvPr id="21" name="Rectangle 20"/>
              <p:cNvSpPr/>
              <p:nvPr/>
            </p:nvSpPr>
            <p:spPr bwMode="auto">
              <a:xfrm>
                <a:off x="2540230" y="6093147"/>
                <a:ext cx="6654800" cy="262467"/>
              </a:xfrm>
              <a:prstGeom prst="rect">
                <a:avLst/>
              </a:prstGeom>
              <a:solidFill>
                <a:schemeClr val="tx1">
                  <a:lumMod val="50000"/>
                  <a:lumOff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2" name="TextBox 21"/>
              <p:cNvSpPr txBox="1"/>
              <p:nvPr/>
            </p:nvSpPr>
            <p:spPr>
              <a:xfrm>
                <a:off x="9195030" y="5754872"/>
                <a:ext cx="990600" cy="914096"/>
              </a:xfrm>
              <a:prstGeom prst="rect">
                <a:avLst/>
              </a:prstGeom>
              <a:noFill/>
            </p:spPr>
            <p:txBody>
              <a:bodyPr wrap="square" lIns="0" tIns="0" rIns="0" bIns="0" rtlCol="0">
                <a:spAutoFit/>
              </a:bodyPr>
              <a:lstStyle/>
              <a:p>
                <a:pPr algn="ctr">
                  <a:lnSpc>
                    <a:spcPct val="90000"/>
                  </a:lnSpc>
                  <a:spcBef>
                    <a:spcPct val="20000"/>
                  </a:spcBef>
                  <a:buSzPct val="80000"/>
                </a:pPr>
                <a:r>
                  <a:rPr lang="en-US" sz="6600" dirty="0" smtClean="0">
                    <a:solidFill>
                      <a:schemeClr val="bg1"/>
                    </a:solidFill>
                    <a:latin typeface="Segoe UI Light" pitchFamily="34" charset="0"/>
                  </a:rPr>
                  <a:t>2</a:t>
                </a:r>
                <a:endParaRPr lang="en-US" sz="6600" dirty="0">
                  <a:solidFill>
                    <a:schemeClr val="bg1"/>
                  </a:solidFill>
                  <a:latin typeface="Segoe UI Light" pitchFamily="34" charset="0"/>
                </a:endParaRPr>
              </a:p>
            </p:txBody>
          </p:sp>
          <p:sp>
            <p:nvSpPr>
              <p:cNvPr id="23" name="Rectangle 22"/>
              <p:cNvSpPr/>
              <p:nvPr/>
            </p:nvSpPr>
            <p:spPr bwMode="auto">
              <a:xfrm>
                <a:off x="2543998" y="6093146"/>
                <a:ext cx="2052528" cy="262468"/>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sp>
          <p:nvSpPr>
            <p:cNvPr id="24" name="Rectangle 23"/>
            <p:cNvSpPr/>
            <p:nvPr/>
          </p:nvSpPr>
          <p:spPr bwMode="auto">
            <a:xfrm>
              <a:off x="5088140" y="1363080"/>
              <a:ext cx="135293" cy="528676"/>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67" name="Group 66"/>
          <p:cNvGrpSpPr/>
          <p:nvPr/>
        </p:nvGrpSpPr>
        <p:grpSpPr>
          <a:xfrm>
            <a:off x="-1" y="5727773"/>
            <a:ext cx="12188826" cy="1046296"/>
            <a:chOff x="-5012461" y="5194194"/>
            <a:chExt cx="16033937" cy="1376362"/>
          </a:xfrm>
        </p:grpSpPr>
        <p:pic>
          <p:nvPicPr>
            <p:cNvPr id="68" name="Picture 2" descr="C:\Users\jonahs\Documents\Dropbox\Projects SCOTT\Azure Deck\Source Images\server-blu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25557" y="5194194"/>
              <a:ext cx="3186112" cy="1376362"/>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C:\Users\jonahs\Documents\Dropbox\Projects SCOTT\Azure Deck\Source Images\server-blu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9907" y="5194194"/>
              <a:ext cx="3186112" cy="1376362"/>
            </a:xfrm>
            <a:prstGeom prst="rect">
              <a:avLst/>
            </a:prstGeom>
            <a:noFill/>
            <a:extLst>
              <a:ext uri="{909E8E84-426E-40DD-AFC4-6F175D3DCCD1}">
                <a14:hiddenFill xmlns:a14="http://schemas.microsoft.com/office/drawing/2010/main">
                  <a:solidFill>
                    <a:srgbClr val="FFFFFF"/>
                  </a:solidFill>
                </a14:hiddenFill>
              </a:ext>
            </a:extLst>
          </p:spPr>
        </p:pic>
        <p:pic>
          <p:nvPicPr>
            <p:cNvPr id="70" name="Picture 2" descr="C:\Users\jonahs\Documents\Dropbox\Projects SCOTT\Azure Deck\Source Images\server-blu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5743" y="5194194"/>
              <a:ext cx="3186112" cy="1376362"/>
            </a:xfrm>
            <a:prstGeom prst="rect">
              <a:avLst/>
            </a:prstGeom>
            <a:noFill/>
            <a:extLst>
              <a:ext uri="{909E8E84-426E-40DD-AFC4-6F175D3DCCD1}">
                <a14:hiddenFill xmlns:a14="http://schemas.microsoft.com/office/drawing/2010/main">
                  <a:solidFill>
                    <a:srgbClr val="FFFFFF"/>
                  </a:solidFill>
                </a14:hiddenFill>
              </a:ext>
            </a:extLst>
          </p:spPr>
        </p:pic>
        <p:pic>
          <p:nvPicPr>
            <p:cNvPr id="71" name="Picture 2" descr="C:\Users\jonahs\Documents\Dropbox\Projects SCOTT\Azure Deck\Source Images\server-blue.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43"/>
            <a:stretch/>
          </p:blipFill>
          <p:spPr bwMode="auto">
            <a:xfrm>
              <a:off x="-3534590" y="5194194"/>
              <a:ext cx="3219309" cy="1376362"/>
            </a:xfrm>
            <a:prstGeom prst="rect">
              <a:avLst/>
            </a:prstGeom>
            <a:noFill/>
            <a:extLst>
              <a:ext uri="{909E8E84-426E-40DD-AFC4-6F175D3DCCD1}">
                <a14:hiddenFill xmlns:a14="http://schemas.microsoft.com/office/drawing/2010/main">
                  <a:solidFill>
                    <a:srgbClr val="FFFFFF"/>
                  </a:solidFill>
                </a14:hiddenFill>
              </a:ext>
            </a:extLst>
          </p:spPr>
        </p:pic>
        <p:pic>
          <p:nvPicPr>
            <p:cNvPr id="117" name="Picture 2" descr="C:\Users\jonahs\Documents\Dropbox\Projects SCOTT\Azure Deck\Source Images\server-blue.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4571"/>
            <a:stretch/>
          </p:blipFill>
          <p:spPr bwMode="auto">
            <a:xfrm>
              <a:off x="-5012461" y="5194194"/>
              <a:ext cx="1447407" cy="1376362"/>
            </a:xfrm>
            <a:prstGeom prst="rect">
              <a:avLst/>
            </a:prstGeom>
            <a:noFill/>
            <a:extLst>
              <a:ext uri="{909E8E84-426E-40DD-AFC4-6F175D3DCCD1}">
                <a14:hiddenFill xmlns:a14="http://schemas.microsoft.com/office/drawing/2010/main">
                  <a:solidFill>
                    <a:srgbClr val="FFFFFF"/>
                  </a:solidFill>
                </a14:hiddenFill>
              </a:ext>
            </a:extLst>
          </p:spPr>
        </p:pic>
        <p:pic>
          <p:nvPicPr>
            <p:cNvPr id="118" name="Picture 2" descr="C:\Users\jonahs\Documents\Dropbox\Projects SCOTT\Azure Deck\Source Images\server-blue.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21" r="55012"/>
            <a:stretch/>
          </p:blipFill>
          <p:spPr bwMode="auto">
            <a:xfrm>
              <a:off x="9571520" y="5194194"/>
              <a:ext cx="1449956" cy="1376362"/>
            </a:xfrm>
            <a:prstGeom prst="rect">
              <a:avLst/>
            </a:prstGeom>
            <a:noFill/>
            <a:extLst>
              <a:ext uri="{909E8E84-426E-40DD-AFC4-6F175D3DCCD1}">
                <a14:hiddenFill xmlns:a14="http://schemas.microsoft.com/office/drawing/2010/main">
                  <a:solidFill>
                    <a:srgbClr val="FFFFFF"/>
                  </a:solidFill>
                </a14:hiddenFill>
              </a:ext>
            </a:extLst>
          </p:spPr>
        </p:pic>
      </p:grpSp>
      <p:sp>
        <p:nvSpPr>
          <p:cNvPr id="129" name="Title 1"/>
          <p:cNvSpPr txBox="1">
            <a:spLocks/>
          </p:cNvSpPr>
          <p:nvPr/>
        </p:nvSpPr>
        <p:spPr>
          <a:xfrm>
            <a:off x="6866207" y="473075"/>
            <a:ext cx="1589530" cy="443198"/>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5400" b="0" kern="1200" cap="none" spc="-100" baseline="0">
                <a:ln w="3175">
                  <a:noFill/>
                </a:ln>
                <a:solidFill>
                  <a:schemeClr val="bg1"/>
                </a:solidFill>
                <a:effectLst/>
                <a:latin typeface="Segoe UI Light" pitchFamily="34" charset="0"/>
                <a:ea typeface="+mn-ea"/>
                <a:cs typeface="Arial" charset="0"/>
              </a:defRPr>
            </a:lvl1pPr>
          </a:lstStyle>
          <a:p>
            <a:pPr algn="ctr">
              <a:tabLst>
                <a:tab pos="1089025" algn="l"/>
              </a:tabLst>
            </a:pPr>
            <a:r>
              <a:rPr lang="en-US" sz="3200" dirty="0" smtClean="0"/>
              <a:t>shared</a:t>
            </a:r>
            <a:endParaRPr lang="en-US" sz="3200" dirty="0"/>
          </a:p>
        </p:txBody>
      </p:sp>
      <p:sp>
        <p:nvSpPr>
          <p:cNvPr id="130" name="Title 1"/>
          <p:cNvSpPr txBox="1">
            <a:spLocks/>
          </p:cNvSpPr>
          <p:nvPr/>
        </p:nvSpPr>
        <p:spPr>
          <a:xfrm>
            <a:off x="8681891" y="453411"/>
            <a:ext cx="1838633" cy="443198"/>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5400" b="0" kern="1200" cap="none" spc="-100" baseline="0">
                <a:ln w="3175">
                  <a:noFill/>
                </a:ln>
                <a:solidFill>
                  <a:schemeClr val="bg1"/>
                </a:solidFill>
                <a:effectLst/>
                <a:latin typeface="Segoe UI Light" pitchFamily="34" charset="0"/>
                <a:ea typeface="+mn-ea"/>
                <a:cs typeface="Arial" charset="0"/>
              </a:defRPr>
            </a:lvl1pPr>
          </a:lstStyle>
          <a:p>
            <a:pPr algn="ctr">
              <a:tabLst>
                <a:tab pos="1089025" algn="l"/>
              </a:tabLst>
            </a:pPr>
            <a:r>
              <a:rPr lang="en-US" sz="3200" dirty="0" smtClean="0">
                <a:solidFill>
                  <a:srgbClr val="92D050"/>
                </a:solidFill>
              </a:rPr>
              <a:t>reserved</a:t>
            </a:r>
            <a:endParaRPr lang="en-US" sz="3200" dirty="0">
              <a:solidFill>
                <a:srgbClr val="92D050"/>
              </a:solidFill>
            </a:endParaRPr>
          </a:p>
        </p:txBody>
      </p:sp>
      <p:cxnSp>
        <p:nvCxnSpPr>
          <p:cNvPr id="131" name="Straight Connector 130"/>
          <p:cNvCxnSpPr/>
          <p:nvPr/>
        </p:nvCxnSpPr>
        <p:spPr>
          <a:xfrm flipV="1">
            <a:off x="8587619" y="300008"/>
            <a:ext cx="0" cy="683226"/>
          </a:xfrm>
          <a:prstGeom prst="line">
            <a:avLst/>
          </a:prstGeom>
          <a:ln w="12700" cap="rnd">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a:off x="8587619" y="300008"/>
            <a:ext cx="2089625" cy="0"/>
          </a:xfrm>
          <a:prstGeom prst="line">
            <a:avLst/>
          </a:prstGeom>
          <a:ln w="12700" cap="rnd">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a:off x="10677244" y="300008"/>
            <a:ext cx="0" cy="683225"/>
          </a:xfrm>
          <a:prstGeom prst="line">
            <a:avLst/>
          </a:prstGeom>
          <a:ln w="12700" cap="rnd">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a:off x="10677244" y="983233"/>
            <a:ext cx="1511581" cy="0"/>
          </a:xfrm>
          <a:prstGeom prst="line">
            <a:avLst/>
          </a:prstGeom>
          <a:ln w="12700" cap="rnd">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a:xfrm>
            <a:off x="0" y="983233"/>
            <a:ext cx="8587619" cy="0"/>
          </a:xfrm>
          <a:prstGeom prst="line">
            <a:avLst/>
          </a:prstGeom>
          <a:ln w="12700" cap="rnd">
            <a:solidFill>
              <a:srgbClr val="FFFFFF"/>
            </a:solidFill>
          </a:ln>
        </p:spPr>
        <p:style>
          <a:lnRef idx="1">
            <a:schemeClr val="accent1"/>
          </a:lnRef>
          <a:fillRef idx="0">
            <a:schemeClr val="accent1"/>
          </a:fillRef>
          <a:effectRef idx="0">
            <a:schemeClr val="accent1"/>
          </a:effectRef>
          <a:fontRef idx="minor">
            <a:schemeClr val="tx1"/>
          </a:fontRef>
        </p:style>
      </p:cxnSp>
      <p:grpSp>
        <p:nvGrpSpPr>
          <p:cNvPr id="136" name="Group 135"/>
          <p:cNvGrpSpPr/>
          <p:nvPr/>
        </p:nvGrpSpPr>
        <p:grpSpPr>
          <a:xfrm>
            <a:off x="6128924" y="2633150"/>
            <a:ext cx="2372247" cy="2928764"/>
            <a:chOff x="4888659" y="2633150"/>
            <a:chExt cx="2372247" cy="2928764"/>
          </a:xfrm>
        </p:grpSpPr>
        <p:sp>
          <p:nvSpPr>
            <p:cNvPr id="137" name="Isosceles Triangle 26"/>
            <p:cNvSpPr/>
            <p:nvPr/>
          </p:nvSpPr>
          <p:spPr bwMode="auto">
            <a:xfrm rot="5400000" flipV="1">
              <a:off x="4610401" y="2911408"/>
              <a:ext cx="2928764" cy="2372247"/>
            </a:xfrm>
            <a:custGeom>
              <a:avLst/>
              <a:gdLst/>
              <a:ahLst/>
              <a:cxnLst/>
              <a:rect l="l" t="t" r="r" b="b"/>
              <a:pathLst>
                <a:path w="3115842" h="2172929">
                  <a:moveTo>
                    <a:pt x="0" y="126182"/>
                  </a:moveTo>
                  <a:lnTo>
                    <a:pt x="0" y="2046747"/>
                  </a:lnTo>
                  <a:cubicBezTo>
                    <a:pt x="0" y="2116435"/>
                    <a:pt x="56494" y="2172929"/>
                    <a:pt x="126182" y="2172929"/>
                  </a:cubicBezTo>
                  <a:lnTo>
                    <a:pt x="2676011" y="2172929"/>
                  </a:lnTo>
                  <a:cubicBezTo>
                    <a:pt x="2745699" y="2172929"/>
                    <a:pt x="2802193" y="2116435"/>
                    <a:pt x="2802193" y="2046747"/>
                  </a:cubicBezTo>
                  <a:lnTo>
                    <a:pt x="2802193" y="612286"/>
                  </a:lnTo>
                  <a:lnTo>
                    <a:pt x="3115842" y="612286"/>
                  </a:lnTo>
                  <a:lnTo>
                    <a:pt x="2802193" y="343044"/>
                  </a:lnTo>
                  <a:lnTo>
                    <a:pt x="2802193" y="126182"/>
                  </a:lnTo>
                  <a:cubicBezTo>
                    <a:pt x="2802193" y="56494"/>
                    <a:pt x="2745699" y="0"/>
                    <a:pt x="2676011" y="0"/>
                  </a:cubicBezTo>
                  <a:lnTo>
                    <a:pt x="126182" y="0"/>
                  </a:lnTo>
                  <a:cubicBezTo>
                    <a:pt x="56494" y="0"/>
                    <a:pt x="0" y="56494"/>
                    <a:pt x="0" y="126182"/>
                  </a:cubicBezTo>
                  <a:close/>
                </a:path>
              </a:pathLst>
            </a:custGeom>
            <a:solidFill>
              <a:srgbClr val="FFFFFF">
                <a:alpha val="50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38" name="TextBox 137"/>
            <p:cNvSpPr txBox="1"/>
            <p:nvPr/>
          </p:nvSpPr>
          <p:spPr>
            <a:xfrm>
              <a:off x="5014374" y="2791511"/>
              <a:ext cx="2047163" cy="221599"/>
            </a:xfrm>
            <a:prstGeom prst="rect">
              <a:avLst/>
            </a:prstGeom>
            <a:noFill/>
          </p:spPr>
          <p:txBody>
            <a:bodyPr wrap="none" lIns="0" tIns="0" rIns="0" bIns="0" rtlCol="0">
              <a:spAutoFit/>
            </a:bodyPr>
            <a:lstStyle/>
            <a:p>
              <a:pPr>
                <a:lnSpc>
                  <a:spcPct val="90000"/>
                </a:lnSpc>
                <a:spcBef>
                  <a:spcPct val="20000"/>
                </a:spcBef>
                <a:buSzPct val="80000"/>
              </a:pPr>
              <a:r>
                <a:rPr lang="en-US" sz="1600" b="1" cap="all" dirty="0" smtClean="0">
                  <a:solidFill>
                    <a:schemeClr val="bg1"/>
                  </a:solidFill>
                </a:rPr>
                <a:t>RESERVED instance</a:t>
              </a:r>
              <a:endParaRPr lang="en-US" sz="1600" b="1" cap="all" dirty="0">
                <a:solidFill>
                  <a:schemeClr val="bg1"/>
                </a:solidFill>
              </a:endParaRPr>
            </a:p>
          </p:txBody>
        </p:sp>
      </p:grpSp>
      <p:grpSp>
        <p:nvGrpSpPr>
          <p:cNvPr id="144" name="Group 143"/>
          <p:cNvGrpSpPr/>
          <p:nvPr/>
        </p:nvGrpSpPr>
        <p:grpSpPr>
          <a:xfrm>
            <a:off x="6234821" y="3291434"/>
            <a:ext cx="2160454" cy="1572958"/>
            <a:chOff x="5633504" y="3707933"/>
            <a:chExt cx="866164" cy="631077"/>
          </a:xfrm>
        </p:grpSpPr>
        <p:grpSp>
          <p:nvGrpSpPr>
            <p:cNvPr id="145" name="Group 144"/>
            <p:cNvGrpSpPr/>
            <p:nvPr/>
          </p:nvGrpSpPr>
          <p:grpSpPr>
            <a:xfrm>
              <a:off x="5633504" y="3707933"/>
              <a:ext cx="866164" cy="631077"/>
              <a:chOff x="2146305" y="552450"/>
              <a:chExt cx="7896221" cy="5753100"/>
            </a:xfrm>
          </p:grpSpPr>
          <p:pic>
            <p:nvPicPr>
              <p:cNvPr id="147" name="Picture 14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46305" y="552450"/>
                <a:ext cx="7896221" cy="5753100"/>
              </a:xfrm>
              <a:prstGeom prst="rect">
                <a:avLst/>
              </a:prstGeom>
            </p:spPr>
          </p:pic>
          <p:sp>
            <p:nvSpPr>
              <p:cNvPr id="148" name="Rectangle 147"/>
              <p:cNvSpPr/>
              <p:nvPr/>
            </p:nvSpPr>
            <p:spPr bwMode="auto">
              <a:xfrm>
                <a:off x="2271255" y="1651098"/>
                <a:ext cx="7659329" cy="4484231"/>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sp>
          <p:nvSpPr>
            <p:cNvPr id="146" name="Rectangle 145"/>
            <p:cNvSpPr/>
            <p:nvPr/>
          </p:nvSpPr>
          <p:spPr bwMode="auto">
            <a:xfrm>
              <a:off x="5659490" y="3789650"/>
              <a:ext cx="840178" cy="491891"/>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5400" dirty="0" smtClean="0">
                  <a:gradFill>
                    <a:gsLst>
                      <a:gs pos="0">
                        <a:srgbClr val="FFFFFF"/>
                      </a:gs>
                      <a:gs pos="100000">
                        <a:srgbClr val="FFFFFF"/>
                      </a:gs>
                    </a:gsLst>
                    <a:lin ang="5400000" scaled="0"/>
                  </a:gradFill>
                  <a:sym typeface="Wingdings" pitchFamily="2" charset="2"/>
                </a:rPr>
                <a:t>:-)</a:t>
              </a:r>
              <a:endParaRPr lang="en-US" sz="4800" dirty="0" smtClean="0">
                <a:gradFill>
                  <a:gsLst>
                    <a:gs pos="0">
                      <a:srgbClr val="FFFFFF"/>
                    </a:gs>
                    <a:gs pos="100000">
                      <a:srgbClr val="FFFFFF"/>
                    </a:gs>
                  </a:gsLst>
                  <a:lin ang="5400000" scaled="0"/>
                </a:gradFill>
              </a:endParaRPr>
            </a:p>
          </p:txBody>
        </p:sp>
      </p:grpSp>
      <p:grpSp>
        <p:nvGrpSpPr>
          <p:cNvPr id="121" name="Group 120"/>
          <p:cNvGrpSpPr/>
          <p:nvPr/>
        </p:nvGrpSpPr>
        <p:grpSpPr>
          <a:xfrm>
            <a:off x="6128634" y="2633150"/>
            <a:ext cx="2372247" cy="2928764"/>
            <a:chOff x="7389812" y="2633150"/>
            <a:chExt cx="2372247" cy="2928764"/>
          </a:xfrm>
        </p:grpSpPr>
        <p:grpSp>
          <p:nvGrpSpPr>
            <p:cNvPr id="122" name="Group 121"/>
            <p:cNvGrpSpPr/>
            <p:nvPr/>
          </p:nvGrpSpPr>
          <p:grpSpPr>
            <a:xfrm>
              <a:off x="7389812" y="2633150"/>
              <a:ext cx="2372247" cy="2928764"/>
              <a:chOff x="4888659" y="2633150"/>
              <a:chExt cx="2372247" cy="2928764"/>
            </a:xfrm>
          </p:grpSpPr>
          <p:sp>
            <p:nvSpPr>
              <p:cNvPr id="128" name="Isosceles Triangle 26"/>
              <p:cNvSpPr/>
              <p:nvPr/>
            </p:nvSpPr>
            <p:spPr bwMode="auto">
              <a:xfrm rot="5400000" flipV="1">
                <a:off x="4610401" y="2911408"/>
                <a:ext cx="2928764" cy="2372247"/>
              </a:xfrm>
              <a:custGeom>
                <a:avLst/>
                <a:gdLst/>
                <a:ahLst/>
                <a:cxnLst/>
                <a:rect l="l" t="t" r="r" b="b"/>
                <a:pathLst>
                  <a:path w="3115842" h="2172929">
                    <a:moveTo>
                      <a:pt x="0" y="126182"/>
                    </a:moveTo>
                    <a:lnTo>
                      <a:pt x="0" y="2046747"/>
                    </a:lnTo>
                    <a:cubicBezTo>
                      <a:pt x="0" y="2116435"/>
                      <a:pt x="56494" y="2172929"/>
                      <a:pt x="126182" y="2172929"/>
                    </a:cubicBezTo>
                    <a:lnTo>
                      <a:pt x="2676011" y="2172929"/>
                    </a:lnTo>
                    <a:cubicBezTo>
                      <a:pt x="2745699" y="2172929"/>
                      <a:pt x="2802193" y="2116435"/>
                      <a:pt x="2802193" y="2046747"/>
                    </a:cubicBezTo>
                    <a:lnTo>
                      <a:pt x="2802193" y="612286"/>
                    </a:lnTo>
                    <a:lnTo>
                      <a:pt x="3115842" y="612286"/>
                    </a:lnTo>
                    <a:lnTo>
                      <a:pt x="2802193" y="343044"/>
                    </a:lnTo>
                    <a:lnTo>
                      <a:pt x="2802193" y="126182"/>
                    </a:lnTo>
                    <a:cubicBezTo>
                      <a:pt x="2802193" y="56494"/>
                      <a:pt x="2745699" y="0"/>
                      <a:pt x="2676011" y="0"/>
                    </a:cubicBezTo>
                    <a:lnTo>
                      <a:pt x="126182" y="0"/>
                    </a:lnTo>
                    <a:cubicBezTo>
                      <a:pt x="56494" y="0"/>
                      <a:pt x="0" y="56494"/>
                      <a:pt x="0" y="126182"/>
                    </a:cubicBezTo>
                    <a:close/>
                  </a:path>
                </a:pathLst>
              </a:custGeom>
              <a:solidFill>
                <a:srgbClr val="FFFFFF">
                  <a:alpha val="43922"/>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49" name="TextBox 148"/>
              <p:cNvSpPr txBox="1"/>
              <p:nvPr/>
            </p:nvSpPr>
            <p:spPr>
              <a:xfrm>
                <a:off x="5014374" y="2791511"/>
                <a:ext cx="2047163" cy="221599"/>
              </a:xfrm>
              <a:prstGeom prst="rect">
                <a:avLst/>
              </a:prstGeom>
              <a:noFill/>
            </p:spPr>
            <p:txBody>
              <a:bodyPr wrap="none" lIns="0" tIns="0" rIns="0" bIns="0" rtlCol="0">
                <a:spAutoFit/>
              </a:bodyPr>
              <a:lstStyle/>
              <a:p>
                <a:pPr>
                  <a:lnSpc>
                    <a:spcPct val="90000"/>
                  </a:lnSpc>
                  <a:spcBef>
                    <a:spcPct val="20000"/>
                  </a:spcBef>
                  <a:buSzPct val="80000"/>
                </a:pPr>
                <a:r>
                  <a:rPr lang="en-US" sz="1600" b="1" cap="all" dirty="0" smtClean="0">
                    <a:solidFill>
                      <a:schemeClr val="bg1"/>
                    </a:solidFill>
                  </a:rPr>
                  <a:t>RESERVED instance</a:t>
                </a:r>
                <a:endParaRPr lang="en-US" sz="1600" b="1" cap="all" dirty="0">
                  <a:solidFill>
                    <a:schemeClr val="bg1"/>
                  </a:solidFill>
                </a:endParaRPr>
              </a:p>
            </p:txBody>
          </p:sp>
        </p:grpSp>
        <p:grpSp>
          <p:nvGrpSpPr>
            <p:cNvPr id="123" name="Group 122"/>
            <p:cNvGrpSpPr/>
            <p:nvPr/>
          </p:nvGrpSpPr>
          <p:grpSpPr>
            <a:xfrm>
              <a:off x="7502079" y="3298030"/>
              <a:ext cx="2160454" cy="1572958"/>
              <a:chOff x="5633504" y="3792006"/>
              <a:chExt cx="866164" cy="631077"/>
            </a:xfrm>
          </p:grpSpPr>
          <p:grpSp>
            <p:nvGrpSpPr>
              <p:cNvPr id="124" name="Group 123"/>
              <p:cNvGrpSpPr/>
              <p:nvPr/>
            </p:nvGrpSpPr>
            <p:grpSpPr>
              <a:xfrm>
                <a:off x="5633504" y="3792006"/>
                <a:ext cx="866164" cy="631077"/>
                <a:chOff x="2146300" y="1318875"/>
                <a:chExt cx="7896225" cy="5753100"/>
              </a:xfrm>
            </p:grpSpPr>
            <p:pic>
              <p:nvPicPr>
                <p:cNvPr id="126" name="Picture 12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46300" y="1318875"/>
                  <a:ext cx="7896225" cy="5753100"/>
                </a:xfrm>
                <a:prstGeom prst="rect">
                  <a:avLst/>
                </a:prstGeom>
              </p:spPr>
            </p:pic>
            <p:sp>
              <p:nvSpPr>
                <p:cNvPr id="127" name="Rectangle 126"/>
                <p:cNvSpPr/>
                <p:nvPr/>
              </p:nvSpPr>
              <p:spPr bwMode="auto">
                <a:xfrm>
                  <a:off x="2271250" y="2417523"/>
                  <a:ext cx="7659330" cy="4484231"/>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sp>
            <p:nvSpPr>
              <p:cNvPr id="125" name="Rectangle 124"/>
              <p:cNvSpPr/>
              <p:nvPr/>
            </p:nvSpPr>
            <p:spPr bwMode="auto">
              <a:xfrm>
                <a:off x="5659490" y="3873723"/>
                <a:ext cx="840178" cy="491891"/>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5400" dirty="0" smtClean="0">
                    <a:gradFill>
                      <a:gsLst>
                        <a:gs pos="0">
                          <a:srgbClr val="FFFFFF"/>
                        </a:gs>
                        <a:gs pos="100000">
                          <a:srgbClr val="FFFFFF"/>
                        </a:gs>
                      </a:gsLst>
                      <a:lin ang="5400000" scaled="0"/>
                    </a:gradFill>
                    <a:sym typeface="Wingdings" pitchFamily="2" charset="2"/>
                  </a:rPr>
                  <a:t>:-)</a:t>
                </a:r>
                <a:endParaRPr lang="en-US" sz="4800" dirty="0" smtClean="0">
                  <a:gradFill>
                    <a:gsLst>
                      <a:gs pos="0">
                        <a:srgbClr val="FFFFFF"/>
                      </a:gs>
                      <a:gs pos="100000">
                        <a:srgbClr val="FFFFFF"/>
                      </a:gs>
                    </a:gsLst>
                    <a:lin ang="5400000" scaled="0"/>
                  </a:gradFill>
                </a:endParaRPr>
              </a:p>
            </p:txBody>
          </p:sp>
        </p:grpSp>
      </p:grpSp>
      <p:sp>
        <p:nvSpPr>
          <p:cNvPr id="46" name="Title 1"/>
          <p:cNvSpPr txBox="1">
            <a:spLocks/>
          </p:cNvSpPr>
          <p:nvPr/>
        </p:nvSpPr>
        <p:spPr>
          <a:xfrm>
            <a:off x="1222078" y="1533589"/>
            <a:ext cx="1589530" cy="443198"/>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5400" b="0" kern="1200" cap="none" spc="-100" baseline="0">
                <a:ln w="3175">
                  <a:noFill/>
                </a:ln>
                <a:solidFill>
                  <a:schemeClr val="bg1"/>
                </a:solidFill>
                <a:effectLst/>
                <a:latin typeface="Segoe UI Light" pitchFamily="34" charset="0"/>
                <a:ea typeface="+mn-ea"/>
                <a:cs typeface="Arial" charset="0"/>
              </a:defRPr>
            </a:lvl1pPr>
          </a:lstStyle>
          <a:p>
            <a:pPr algn="r">
              <a:tabLst>
                <a:tab pos="1089025" algn="l"/>
              </a:tabLst>
            </a:pPr>
            <a:r>
              <a:rPr lang="en-US" sz="3200" dirty="0" smtClean="0">
                <a:latin typeface="Segoe UI" pitchFamily="34" charset="0"/>
                <a:ea typeface="Segoe UI" pitchFamily="34" charset="0"/>
                <a:cs typeface="Segoe UI" pitchFamily="34" charset="0"/>
              </a:rPr>
              <a:t>reserved</a:t>
            </a:r>
            <a:endParaRPr lang="en-US" sz="3200" dirty="0">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335784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1"/>
                                        </p:tgtEl>
                                        <p:attrNameLst>
                                          <p:attrName>style.visibility</p:attrName>
                                        </p:attrNameLst>
                                      </p:cBhvr>
                                      <p:to>
                                        <p:strVal val="visible"/>
                                      </p:to>
                                    </p:set>
                                    <p:animEffect transition="in" filter="fade">
                                      <p:cBhvr>
                                        <p:cTn id="7" dur="2000"/>
                                        <p:tgtEl>
                                          <p:spTgt spid="121"/>
                                        </p:tgtEl>
                                      </p:cBhvr>
                                    </p:animEffect>
                                  </p:childTnLst>
                                </p:cTn>
                              </p:par>
                              <p:par>
                                <p:cTn id="8" presetID="63" presetClass="path" presetSubtype="0" accel="50000" decel="50000" fill="hold" nodeType="withEffect">
                                  <p:stCondLst>
                                    <p:cond delay="0"/>
                                  </p:stCondLst>
                                  <p:childTnLst>
                                    <p:animMotion origin="layout" path="M -4.46659E-6 -1.01758E-6 L 0.20347 -1.01758E-6 " pathEditMode="relative" rAng="0" ptsTypes="AA">
                                      <p:cBhvr>
                                        <p:cTn id="9" dur="2000" fill="hold"/>
                                        <p:tgtEl>
                                          <p:spTgt spid="121"/>
                                        </p:tgtEl>
                                        <p:attrNameLst>
                                          <p:attrName>ppt_x</p:attrName>
                                          <p:attrName>ppt_y</p:attrName>
                                        </p:attrNameLst>
                                      </p:cBhvr>
                                      <p:rCtr x="10173"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5" name="Group 94"/>
          <p:cNvGrpSpPr/>
          <p:nvPr/>
        </p:nvGrpSpPr>
        <p:grpSpPr>
          <a:xfrm>
            <a:off x="-1" y="0"/>
            <a:ext cx="12180802" cy="983234"/>
            <a:chOff x="-1" y="0"/>
            <a:chExt cx="12180802" cy="983234"/>
          </a:xfrm>
        </p:grpSpPr>
        <p:sp>
          <p:nvSpPr>
            <p:cNvPr id="96" name="Rectangle 95"/>
            <p:cNvSpPr/>
            <p:nvPr/>
          </p:nvSpPr>
          <p:spPr bwMode="auto">
            <a:xfrm>
              <a:off x="-1" y="0"/>
              <a:ext cx="8587620" cy="983234"/>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97" name="Rectangle 96"/>
            <p:cNvSpPr/>
            <p:nvPr/>
          </p:nvSpPr>
          <p:spPr bwMode="auto">
            <a:xfrm>
              <a:off x="8550971" y="0"/>
              <a:ext cx="2174417" cy="300008"/>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98" name="Rectangle 97"/>
            <p:cNvSpPr/>
            <p:nvPr/>
          </p:nvSpPr>
          <p:spPr bwMode="auto">
            <a:xfrm>
              <a:off x="10677244" y="0"/>
              <a:ext cx="1503557" cy="983234"/>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sp>
        <p:nvSpPr>
          <p:cNvPr id="2" name="Title 1"/>
          <p:cNvSpPr txBox="1">
            <a:spLocks/>
          </p:cNvSpPr>
          <p:nvPr/>
        </p:nvSpPr>
        <p:spPr>
          <a:xfrm>
            <a:off x="302613" y="238129"/>
            <a:ext cx="3060020" cy="664797"/>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5400" b="0" kern="1200" cap="none" spc="-100" baseline="0">
                <a:ln w="3175">
                  <a:noFill/>
                </a:ln>
                <a:solidFill>
                  <a:schemeClr val="bg1"/>
                </a:solidFill>
                <a:effectLst/>
                <a:latin typeface="Segoe UI Light" pitchFamily="34" charset="0"/>
                <a:ea typeface="+mn-ea"/>
                <a:cs typeface="Arial" charset="0"/>
              </a:defRPr>
            </a:lvl1pPr>
          </a:lstStyle>
          <a:p>
            <a:pPr>
              <a:tabLst>
                <a:tab pos="1089025" algn="l"/>
              </a:tabLst>
            </a:pPr>
            <a:r>
              <a:rPr lang="en-US" sz="4800" dirty="0" smtClean="0"/>
              <a:t>Web Sites </a:t>
            </a:r>
            <a:endParaRPr lang="en-US" sz="4800" dirty="0"/>
          </a:p>
        </p:txBody>
      </p:sp>
      <p:grpSp>
        <p:nvGrpSpPr>
          <p:cNvPr id="88" name="Group 87"/>
          <p:cNvGrpSpPr/>
          <p:nvPr/>
        </p:nvGrpSpPr>
        <p:grpSpPr>
          <a:xfrm>
            <a:off x="3031844" y="1293202"/>
            <a:ext cx="7645400" cy="914096"/>
            <a:chOff x="3031844" y="1170370"/>
            <a:chExt cx="7645400" cy="914096"/>
          </a:xfrm>
        </p:grpSpPr>
        <p:grpSp>
          <p:nvGrpSpPr>
            <p:cNvPr id="20" name="Group 19"/>
            <p:cNvGrpSpPr/>
            <p:nvPr/>
          </p:nvGrpSpPr>
          <p:grpSpPr>
            <a:xfrm>
              <a:off x="3031844" y="1170370"/>
              <a:ext cx="7645400" cy="914096"/>
              <a:chOff x="2540230" y="5754872"/>
              <a:chExt cx="7645400" cy="914096"/>
            </a:xfrm>
          </p:grpSpPr>
          <p:sp>
            <p:nvSpPr>
              <p:cNvPr id="21" name="Rectangle 20"/>
              <p:cNvSpPr/>
              <p:nvPr/>
            </p:nvSpPr>
            <p:spPr bwMode="auto">
              <a:xfrm>
                <a:off x="2540230" y="6093147"/>
                <a:ext cx="6654800" cy="262467"/>
              </a:xfrm>
              <a:prstGeom prst="rect">
                <a:avLst/>
              </a:prstGeom>
              <a:solidFill>
                <a:schemeClr val="tx1">
                  <a:lumMod val="50000"/>
                  <a:lumOff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2" name="TextBox 21"/>
              <p:cNvSpPr txBox="1"/>
              <p:nvPr/>
            </p:nvSpPr>
            <p:spPr>
              <a:xfrm>
                <a:off x="9195030" y="5754872"/>
                <a:ext cx="990600" cy="914096"/>
              </a:xfrm>
              <a:prstGeom prst="rect">
                <a:avLst/>
              </a:prstGeom>
              <a:noFill/>
            </p:spPr>
            <p:txBody>
              <a:bodyPr wrap="square" lIns="0" tIns="0" rIns="0" bIns="0" rtlCol="0">
                <a:spAutoFit/>
              </a:bodyPr>
              <a:lstStyle/>
              <a:p>
                <a:pPr algn="ctr">
                  <a:lnSpc>
                    <a:spcPct val="90000"/>
                  </a:lnSpc>
                  <a:spcBef>
                    <a:spcPct val="20000"/>
                  </a:spcBef>
                  <a:buSzPct val="80000"/>
                </a:pPr>
                <a:r>
                  <a:rPr lang="en-US" sz="6600" dirty="0" smtClean="0">
                    <a:solidFill>
                      <a:schemeClr val="bg1"/>
                    </a:solidFill>
                    <a:latin typeface="Segoe UI Light" pitchFamily="34" charset="0"/>
                  </a:rPr>
                  <a:t>2</a:t>
                </a:r>
                <a:endParaRPr lang="en-US" sz="6600" dirty="0">
                  <a:solidFill>
                    <a:schemeClr val="bg1"/>
                  </a:solidFill>
                  <a:latin typeface="Segoe UI Light" pitchFamily="34" charset="0"/>
                </a:endParaRPr>
              </a:p>
            </p:txBody>
          </p:sp>
          <p:sp>
            <p:nvSpPr>
              <p:cNvPr id="23" name="Rectangle 22"/>
              <p:cNvSpPr/>
              <p:nvPr/>
            </p:nvSpPr>
            <p:spPr bwMode="auto">
              <a:xfrm>
                <a:off x="2543998" y="6093146"/>
                <a:ext cx="2052528" cy="262468"/>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sp>
          <p:nvSpPr>
            <p:cNvPr id="24" name="Rectangle 23"/>
            <p:cNvSpPr/>
            <p:nvPr/>
          </p:nvSpPr>
          <p:spPr bwMode="auto">
            <a:xfrm>
              <a:off x="5088140" y="1363080"/>
              <a:ext cx="135293" cy="528676"/>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67" name="Group 66"/>
          <p:cNvGrpSpPr/>
          <p:nvPr/>
        </p:nvGrpSpPr>
        <p:grpSpPr>
          <a:xfrm>
            <a:off x="-1" y="5727773"/>
            <a:ext cx="12188826" cy="1046296"/>
            <a:chOff x="-5012461" y="5194194"/>
            <a:chExt cx="16033937" cy="1376362"/>
          </a:xfrm>
        </p:grpSpPr>
        <p:pic>
          <p:nvPicPr>
            <p:cNvPr id="68" name="Picture 2" descr="C:\Users\jonahs\Documents\Dropbox\Projects SCOTT\Azure Deck\Source Images\server-blu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25557" y="5194194"/>
              <a:ext cx="3186112" cy="1376362"/>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C:\Users\jonahs\Documents\Dropbox\Projects SCOTT\Azure Deck\Source Images\server-blu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9907" y="5194194"/>
              <a:ext cx="3186112" cy="1376362"/>
            </a:xfrm>
            <a:prstGeom prst="rect">
              <a:avLst/>
            </a:prstGeom>
            <a:noFill/>
            <a:extLst>
              <a:ext uri="{909E8E84-426E-40DD-AFC4-6F175D3DCCD1}">
                <a14:hiddenFill xmlns:a14="http://schemas.microsoft.com/office/drawing/2010/main">
                  <a:solidFill>
                    <a:srgbClr val="FFFFFF"/>
                  </a:solidFill>
                </a14:hiddenFill>
              </a:ext>
            </a:extLst>
          </p:spPr>
        </p:pic>
        <p:pic>
          <p:nvPicPr>
            <p:cNvPr id="70" name="Picture 2" descr="C:\Users\jonahs\Documents\Dropbox\Projects SCOTT\Azure Deck\Source Images\server-blu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5743" y="5194194"/>
              <a:ext cx="3186112" cy="1376362"/>
            </a:xfrm>
            <a:prstGeom prst="rect">
              <a:avLst/>
            </a:prstGeom>
            <a:noFill/>
            <a:extLst>
              <a:ext uri="{909E8E84-426E-40DD-AFC4-6F175D3DCCD1}">
                <a14:hiddenFill xmlns:a14="http://schemas.microsoft.com/office/drawing/2010/main">
                  <a:solidFill>
                    <a:srgbClr val="FFFFFF"/>
                  </a:solidFill>
                </a14:hiddenFill>
              </a:ext>
            </a:extLst>
          </p:spPr>
        </p:pic>
        <p:pic>
          <p:nvPicPr>
            <p:cNvPr id="71" name="Picture 2" descr="C:\Users\jonahs\Documents\Dropbox\Projects SCOTT\Azure Deck\Source Images\server-blue.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43"/>
            <a:stretch/>
          </p:blipFill>
          <p:spPr bwMode="auto">
            <a:xfrm>
              <a:off x="-3534590" y="5194194"/>
              <a:ext cx="3219309" cy="1376362"/>
            </a:xfrm>
            <a:prstGeom prst="rect">
              <a:avLst/>
            </a:prstGeom>
            <a:noFill/>
            <a:extLst>
              <a:ext uri="{909E8E84-426E-40DD-AFC4-6F175D3DCCD1}">
                <a14:hiddenFill xmlns:a14="http://schemas.microsoft.com/office/drawing/2010/main">
                  <a:solidFill>
                    <a:srgbClr val="FFFFFF"/>
                  </a:solidFill>
                </a14:hiddenFill>
              </a:ext>
            </a:extLst>
          </p:spPr>
        </p:pic>
        <p:pic>
          <p:nvPicPr>
            <p:cNvPr id="117" name="Picture 2" descr="C:\Users\jonahs\Documents\Dropbox\Projects SCOTT\Azure Deck\Source Images\server-blue.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4571"/>
            <a:stretch/>
          </p:blipFill>
          <p:spPr bwMode="auto">
            <a:xfrm>
              <a:off x="-5012461" y="5194194"/>
              <a:ext cx="1447407" cy="1376362"/>
            </a:xfrm>
            <a:prstGeom prst="rect">
              <a:avLst/>
            </a:prstGeom>
            <a:noFill/>
            <a:extLst>
              <a:ext uri="{909E8E84-426E-40DD-AFC4-6F175D3DCCD1}">
                <a14:hiddenFill xmlns:a14="http://schemas.microsoft.com/office/drawing/2010/main">
                  <a:solidFill>
                    <a:srgbClr val="FFFFFF"/>
                  </a:solidFill>
                </a14:hiddenFill>
              </a:ext>
            </a:extLst>
          </p:spPr>
        </p:pic>
        <p:pic>
          <p:nvPicPr>
            <p:cNvPr id="118" name="Picture 2" descr="C:\Users\jonahs\Documents\Dropbox\Projects SCOTT\Azure Deck\Source Images\server-blue.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21" r="55012"/>
            <a:stretch/>
          </p:blipFill>
          <p:spPr bwMode="auto">
            <a:xfrm>
              <a:off x="9571520" y="5194194"/>
              <a:ext cx="1449956" cy="1376362"/>
            </a:xfrm>
            <a:prstGeom prst="rect">
              <a:avLst/>
            </a:prstGeom>
            <a:noFill/>
            <a:extLst>
              <a:ext uri="{909E8E84-426E-40DD-AFC4-6F175D3DCCD1}">
                <a14:hiddenFill xmlns:a14="http://schemas.microsoft.com/office/drawing/2010/main">
                  <a:solidFill>
                    <a:srgbClr val="FFFFFF"/>
                  </a:solidFill>
                </a14:hiddenFill>
              </a:ext>
            </a:extLst>
          </p:spPr>
        </p:pic>
      </p:grpSp>
      <p:sp>
        <p:nvSpPr>
          <p:cNvPr id="129" name="Title 1"/>
          <p:cNvSpPr txBox="1">
            <a:spLocks/>
          </p:cNvSpPr>
          <p:nvPr/>
        </p:nvSpPr>
        <p:spPr>
          <a:xfrm>
            <a:off x="6866207" y="473075"/>
            <a:ext cx="1589530" cy="443198"/>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5400" b="0" kern="1200" cap="none" spc="-100" baseline="0">
                <a:ln w="3175">
                  <a:noFill/>
                </a:ln>
                <a:solidFill>
                  <a:schemeClr val="bg1"/>
                </a:solidFill>
                <a:effectLst/>
                <a:latin typeface="Segoe UI Light" pitchFamily="34" charset="0"/>
                <a:ea typeface="+mn-ea"/>
                <a:cs typeface="Arial" charset="0"/>
              </a:defRPr>
            </a:lvl1pPr>
          </a:lstStyle>
          <a:p>
            <a:pPr algn="ctr">
              <a:tabLst>
                <a:tab pos="1089025" algn="l"/>
              </a:tabLst>
            </a:pPr>
            <a:r>
              <a:rPr lang="en-US" sz="3200" dirty="0" smtClean="0"/>
              <a:t>shared</a:t>
            </a:r>
            <a:endParaRPr lang="en-US" sz="3200" dirty="0"/>
          </a:p>
        </p:txBody>
      </p:sp>
      <p:sp>
        <p:nvSpPr>
          <p:cNvPr id="130" name="Title 1"/>
          <p:cNvSpPr txBox="1">
            <a:spLocks/>
          </p:cNvSpPr>
          <p:nvPr/>
        </p:nvSpPr>
        <p:spPr>
          <a:xfrm>
            <a:off x="8681891" y="453411"/>
            <a:ext cx="1838633" cy="443198"/>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5400" b="0" kern="1200" cap="none" spc="-100" baseline="0">
                <a:ln w="3175">
                  <a:noFill/>
                </a:ln>
                <a:solidFill>
                  <a:schemeClr val="bg1"/>
                </a:solidFill>
                <a:effectLst/>
                <a:latin typeface="Segoe UI Light" pitchFamily="34" charset="0"/>
                <a:ea typeface="+mn-ea"/>
                <a:cs typeface="Arial" charset="0"/>
              </a:defRPr>
            </a:lvl1pPr>
          </a:lstStyle>
          <a:p>
            <a:pPr algn="ctr">
              <a:tabLst>
                <a:tab pos="1089025" algn="l"/>
              </a:tabLst>
            </a:pPr>
            <a:r>
              <a:rPr lang="en-US" sz="3200" dirty="0" smtClean="0">
                <a:solidFill>
                  <a:srgbClr val="92D050"/>
                </a:solidFill>
              </a:rPr>
              <a:t>reserved</a:t>
            </a:r>
            <a:endParaRPr lang="en-US" sz="3200" dirty="0">
              <a:solidFill>
                <a:srgbClr val="92D050"/>
              </a:solidFill>
            </a:endParaRPr>
          </a:p>
        </p:txBody>
      </p:sp>
      <p:cxnSp>
        <p:nvCxnSpPr>
          <p:cNvPr id="131" name="Straight Connector 130"/>
          <p:cNvCxnSpPr/>
          <p:nvPr/>
        </p:nvCxnSpPr>
        <p:spPr>
          <a:xfrm flipV="1">
            <a:off x="8587619" y="300008"/>
            <a:ext cx="0" cy="683226"/>
          </a:xfrm>
          <a:prstGeom prst="line">
            <a:avLst/>
          </a:prstGeom>
          <a:ln w="12700" cap="rnd">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a:off x="8587619" y="300008"/>
            <a:ext cx="2089625" cy="0"/>
          </a:xfrm>
          <a:prstGeom prst="line">
            <a:avLst/>
          </a:prstGeom>
          <a:ln w="12700" cap="rnd">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a:off x="10677244" y="300008"/>
            <a:ext cx="0" cy="683225"/>
          </a:xfrm>
          <a:prstGeom prst="line">
            <a:avLst/>
          </a:prstGeom>
          <a:ln w="12700" cap="rnd">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a:off x="10677244" y="983233"/>
            <a:ext cx="1511581" cy="0"/>
          </a:xfrm>
          <a:prstGeom prst="line">
            <a:avLst/>
          </a:prstGeom>
          <a:ln w="12700" cap="rnd">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a:xfrm>
            <a:off x="0" y="983233"/>
            <a:ext cx="8587619" cy="0"/>
          </a:xfrm>
          <a:prstGeom prst="line">
            <a:avLst/>
          </a:prstGeom>
          <a:ln w="12700" cap="rnd">
            <a:solidFill>
              <a:srgbClr val="FFFFFF"/>
            </a:solidFill>
          </a:ln>
        </p:spPr>
        <p:style>
          <a:lnRef idx="1">
            <a:schemeClr val="accent1"/>
          </a:lnRef>
          <a:fillRef idx="0">
            <a:schemeClr val="accent1"/>
          </a:fillRef>
          <a:effectRef idx="0">
            <a:schemeClr val="accent1"/>
          </a:effectRef>
          <a:fontRef idx="minor">
            <a:schemeClr val="tx1"/>
          </a:fontRef>
        </p:style>
      </p:cxnSp>
      <p:grpSp>
        <p:nvGrpSpPr>
          <p:cNvPr id="136" name="Group 135"/>
          <p:cNvGrpSpPr/>
          <p:nvPr/>
        </p:nvGrpSpPr>
        <p:grpSpPr>
          <a:xfrm>
            <a:off x="6128924" y="2633150"/>
            <a:ext cx="2372247" cy="2928764"/>
            <a:chOff x="4888659" y="2633150"/>
            <a:chExt cx="2372247" cy="2928764"/>
          </a:xfrm>
        </p:grpSpPr>
        <p:sp>
          <p:nvSpPr>
            <p:cNvPr id="137" name="Isosceles Triangle 26"/>
            <p:cNvSpPr/>
            <p:nvPr/>
          </p:nvSpPr>
          <p:spPr bwMode="auto">
            <a:xfrm rot="5400000" flipV="1">
              <a:off x="4610401" y="2911408"/>
              <a:ext cx="2928764" cy="2372247"/>
            </a:xfrm>
            <a:custGeom>
              <a:avLst/>
              <a:gdLst/>
              <a:ahLst/>
              <a:cxnLst/>
              <a:rect l="l" t="t" r="r" b="b"/>
              <a:pathLst>
                <a:path w="3115842" h="2172929">
                  <a:moveTo>
                    <a:pt x="0" y="126182"/>
                  </a:moveTo>
                  <a:lnTo>
                    <a:pt x="0" y="2046747"/>
                  </a:lnTo>
                  <a:cubicBezTo>
                    <a:pt x="0" y="2116435"/>
                    <a:pt x="56494" y="2172929"/>
                    <a:pt x="126182" y="2172929"/>
                  </a:cubicBezTo>
                  <a:lnTo>
                    <a:pt x="2676011" y="2172929"/>
                  </a:lnTo>
                  <a:cubicBezTo>
                    <a:pt x="2745699" y="2172929"/>
                    <a:pt x="2802193" y="2116435"/>
                    <a:pt x="2802193" y="2046747"/>
                  </a:cubicBezTo>
                  <a:lnTo>
                    <a:pt x="2802193" y="612286"/>
                  </a:lnTo>
                  <a:lnTo>
                    <a:pt x="3115842" y="612286"/>
                  </a:lnTo>
                  <a:lnTo>
                    <a:pt x="2802193" y="343044"/>
                  </a:lnTo>
                  <a:lnTo>
                    <a:pt x="2802193" y="126182"/>
                  </a:lnTo>
                  <a:cubicBezTo>
                    <a:pt x="2802193" y="56494"/>
                    <a:pt x="2745699" y="0"/>
                    <a:pt x="2676011" y="0"/>
                  </a:cubicBezTo>
                  <a:lnTo>
                    <a:pt x="126182" y="0"/>
                  </a:lnTo>
                  <a:cubicBezTo>
                    <a:pt x="56494" y="0"/>
                    <a:pt x="0" y="56494"/>
                    <a:pt x="0" y="126182"/>
                  </a:cubicBezTo>
                  <a:close/>
                </a:path>
              </a:pathLst>
            </a:custGeom>
            <a:solidFill>
              <a:srgbClr val="FFFFFF">
                <a:alpha val="50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38" name="TextBox 137"/>
            <p:cNvSpPr txBox="1"/>
            <p:nvPr/>
          </p:nvSpPr>
          <p:spPr>
            <a:xfrm>
              <a:off x="5014374" y="2791511"/>
              <a:ext cx="2047163" cy="221599"/>
            </a:xfrm>
            <a:prstGeom prst="rect">
              <a:avLst/>
            </a:prstGeom>
            <a:noFill/>
          </p:spPr>
          <p:txBody>
            <a:bodyPr wrap="none" lIns="0" tIns="0" rIns="0" bIns="0" rtlCol="0">
              <a:spAutoFit/>
            </a:bodyPr>
            <a:lstStyle/>
            <a:p>
              <a:pPr>
                <a:lnSpc>
                  <a:spcPct val="90000"/>
                </a:lnSpc>
                <a:spcBef>
                  <a:spcPct val="20000"/>
                </a:spcBef>
                <a:buSzPct val="80000"/>
              </a:pPr>
              <a:r>
                <a:rPr lang="en-US" sz="1600" b="1" cap="all" dirty="0" smtClean="0">
                  <a:solidFill>
                    <a:schemeClr val="bg1"/>
                  </a:solidFill>
                </a:rPr>
                <a:t>RESERVED instance</a:t>
              </a:r>
              <a:endParaRPr lang="en-US" sz="1600" b="1" cap="all" dirty="0">
                <a:solidFill>
                  <a:schemeClr val="bg1"/>
                </a:solidFill>
              </a:endParaRPr>
            </a:p>
          </p:txBody>
        </p:sp>
      </p:grpSp>
      <p:grpSp>
        <p:nvGrpSpPr>
          <p:cNvPr id="144" name="Group 143"/>
          <p:cNvGrpSpPr/>
          <p:nvPr/>
        </p:nvGrpSpPr>
        <p:grpSpPr>
          <a:xfrm>
            <a:off x="6234821" y="3291437"/>
            <a:ext cx="2160457" cy="1572958"/>
            <a:chOff x="5633503" y="3707934"/>
            <a:chExt cx="866165" cy="631077"/>
          </a:xfrm>
        </p:grpSpPr>
        <p:grpSp>
          <p:nvGrpSpPr>
            <p:cNvPr id="145" name="Group 144"/>
            <p:cNvGrpSpPr/>
            <p:nvPr/>
          </p:nvGrpSpPr>
          <p:grpSpPr>
            <a:xfrm>
              <a:off x="5633503" y="3707934"/>
              <a:ext cx="866164" cy="631077"/>
              <a:chOff x="2146305" y="552450"/>
              <a:chExt cx="7896221" cy="5753100"/>
            </a:xfrm>
          </p:grpSpPr>
          <p:pic>
            <p:nvPicPr>
              <p:cNvPr id="147" name="Picture 14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46305" y="552450"/>
                <a:ext cx="7896221" cy="5753100"/>
              </a:xfrm>
              <a:prstGeom prst="rect">
                <a:avLst/>
              </a:prstGeom>
            </p:spPr>
          </p:pic>
          <p:sp>
            <p:nvSpPr>
              <p:cNvPr id="148" name="Rectangle 147"/>
              <p:cNvSpPr/>
              <p:nvPr/>
            </p:nvSpPr>
            <p:spPr bwMode="auto">
              <a:xfrm>
                <a:off x="2271255" y="1651098"/>
                <a:ext cx="7659329" cy="4484231"/>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sp>
          <p:nvSpPr>
            <p:cNvPr id="146" name="Rectangle 145"/>
            <p:cNvSpPr/>
            <p:nvPr/>
          </p:nvSpPr>
          <p:spPr bwMode="auto">
            <a:xfrm>
              <a:off x="5659490" y="3789650"/>
              <a:ext cx="840178" cy="491891"/>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5400" dirty="0" smtClean="0">
                  <a:gradFill>
                    <a:gsLst>
                      <a:gs pos="0">
                        <a:srgbClr val="FFFFFF"/>
                      </a:gs>
                      <a:gs pos="100000">
                        <a:srgbClr val="FFFFFF"/>
                      </a:gs>
                    </a:gsLst>
                    <a:lin ang="5400000" scaled="0"/>
                  </a:gradFill>
                  <a:sym typeface="Wingdings" pitchFamily="2" charset="2"/>
                </a:rPr>
                <a:t>:-)</a:t>
              </a:r>
              <a:endParaRPr lang="en-US" sz="4800" dirty="0" smtClean="0">
                <a:gradFill>
                  <a:gsLst>
                    <a:gs pos="0">
                      <a:srgbClr val="FFFFFF"/>
                    </a:gs>
                    <a:gs pos="100000">
                      <a:srgbClr val="FFFFFF"/>
                    </a:gs>
                  </a:gsLst>
                  <a:lin ang="5400000" scaled="0"/>
                </a:gradFill>
              </a:endParaRPr>
            </a:p>
          </p:txBody>
        </p:sp>
      </p:grpSp>
      <p:grpSp>
        <p:nvGrpSpPr>
          <p:cNvPr id="122" name="Group 121"/>
          <p:cNvGrpSpPr/>
          <p:nvPr/>
        </p:nvGrpSpPr>
        <p:grpSpPr>
          <a:xfrm>
            <a:off x="8616642" y="2633150"/>
            <a:ext cx="2372247" cy="2928764"/>
            <a:chOff x="4888659" y="2633150"/>
            <a:chExt cx="2372247" cy="2928764"/>
          </a:xfrm>
        </p:grpSpPr>
        <p:sp>
          <p:nvSpPr>
            <p:cNvPr id="128" name="Isosceles Triangle 26"/>
            <p:cNvSpPr/>
            <p:nvPr/>
          </p:nvSpPr>
          <p:spPr bwMode="auto">
            <a:xfrm rot="5400000" flipV="1">
              <a:off x="4610401" y="2911408"/>
              <a:ext cx="2928764" cy="2372247"/>
            </a:xfrm>
            <a:custGeom>
              <a:avLst/>
              <a:gdLst/>
              <a:ahLst/>
              <a:cxnLst/>
              <a:rect l="l" t="t" r="r" b="b"/>
              <a:pathLst>
                <a:path w="3115842" h="2172929">
                  <a:moveTo>
                    <a:pt x="0" y="126182"/>
                  </a:moveTo>
                  <a:lnTo>
                    <a:pt x="0" y="2046747"/>
                  </a:lnTo>
                  <a:cubicBezTo>
                    <a:pt x="0" y="2116435"/>
                    <a:pt x="56494" y="2172929"/>
                    <a:pt x="126182" y="2172929"/>
                  </a:cubicBezTo>
                  <a:lnTo>
                    <a:pt x="2676011" y="2172929"/>
                  </a:lnTo>
                  <a:cubicBezTo>
                    <a:pt x="2745699" y="2172929"/>
                    <a:pt x="2802193" y="2116435"/>
                    <a:pt x="2802193" y="2046747"/>
                  </a:cubicBezTo>
                  <a:lnTo>
                    <a:pt x="2802193" y="612286"/>
                  </a:lnTo>
                  <a:lnTo>
                    <a:pt x="3115842" y="612286"/>
                  </a:lnTo>
                  <a:lnTo>
                    <a:pt x="2802193" y="343044"/>
                  </a:lnTo>
                  <a:lnTo>
                    <a:pt x="2802193" y="126182"/>
                  </a:lnTo>
                  <a:cubicBezTo>
                    <a:pt x="2802193" y="56494"/>
                    <a:pt x="2745699" y="0"/>
                    <a:pt x="2676011" y="0"/>
                  </a:cubicBezTo>
                  <a:lnTo>
                    <a:pt x="126182" y="0"/>
                  </a:lnTo>
                  <a:cubicBezTo>
                    <a:pt x="56494" y="0"/>
                    <a:pt x="0" y="56494"/>
                    <a:pt x="0" y="126182"/>
                  </a:cubicBezTo>
                  <a:close/>
                </a:path>
              </a:pathLst>
            </a:custGeom>
            <a:solidFill>
              <a:srgbClr val="FFFFFF">
                <a:alpha val="43922"/>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49" name="TextBox 148"/>
            <p:cNvSpPr txBox="1"/>
            <p:nvPr/>
          </p:nvSpPr>
          <p:spPr>
            <a:xfrm>
              <a:off x="5014374" y="2791511"/>
              <a:ext cx="2047163" cy="221599"/>
            </a:xfrm>
            <a:prstGeom prst="rect">
              <a:avLst/>
            </a:prstGeom>
            <a:noFill/>
          </p:spPr>
          <p:txBody>
            <a:bodyPr wrap="none" lIns="0" tIns="0" rIns="0" bIns="0" rtlCol="0">
              <a:spAutoFit/>
            </a:bodyPr>
            <a:lstStyle/>
            <a:p>
              <a:pPr>
                <a:lnSpc>
                  <a:spcPct val="90000"/>
                </a:lnSpc>
                <a:spcBef>
                  <a:spcPct val="20000"/>
                </a:spcBef>
                <a:buSzPct val="80000"/>
              </a:pPr>
              <a:r>
                <a:rPr lang="en-US" sz="1600" b="1" cap="all" dirty="0" smtClean="0">
                  <a:solidFill>
                    <a:schemeClr val="bg1"/>
                  </a:solidFill>
                </a:rPr>
                <a:t>RESERVED instance</a:t>
              </a:r>
              <a:endParaRPr lang="en-US" sz="1600" b="1" cap="all" dirty="0">
                <a:solidFill>
                  <a:schemeClr val="bg1"/>
                </a:solidFill>
              </a:endParaRPr>
            </a:p>
          </p:txBody>
        </p:sp>
      </p:grpSp>
      <p:grpSp>
        <p:nvGrpSpPr>
          <p:cNvPr id="123" name="Group 122"/>
          <p:cNvGrpSpPr/>
          <p:nvPr/>
        </p:nvGrpSpPr>
        <p:grpSpPr>
          <a:xfrm>
            <a:off x="8728909" y="3298030"/>
            <a:ext cx="2160454" cy="1572958"/>
            <a:chOff x="5633504" y="3792006"/>
            <a:chExt cx="866164" cy="631077"/>
          </a:xfrm>
        </p:grpSpPr>
        <p:grpSp>
          <p:nvGrpSpPr>
            <p:cNvPr id="124" name="Group 123"/>
            <p:cNvGrpSpPr/>
            <p:nvPr/>
          </p:nvGrpSpPr>
          <p:grpSpPr>
            <a:xfrm>
              <a:off x="5633504" y="3792006"/>
              <a:ext cx="866164" cy="631077"/>
              <a:chOff x="2146300" y="1318875"/>
              <a:chExt cx="7896225" cy="5753100"/>
            </a:xfrm>
          </p:grpSpPr>
          <p:pic>
            <p:nvPicPr>
              <p:cNvPr id="126" name="Picture 12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46300" y="1318875"/>
                <a:ext cx="7896225" cy="5753100"/>
              </a:xfrm>
              <a:prstGeom prst="rect">
                <a:avLst/>
              </a:prstGeom>
            </p:spPr>
          </p:pic>
          <p:sp>
            <p:nvSpPr>
              <p:cNvPr id="127" name="Rectangle 126"/>
              <p:cNvSpPr/>
              <p:nvPr/>
            </p:nvSpPr>
            <p:spPr bwMode="auto">
              <a:xfrm>
                <a:off x="2271250" y="2417523"/>
                <a:ext cx="7659330" cy="4484231"/>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sp>
          <p:nvSpPr>
            <p:cNvPr id="125" name="Rectangle 124"/>
            <p:cNvSpPr/>
            <p:nvPr/>
          </p:nvSpPr>
          <p:spPr bwMode="auto">
            <a:xfrm>
              <a:off x="5659490" y="3873723"/>
              <a:ext cx="840178" cy="491891"/>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5400" dirty="0" smtClean="0">
                  <a:gradFill>
                    <a:gsLst>
                      <a:gs pos="0">
                        <a:srgbClr val="FFFFFF"/>
                      </a:gs>
                      <a:gs pos="100000">
                        <a:srgbClr val="FFFFFF"/>
                      </a:gs>
                    </a:gsLst>
                    <a:lin ang="5400000" scaled="0"/>
                  </a:gradFill>
                  <a:sym typeface="Wingdings" pitchFamily="2" charset="2"/>
                </a:rPr>
                <a:t>:-)</a:t>
              </a:r>
              <a:endParaRPr lang="en-US" sz="4800" dirty="0" smtClean="0">
                <a:gradFill>
                  <a:gsLst>
                    <a:gs pos="0">
                      <a:srgbClr val="FFFFFF"/>
                    </a:gs>
                    <a:gs pos="100000">
                      <a:srgbClr val="FFFFFF"/>
                    </a:gs>
                  </a:gsLst>
                  <a:lin ang="5400000" scaled="0"/>
                </a:gradFill>
              </a:endParaRPr>
            </a:p>
          </p:txBody>
        </p:sp>
      </p:grpSp>
      <p:grpSp>
        <p:nvGrpSpPr>
          <p:cNvPr id="58" name="Group 57"/>
          <p:cNvGrpSpPr/>
          <p:nvPr/>
        </p:nvGrpSpPr>
        <p:grpSpPr>
          <a:xfrm>
            <a:off x="6229627" y="3105925"/>
            <a:ext cx="1526813" cy="1111624"/>
            <a:chOff x="5633504" y="3707933"/>
            <a:chExt cx="866164" cy="631077"/>
          </a:xfrm>
        </p:grpSpPr>
        <p:grpSp>
          <p:nvGrpSpPr>
            <p:cNvPr id="59" name="Group 58"/>
            <p:cNvGrpSpPr/>
            <p:nvPr/>
          </p:nvGrpSpPr>
          <p:grpSpPr>
            <a:xfrm>
              <a:off x="5633504" y="3707933"/>
              <a:ext cx="866164" cy="631077"/>
              <a:chOff x="2146300" y="552450"/>
              <a:chExt cx="7896225" cy="5753100"/>
            </a:xfrm>
          </p:grpSpPr>
          <p:pic>
            <p:nvPicPr>
              <p:cNvPr id="61" name="Picture 6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p:spPr>
          </p:pic>
          <p:sp>
            <p:nvSpPr>
              <p:cNvPr id="62" name="Rectangle 61"/>
              <p:cNvSpPr/>
              <p:nvPr/>
            </p:nvSpPr>
            <p:spPr bwMode="auto">
              <a:xfrm>
                <a:off x="2271251" y="1651097"/>
                <a:ext cx="7659329" cy="4484232"/>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sp>
          <p:nvSpPr>
            <p:cNvPr id="60" name="Rectangle 59"/>
            <p:cNvSpPr/>
            <p:nvPr/>
          </p:nvSpPr>
          <p:spPr bwMode="auto">
            <a:xfrm>
              <a:off x="5659490" y="3789650"/>
              <a:ext cx="840178" cy="491891"/>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4800" dirty="0" smtClean="0">
                  <a:gradFill>
                    <a:gsLst>
                      <a:gs pos="0">
                        <a:srgbClr val="FFFFFF"/>
                      </a:gs>
                      <a:gs pos="100000">
                        <a:srgbClr val="FFFFFF"/>
                      </a:gs>
                    </a:gsLst>
                    <a:lin ang="5400000" scaled="0"/>
                  </a:gradFill>
                  <a:sym typeface="Wingdings" pitchFamily="2" charset="2"/>
                </a:rPr>
                <a:t>:-)</a:t>
              </a:r>
              <a:endParaRPr lang="en-US" sz="4400" dirty="0" smtClean="0">
                <a:gradFill>
                  <a:gsLst>
                    <a:gs pos="0">
                      <a:srgbClr val="FFFFFF"/>
                    </a:gs>
                    <a:gs pos="100000">
                      <a:srgbClr val="FFFFFF"/>
                    </a:gs>
                  </a:gsLst>
                  <a:lin ang="5400000" scaled="0"/>
                </a:gradFill>
              </a:endParaRPr>
            </a:p>
          </p:txBody>
        </p:sp>
      </p:grpSp>
      <p:grpSp>
        <p:nvGrpSpPr>
          <p:cNvPr id="63" name="Group 62"/>
          <p:cNvGrpSpPr/>
          <p:nvPr/>
        </p:nvGrpSpPr>
        <p:grpSpPr>
          <a:xfrm>
            <a:off x="6229627" y="4325125"/>
            <a:ext cx="955033" cy="695329"/>
            <a:chOff x="5633504" y="3707933"/>
            <a:chExt cx="866164" cy="631077"/>
          </a:xfrm>
        </p:grpSpPr>
        <p:grpSp>
          <p:nvGrpSpPr>
            <p:cNvPr id="64" name="Group 63"/>
            <p:cNvGrpSpPr/>
            <p:nvPr/>
          </p:nvGrpSpPr>
          <p:grpSpPr>
            <a:xfrm>
              <a:off x="5633504" y="3707933"/>
              <a:ext cx="866164" cy="631077"/>
              <a:chOff x="2146300" y="552450"/>
              <a:chExt cx="7896225" cy="5753100"/>
            </a:xfrm>
          </p:grpSpPr>
          <p:pic>
            <p:nvPicPr>
              <p:cNvPr id="66" name="Picture 6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p:spPr>
          </p:pic>
          <p:sp>
            <p:nvSpPr>
              <p:cNvPr id="72" name="Rectangle 71"/>
              <p:cNvSpPr/>
              <p:nvPr/>
            </p:nvSpPr>
            <p:spPr bwMode="auto">
              <a:xfrm>
                <a:off x="2271251" y="1651097"/>
                <a:ext cx="7659329" cy="4484232"/>
              </a:xfrm>
              <a:prstGeom prst="rect">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100" dirty="0" smtClean="0">
                  <a:gradFill>
                    <a:gsLst>
                      <a:gs pos="0">
                        <a:srgbClr val="FFFFFF"/>
                      </a:gs>
                      <a:gs pos="100000">
                        <a:srgbClr val="FFFFFF"/>
                      </a:gs>
                    </a:gsLst>
                    <a:lin ang="5400000" scaled="0"/>
                  </a:gradFill>
                </a:endParaRPr>
              </a:p>
            </p:txBody>
          </p:sp>
        </p:grpSp>
        <p:sp>
          <p:nvSpPr>
            <p:cNvPr id="65" name="Rectangle 64"/>
            <p:cNvSpPr/>
            <p:nvPr/>
          </p:nvSpPr>
          <p:spPr bwMode="auto">
            <a:xfrm>
              <a:off x="5659490" y="3789650"/>
              <a:ext cx="840178" cy="491891"/>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800" dirty="0" smtClean="0">
                  <a:gradFill>
                    <a:gsLst>
                      <a:gs pos="0">
                        <a:srgbClr val="FFFFFF"/>
                      </a:gs>
                      <a:gs pos="100000">
                        <a:srgbClr val="FFFFFF"/>
                      </a:gs>
                    </a:gsLst>
                    <a:lin ang="5400000" scaled="0"/>
                  </a:gradFill>
                  <a:sym typeface="Wingdings" pitchFamily="2" charset="2"/>
                </a:rPr>
                <a:t>:-)</a:t>
              </a:r>
              <a:endParaRPr lang="en-US" dirty="0" smtClean="0">
                <a:gradFill>
                  <a:gsLst>
                    <a:gs pos="0">
                      <a:srgbClr val="FFFFFF"/>
                    </a:gs>
                    <a:gs pos="100000">
                      <a:srgbClr val="FFFFFF"/>
                    </a:gs>
                  </a:gsLst>
                  <a:lin ang="5400000" scaled="0"/>
                </a:gradFill>
              </a:endParaRPr>
            </a:p>
          </p:txBody>
        </p:sp>
      </p:grpSp>
      <p:grpSp>
        <p:nvGrpSpPr>
          <p:cNvPr id="73" name="Group 72"/>
          <p:cNvGrpSpPr/>
          <p:nvPr/>
        </p:nvGrpSpPr>
        <p:grpSpPr>
          <a:xfrm>
            <a:off x="7273807" y="4325125"/>
            <a:ext cx="955033" cy="695329"/>
            <a:chOff x="5633504" y="3707933"/>
            <a:chExt cx="866164" cy="631077"/>
          </a:xfrm>
        </p:grpSpPr>
        <p:grpSp>
          <p:nvGrpSpPr>
            <p:cNvPr id="74" name="Group 73"/>
            <p:cNvGrpSpPr/>
            <p:nvPr/>
          </p:nvGrpSpPr>
          <p:grpSpPr>
            <a:xfrm>
              <a:off x="5633504" y="3707933"/>
              <a:ext cx="866164" cy="631077"/>
              <a:chOff x="2146300" y="552450"/>
              <a:chExt cx="7896225" cy="5753100"/>
            </a:xfrm>
          </p:grpSpPr>
          <p:pic>
            <p:nvPicPr>
              <p:cNvPr id="76" name="Picture 7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p:spPr>
          </p:pic>
          <p:sp>
            <p:nvSpPr>
              <p:cNvPr id="77" name="Rectangle 76"/>
              <p:cNvSpPr/>
              <p:nvPr/>
            </p:nvSpPr>
            <p:spPr bwMode="auto">
              <a:xfrm>
                <a:off x="2271251" y="1651097"/>
                <a:ext cx="7659329" cy="4484232"/>
              </a:xfrm>
              <a:prstGeom prst="rect">
                <a:avLst/>
              </a:prstGeom>
              <a:solidFill>
                <a:schemeClr val="accent4">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100" dirty="0" smtClean="0">
                  <a:gradFill>
                    <a:gsLst>
                      <a:gs pos="0">
                        <a:srgbClr val="FFFFFF"/>
                      </a:gs>
                      <a:gs pos="100000">
                        <a:srgbClr val="FFFFFF"/>
                      </a:gs>
                    </a:gsLst>
                    <a:lin ang="5400000" scaled="0"/>
                  </a:gradFill>
                </a:endParaRPr>
              </a:p>
            </p:txBody>
          </p:sp>
        </p:grpSp>
        <p:sp>
          <p:nvSpPr>
            <p:cNvPr id="75" name="Rectangle 74"/>
            <p:cNvSpPr/>
            <p:nvPr/>
          </p:nvSpPr>
          <p:spPr bwMode="auto">
            <a:xfrm>
              <a:off x="5659490" y="3789650"/>
              <a:ext cx="840178" cy="491891"/>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800" dirty="0" smtClean="0">
                  <a:gradFill>
                    <a:gsLst>
                      <a:gs pos="0">
                        <a:srgbClr val="FFFFFF"/>
                      </a:gs>
                      <a:gs pos="100000">
                        <a:srgbClr val="FFFFFF"/>
                      </a:gs>
                    </a:gsLst>
                    <a:lin ang="5400000" scaled="0"/>
                  </a:gradFill>
                  <a:sym typeface="Wingdings" pitchFamily="2" charset="2"/>
                </a:rPr>
                <a:t>:-)</a:t>
              </a:r>
              <a:endParaRPr lang="en-US" dirty="0" smtClean="0">
                <a:gradFill>
                  <a:gsLst>
                    <a:gs pos="0">
                      <a:srgbClr val="FFFFFF"/>
                    </a:gs>
                    <a:gs pos="100000">
                      <a:srgbClr val="FFFFFF"/>
                    </a:gs>
                  </a:gsLst>
                  <a:lin ang="5400000" scaled="0"/>
                </a:gradFill>
              </a:endParaRPr>
            </a:p>
          </p:txBody>
        </p:sp>
      </p:grpSp>
      <p:grpSp>
        <p:nvGrpSpPr>
          <p:cNvPr id="78" name="Group 77"/>
          <p:cNvGrpSpPr/>
          <p:nvPr/>
        </p:nvGrpSpPr>
        <p:grpSpPr>
          <a:xfrm>
            <a:off x="8689828" y="3105925"/>
            <a:ext cx="1526813" cy="1111624"/>
            <a:chOff x="5633504" y="3707933"/>
            <a:chExt cx="866164" cy="631077"/>
          </a:xfrm>
        </p:grpSpPr>
        <p:grpSp>
          <p:nvGrpSpPr>
            <p:cNvPr id="79" name="Group 78"/>
            <p:cNvGrpSpPr/>
            <p:nvPr/>
          </p:nvGrpSpPr>
          <p:grpSpPr>
            <a:xfrm>
              <a:off x="5633504" y="3707933"/>
              <a:ext cx="866164" cy="631077"/>
              <a:chOff x="2146300" y="552450"/>
              <a:chExt cx="7896225" cy="5753100"/>
            </a:xfrm>
          </p:grpSpPr>
          <p:pic>
            <p:nvPicPr>
              <p:cNvPr id="81" name="Picture 8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p:spPr>
          </p:pic>
          <p:sp>
            <p:nvSpPr>
              <p:cNvPr id="82" name="Rectangle 81"/>
              <p:cNvSpPr/>
              <p:nvPr/>
            </p:nvSpPr>
            <p:spPr bwMode="auto">
              <a:xfrm>
                <a:off x="2271251" y="1651097"/>
                <a:ext cx="7659329" cy="4484232"/>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sp>
          <p:nvSpPr>
            <p:cNvPr id="80" name="Rectangle 79"/>
            <p:cNvSpPr/>
            <p:nvPr/>
          </p:nvSpPr>
          <p:spPr bwMode="auto">
            <a:xfrm>
              <a:off x="5659490" y="3789650"/>
              <a:ext cx="840178" cy="491891"/>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4800" dirty="0" smtClean="0">
                  <a:gradFill>
                    <a:gsLst>
                      <a:gs pos="0">
                        <a:srgbClr val="FFFFFF"/>
                      </a:gs>
                      <a:gs pos="100000">
                        <a:srgbClr val="FFFFFF"/>
                      </a:gs>
                    </a:gsLst>
                    <a:lin ang="5400000" scaled="0"/>
                  </a:gradFill>
                  <a:sym typeface="Wingdings" pitchFamily="2" charset="2"/>
                </a:rPr>
                <a:t>:-)</a:t>
              </a:r>
              <a:endParaRPr lang="en-US" sz="4400" dirty="0" smtClean="0">
                <a:gradFill>
                  <a:gsLst>
                    <a:gs pos="0">
                      <a:srgbClr val="FFFFFF"/>
                    </a:gs>
                    <a:gs pos="100000">
                      <a:srgbClr val="FFFFFF"/>
                    </a:gs>
                  </a:gsLst>
                  <a:lin ang="5400000" scaled="0"/>
                </a:gradFill>
              </a:endParaRPr>
            </a:p>
          </p:txBody>
        </p:sp>
      </p:grpSp>
      <p:grpSp>
        <p:nvGrpSpPr>
          <p:cNvPr id="83" name="Group 82"/>
          <p:cNvGrpSpPr/>
          <p:nvPr/>
        </p:nvGrpSpPr>
        <p:grpSpPr>
          <a:xfrm>
            <a:off x="8689828" y="4325125"/>
            <a:ext cx="955033" cy="695329"/>
            <a:chOff x="5633504" y="3707933"/>
            <a:chExt cx="866164" cy="631077"/>
          </a:xfrm>
        </p:grpSpPr>
        <p:grpSp>
          <p:nvGrpSpPr>
            <p:cNvPr id="84" name="Group 83"/>
            <p:cNvGrpSpPr/>
            <p:nvPr/>
          </p:nvGrpSpPr>
          <p:grpSpPr>
            <a:xfrm>
              <a:off x="5633504" y="3707933"/>
              <a:ext cx="866164" cy="631077"/>
              <a:chOff x="2146300" y="552450"/>
              <a:chExt cx="7896225" cy="5753100"/>
            </a:xfrm>
          </p:grpSpPr>
          <p:pic>
            <p:nvPicPr>
              <p:cNvPr id="86" name="Picture 8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p:spPr>
          </p:pic>
          <p:sp>
            <p:nvSpPr>
              <p:cNvPr id="89" name="Rectangle 88"/>
              <p:cNvSpPr/>
              <p:nvPr/>
            </p:nvSpPr>
            <p:spPr bwMode="auto">
              <a:xfrm>
                <a:off x="2271251" y="1651097"/>
                <a:ext cx="7659329" cy="4484232"/>
              </a:xfrm>
              <a:prstGeom prst="rect">
                <a:avLst/>
              </a:prstGeom>
              <a:solidFill>
                <a:srgbClr val="00B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100" dirty="0" smtClean="0">
                  <a:gradFill>
                    <a:gsLst>
                      <a:gs pos="0">
                        <a:srgbClr val="FFFFFF"/>
                      </a:gs>
                      <a:gs pos="100000">
                        <a:srgbClr val="FFFFFF"/>
                      </a:gs>
                    </a:gsLst>
                    <a:lin ang="5400000" scaled="0"/>
                  </a:gradFill>
                </a:endParaRPr>
              </a:p>
            </p:txBody>
          </p:sp>
        </p:grpSp>
        <p:sp>
          <p:nvSpPr>
            <p:cNvPr id="85" name="Rectangle 84"/>
            <p:cNvSpPr/>
            <p:nvPr/>
          </p:nvSpPr>
          <p:spPr bwMode="auto">
            <a:xfrm>
              <a:off x="5659490" y="3789650"/>
              <a:ext cx="840178" cy="491891"/>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800" dirty="0" smtClean="0">
                  <a:gradFill>
                    <a:gsLst>
                      <a:gs pos="0">
                        <a:srgbClr val="FFFFFF"/>
                      </a:gs>
                      <a:gs pos="100000">
                        <a:srgbClr val="FFFFFF"/>
                      </a:gs>
                    </a:gsLst>
                    <a:lin ang="5400000" scaled="0"/>
                  </a:gradFill>
                  <a:sym typeface="Wingdings" pitchFamily="2" charset="2"/>
                </a:rPr>
                <a:t>:-)</a:t>
              </a:r>
              <a:endParaRPr lang="en-US" dirty="0" smtClean="0">
                <a:gradFill>
                  <a:gsLst>
                    <a:gs pos="0">
                      <a:srgbClr val="FFFFFF"/>
                    </a:gs>
                    <a:gs pos="100000">
                      <a:srgbClr val="FFFFFF"/>
                    </a:gs>
                  </a:gsLst>
                  <a:lin ang="5400000" scaled="0"/>
                </a:gradFill>
              </a:endParaRPr>
            </a:p>
          </p:txBody>
        </p:sp>
      </p:grpSp>
      <p:grpSp>
        <p:nvGrpSpPr>
          <p:cNvPr id="90" name="Group 89"/>
          <p:cNvGrpSpPr/>
          <p:nvPr/>
        </p:nvGrpSpPr>
        <p:grpSpPr>
          <a:xfrm>
            <a:off x="9734008" y="4325125"/>
            <a:ext cx="955033" cy="695329"/>
            <a:chOff x="5633504" y="3707933"/>
            <a:chExt cx="866164" cy="631077"/>
          </a:xfrm>
        </p:grpSpPr>
        <p:grpSp>
          <p:nvGrpSpPr>
            <p:cNvPr id="91" name="Group 90"/>
            <p:cNvGrpSpPr/>
            <p:nvPr/>
          </p:nvGrpSpPr>
          <p:grpSpPr>
            <a:xfrm>
              <a:off x="5633504" y="3707933"/>
              <a:ext cx="866164" cy="631077"/>
              <a:chOff x="2146300" y="552450"/>
              <a:chExt cx="7896225" cy="5753100"/>
            </a:xfrm>
          </p:grpSpPr>
          <p:pic>
            <p:nvPicPr>
              <p:cNvPr id="93" name="Picture 9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146300" y="552450"/>
                <a:ext cx="7896225" cy="5753100"/>
              </a:xfrm>
              <a:prstGeom prst="rect">
                <a:avLst/>
              </a:prstGeom>
            </p:spPr>
          </p:pic>
          <p:sp>
            <p:nvSpPr>
              <p:cNvPr id="94" name="Rectangle 93"/>
              <p:cNvSpPr/>
              <p:nvPr/>
            </p:nvSpPr>
            <p:spPr bwMode="auto">
              <a:xfrm>
                <a:off x="2271251" y="1651097"/>
                <a:ext cx="7659329" cy="4484232"/>
              </a:xfrm>
              <a:prstGeom prst="rect">
                <a:avLst/>
              </a:prstGeom>
              <a:solidFill>
                <a:schemeClr val="accent4">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1100" dirty="0" smtClean="0">
                  <a:gradFill>
                    <a:gsLst>
                      <a:gs pos="0">
                        <a:srgbClr val="FFFFFF"/>
                      </a:gs>
                      <a:gs pos="100000">
                        <a:srgbClr val="FFFFFF"/>
                      </a:gs>
                    </a:gsLst>
                    <a:lin ang="5400000" scaled="0"/>
                  </a:gradFill>
                </a:endParaRPr>
              </a:p>
            </p:txBody>
          </p:sp>
        </p:grpSp>
        <p:sp>
          <p:nvSpPr>
            <p:cNvPr id="92" name="Rectangle 91"/>
            <p:cNvSpPr/>
            <p:nvPr/>
          </p:nvSpPr>
          <p:spPr bwMode="auto">
            <a:xfrm>
              <a:off x="5659490" y="3789650"/>
              <a:ext cx="840178" cy="491891"/>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800" dirty="0" smtClean="0">
                  <a:gradFill>
                    <a:gsLst>
                      <a:gs pos="0">
                        <a:srgbClr val="FFFFFF"/>
                      </a:gs>
                      <a:gs pos="100000">
                        <a:srgbClr val="FFFFFF"/>
                      </a:gs>
                    </a:gsLst>
                    <a:lin ang="5400000" scaled="0"/>
                  </a:gradFill>
                  <a:sym typeface="Wingdings" pitchFamily="2" charset="2"/>
                </a:rPr>
                <a:t>:-)</a:t>
              </a:r>
              <a:endParaRPr lang="en-US" dirty="0" smtClean="0">
                <a:gradFill>
                  <a:gsLst>
                    <a:gs pos="0">
                      <a:srgbClr val="FFFFFF"/>
                    </a:gs>
                    <a:gs pos="100000">
                      <a:srgbClr val="FFFFFF"/>
                    </a:gs>
                  </a:gsLst>
                  <a:lin ang="5400000" scaled="0"/>
                </a:gradFill>
              </a:endParaRPr>
            </a:p>
          </p:txBody>
        </p:sp>
      </p:grpSp>
      <p:sp>
        <p:nvSpPr>
          <p:cNvPr id="99" name="Title 1"/>
          <p:cNvSpPr txBox="1">
            <a:spLocks/>
          </p:cNvSpPr>
          <p:nvPr/>
        </p:nvSpPr>
        <p:spPr>
          <a:xfrm>
            <a:off x="1222078" y="1533589"/>
            <a:ext cx="1589530" cy="443198"/>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5400" b="0" kern="1200" cap="none" spc="-100" baseline="0">
                <a:ln w="3175">
                  <a:noFill/>
                </a:ln>
                <a:solidFill>
                  <a:schemeClr val="bg1"/>
                </a:solidFill>
                <a:effectLst/>
                <a:latin typeface="Segoe UI Light" pitchFamily="34" charset="0"/>
                <a:ea typeface="+mn-ea"/>
                <a:cs typeface="Arial" charset="0"/>
              </a:defRPr>
            </a:lvl1pPr>
          </a:lstStyle>
          <a:p>
            <a:pPr algn="r">
              <a:tabLst>
                <a:tab pos="1089025" algn="l"/>
              </a:tabLst>
            </a:pPr>
            <a:r>
              <a:rPr lang="en-US" sz="3200" dirty="0" smtClean="0">
                <a:latin typeface="Segoe UI" pitchFamily="34" charset="0"/>
                <a:ea typeface="Segoe UI" pitchFamily="34" charset="0"/>
                <a:cs typeface="Segoe UI" pitchFamily="34" charset="0"/>
              </a:rPr>
              <a:t>reserved</a:t>
            </a:r>
            <a:endParaRPr lang="en-US" sz="3200" dirty="0">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7697276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nodeType="afterEffect">
                                  <p:stCondLst>
                                    <p:cond delay="0"/>
                                  </p:stCondLst>
                                  <p:childTnLst>
                                    <p:animEffect transition="out" filter="fade">
                                      <p:cBhvr>
                                        <p:cTn id="6" dur="500"/>
                                        <p:tgtEl>
                                          <p:spTgt spid="123"/>
                                        </p:tgtEl>
                                      </p:cBhvr>
                                    </p:animEffect>
                                    <p:set>
                                      <p:cBhvr>
                                        <p:cTn id="7" dur="1" fill="hold">
                                          <p:stCondLst>
                                            <p:cond delay="499"/>
                                          </p:stCondLst>
                                        </p:cTn>
                                        <p:tgtEl>
                                          <p:spTgt spid="123"/>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500"/>
                                        <p:tgtEl>
                                          <p:spTgt spid="144"/>
                                        </p:tgtEl>
                                      </p:cBhvr>
                                    </p:animEffect>
                                    <p:set>
                                      <p:cBhvr>
                                        <p:cTn id="10" dur="1" fill="hold">
                                          <p:stCondLst>
                                            <p:cond delay="499"/>
                                          </p:stCondLst>
                                        </p:cTn>
                                        <p:tgtEl>
                                          <p:spTgt spid="144"/>
                                        </p:tgtEl>
                                        <p:attrNameLst>
                                          <p:attrName>style.visibility</p:attrName>
                                        </p:attrNameLst>
                                      </p:cBhvr>
                                      <p:to>
                                        <p:strVal val="hidden"/>
                                      </p:to>
                                    </p:se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58"/>
                                        </p:tgtEl>
                                        <p:attrNameLst>
                                          <p:attrName>style.visibility</p:attrName>
                                        </p:attrNameLst>
                                      </p:cBhvr>
                                      <p:to>
                                        <p:strVal val="visible"/>
                                      </p:to>
                                    </p:set>
                                    <p:animEffect transition="in" filter="fade">
                                      <p:cBhvr>
                                        <p:cTn id="14" dur="500"/>
                                        <p:tgtEl>
                                          <p:spTgt spid="58"/>
                                        </p:tgtEl>
                                      </p:cBhvr>
                                    </p:animEffect>
                                  </p:childTnLst>
                                </p:cTn>
                              </p:par>
                              <p:par>
                                <p:cTn id="15" presetID="10" presetClass="entr" presetSubtype="0" fill="hold" nodeType="withEffect">
                                  <p:stCondLst>
                                    <p:cond delay="0"/>
                                  </p:stCondLst>
                                  <p:childTnLst>
                                    <p:set>
                                      <p:cBhvr>
                                        <p:cTn id="16" dur="1" fill="hold">
                                          <p:stCondLst>
                                            <p:cond delay="0"/>
                                          </p:stCondLst>
                                        </p:cTn>
                                        <p:tgtEl>
                                          <p:spTgt spid="78"/>
                                        </p:tgtEl>
                                        <p:attrNameLst>
                                          <p:attrName>style.visibility</p:attrName>
                                        </p:attrNameLst>
                                      </p:cBhvr>
                                      <p:to>
                                        <p:strVal val="visible"/>
                                      </p:to>
                                    </p:set>
                                    <p:animEffect transition="in" filter="fade">
                                      <p:cBhvr>
                                        <p:cTn id="17" dur="500"/>
                                        <p:tgtEl>
                                          <p:spTgt spid="78"/>
                                        </p:tgtEl>
                                      </p:cBhvr>
                                    </p:animEffect>
                                  </p:childTnLst>
                                </p:cTn>
                              </p:par>
                            </p:childTnLst>
                          </p:cTn>
                        </p:par>
                        <p:par>
                          <p:cTn id="18" fill="hold">
                            <p:stCondLst>
                              <p:cond delay="1000"/>
                            </p:stCondLst>
                            <p:childTnLst>
                              <p:par>
                                <p:cTn id="19" presetID="10" presetClass="entr" presetSubtype="0" fill="hold" nodeType="afterEffect">
                                  <p:stCondLst>
                                    <p:cond delay="750"/>
                                  </p:stCondLst>
                                  <p:childTnLst>
                                    <p:set>
                                      <p:cBhvr>
                                        <p:cTn id="20" dur="1" fill="hold">
                                          <p:stCondLst>
                                            <p:cond delay="0"/>
                                          </p:stCondLst>
                                        </p:cTn>
                                        <p:tgtEl>
                                          <p:spTgt spid="63"/>
                                        </p:tgtEl>
                                        <p:attrNameLst>
                                          <p:attrName>style.visibility</p:attrName>
                                        </p:attrNameLst>
                                      </p:cBhvr>
                                      <p:to>
                                        <p:strVal val="visible"/>
                                      </p:to>
                                    </p:set>
                                    <p:animEffect transition="in" filter="fade">
                                      <p:cBhvr>
                                        <p:cTn id="21" dur="500"/>
                                        <p:tgtEl>
                                          <p:spTgt spid="63"/>
                                        </p:tgtEl>
                                      </p:cBhvr>
                                    </p:animEffect>
                                  </p:childTnLst>
                                </p:cTn>
                              </p:par>
                              <p:par>
                                <p:cTn id="22" presetID="10" presetClass="entr" presetSubtype="0" fill="hold" nodeType="withEffect">
                                  <p:stCondLst>
                                    <p:cond delay="750"/>
                                  </p:stCondLst>
                                  <p:childTnLst>
                                    <p:set>
                                      <p:cBhvr>
                                        <p:cTn id="23" dur="1" fill="hold">
                                          <p:stCondLst>
                                            <p:cond delay="0"/>
                                          </p:stCondLst>
                                        </p:cTn>
                                        <p:tgtEl>
                                          <p:spTgt spid="83"/>
                                        </p:tgtEl>
                                        <p:attrNameLst>
                                          <p:attrName>style.visibility</p:attrName>
                                        </p:attrNameLst>
                                      </p:cBhvr>
                                      <p:to>
                                        <p:strVal val="visible"/>
                                      </p:to>
                                    </p:set>
                                    <p:animEffect transition="in" filter="fade">
                                      <p:cBhvr>
                                        <p:cTn id="24" dur="500"/>
                                        <p:tgtEl>
                                          <p:spTgt spid="83"/>
                                        </p:tgtEl>
                                      </p:cBhvr>
                                    </p:animEffect>
                                  </p:childTnLst>
                                </p:cTn>
                              </p:par>
                            </p:childTnLst>
                          </p:cTn>
                        </p:par>
                        <p:par>
                          <p:cTn id="25" fill="hold">
                            <p:stCondLst>
                              <p:cond delay="2250"/>
                            </p:stCondLst>
                            <p:childTnLst>
                              <p:par>
                                <p:cTn id="26" presetID="10" presetClass="entr" presetSubtype="0" fill="hold" nodeType="afterEffect">
                                  <p:stCondLst>
                                    <p:cond delay="500"/>
                                  </p:stCondLst>
                                  <p:childTnLst>
                                    <p:set>
                                      <p:cBhvr>
                                        <p:cTn id="27" dur="1" fill="hold">
                                          <p:stCondLst>
                                            <p:cond delay="0"/>
                                          </p:stCondLst>
                                        </p:cTn>
                                        <p:tgtEl>
                                          <p:spTgt spid="73"/>
                                        </p:tgtEl>
                                        <p:attrNameLst>
                                          <p:attrName>style.visibility</p:attrName>
                                        </p:attrNameLst>
                                      </p:cBhvr>
                                      <p:to>
                                        <p:strVal val="visible"/>
                                      </p:to>
                                    </p:set>
                                    <p:animEffect transition="in" filter="fade">
                                      <p:cBhvr>
                                        <p:cTn id="28" dur="500"/>
                                        <p:tgtEl>
                                          <p:spTgt spid="73"/>
                                        </p:tgtEl>
                                      </p:cBhvr>
                                    </p:animEffect>
                                  </p:childTnLst>
                                </p:cTn>
                              </p:par>
                            </p:childTnLst>
                          </p:cTn>
                        </p:par>
                        <p:par>
                          <p:cTn id="29" fill="hold">
                            <p:stCondLst>
                              <p:cond delay="3250"/>
                            </p:stCondLst>
                            <p:childTnLst>
                              <p:par>
                                <p:cTn id="30" presetID="10" presetClass="entr" presetSubtype="0" fill="hold" nodeType="afterEffect">
                                  <p:stCondLst>
                                    <p:cond delay="0"/>
                                  </p:stCondLst>
                                  <p:childTnLst>
                                    <p:set>
                                      <p:cBhvr>
                                        <p:cTn id="31" dur="1" fill="hold">
                                          <p:stCondLst>
                                            <p:cond delay="0"/>
                                          </p:stCondLst>
                                        </p:cTn>
                                        <p:tgtEl>
                                          <p:spTgt spid="90"/>
                                        </p:tgtEl>
                                        <p:attrNameLst>
                                          <p:attrName>style.visibility</p:attrName>
                                        </p:attrNameLst>
                                      </p:cBhvr>
                                      <p:to>
                                        <p:strVal val="visible"/>
                                      </p:to>
                                    </p:set>
                                    <p:animEffect transition="in" filter="fade">
                                      <p:cBhvr>
                                        <p:cTn id="32"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txBox="1">
            <a:spLocks/>
          </p:cNvSpPr>
          <p:nvPr/>
        </p:nvSpPr>
        <p:spPr>
          <a:xfrm>
            <a:off x="4192690" y="2281272"/>
            <a:ext cx="6917265" cy="768672"/>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5400" b="0" kern="1200" cap="none" spc="-100" baseline="0">
                <a:ln w="3175">
                  <a:noFill/>
                </a:ln>
                <a:solidFill>
                  <a:schemeClr val="bg1"/>
                </a:solidFill>
                <a:effectLst/>
                <a:latin typeface="Segoe UI Light" pitchFamily="34" charset="0"/>
                <a:ea typeface="+mn-ea"/>
                <a:cs typeface="Arial" charset="0"/>
              </a:defRPr>
            </a:lvl1pPr>
          </a:lstStyle>
          <a:p>
            <a:pPr>
              <a:tabLst>
                <a:tab pos="1089025" algn="l"/>
              </a:tabLst>
            </a:pPr>
            <a:r>
              <a:rPr lang="en-US" altLang="ja-JP" dirty="0" smtClean="0"/>
              <a:t>Mobile Services</a:t>
            </a:r>
            <a:endParaRPr lang="en-US" dirty="0"/>
          </a:p>
        </p:txBody>
      </p:sp>
      <p:sp>
        <p:nvSpPr>
          <p:cNvPr id="13" name="Content Placeholder 2"/>
          <p:cNvSpPr>
            <a:spLocks noGrp="1"/>
          </p:cNvSpPr>
          <p:nvPr>
            <p:ph type="body" sz="quarter" idx="10"/>
          </p:nvPr>
        </p:nvSpPr>
        <p:spPr>
          <a:xfrm>
            <a:off x="4149090" y="3197088"/>
            <a:ext cx="7485670" cy="1523494"/>
          </a:xfrm>
        </p:spPr>
        <p:txBody>
          <a:bodyPr/>
          <a:lstStyle/>
          <a:p>
            <a:pPr marL="460375" indent="-457200">
              <a:lnSpc>
                <a:spcPct val="100000"/>
              </a:lnSpc>
              <a:buFont typeface="Wingdings" pitchFamily="2" charset="2"/>
              <a:buChar char="ß"/>
            </a:pPr>
            <a:r>
              <a:rPr lang="en-US" sz="2800" dirty="0" smtClean="0">
                <a:cs typeface="Segoe UI Light" panose="020B0502040204020203" pitchFamily="34" charset="0"/>
              </a:rPr>
              <a:t>Easily build cloud back-ends</a:t>
            </a:r>
          </a:p>
          <a:p>
            <a:pPr marL="460375" indent="-457200">
              <a:lnSpc>
                <a:spcPct val="100000"/>
              </a:lnSpc>
              <a:buFont typeface="Wingdings" pitchFamily="2" charset="2"/>
              <a:buChar char="ß"/>
            </a:pPr>
            <a:r>
              <a:rPr lang="en-US" sz="2800" dirty="0" smtClean="0">
                <a:cs typeface="Segoe UI Light" panose="020B0502040204020203" pitchFamily="34" charset="0"/>
              </a:rPr>
              <a:t>Data</a:t>
            </a:r>
            <a:r>
              <a:rPr lang="en-US" sz="2800" dirty="0">
                <a:cs typeface="Segoe UI Light" panose="020B0502040204020203" pitchFamily="34" charset="0"/>
              </a:rPr>
              <a:t>, </a:t>
            </a:r>
            <a:r>
              <a:rPr lang="en-US" sz="2800" dirty="0" smtClean="0">
                <a:cs typeface="Segoe UI Light" panose="020B0502040204020203" pitchFamily="34" charset="0"/>
              </a:rPr>
              <a:t>identity, push notifications, background jobs</a:t>
            </a:r>
          </a:p>
          <a:p>
            <a:pPr marL="460375" indent="-457200">
              <a:lnSpc>
                <a:spcPct val="100000"/>
              </a:lnSpc>
              <a:buFont typeface="Wingdings" pitchFamily="2" charset="2"/>
              <a:buChar char="ß"/>
            </a:pPr>
            <a:r>
              <a:rPr lang="en-US" sz="2800" dirty="0" smtClean="0">
                <a:ea typeface="メイリオ" panose="020B0604030504040204" pitchFamily="50" charset="-128"/>
                <a:cs typeface="Segoe UI Light" panose="020B0502040204020203" pitchFamily="34" charset="0"/>
              </a:rPr>
              <a:t>Windows 8, Windows Phone, </a:t>
            </a:r>
            <a:r>
              <a:rPr lang="en-US" sz="2800" dirty="0" err="1" smtClean="0">
                <a:ea typeface="メイリオ" panose="020B0604030504040204" pitchFamily="50" charset="-128"/>
                <a:cs typeface="Segoe UI Light" panose="020B0502040204020203" pitchFamily="34" charset="0"/>
              </a:rPr>
              <a:t>iOS</a:t>
            </a:r>
            <a:r>
              <a:rPr lang="en-US" sz="2800" dirty="0" smtClean="0">
                <a:ea typeface="メイリオ" panose="020B0604030504040204" pitchFamily="50" charset="-128"/>
                <a:cs typeface="Segoe UI Light" panose="020B0502040204020203" pitchFamily="34" charset="0"/>
              </a:rPr>
              <a:t>, Android, HTML5</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05095" y="1769512"/>
            <a:ext cx="2118949" cy="3490034"/>
          </a:xfrm>
          <a:prstGeom prst="rect">
            <a:avLst/>
          </a:prstGeom>
        </p:spPr>
      </p:pic>
    </p:spTree>
    <p:extLst>
      <p:ext uri="{BB962C8B-B14F-4D97-AF65-F5344CB8AC3E}">
        <p14:creationId xmlns:p14="http://schemas.microsoft.com/office/powerpoint/2010/main" val="1266899260"/>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50"/>
                                        <p:tgtEl>
                                          <p:spTgt spid="12"/>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13">
                                            <p:txEl>
                                              <p:pRg st="0" end="0"/>
                                            </p:txEl>
                                          </p:spTgt>
                                        </p:tgtEl>
                                        <p:attrNameLst>
                                          <p:attrName>style.visibility</p:attrName>
                                        </p:attrNameLst>
                                      </p:cBhvr>
                                      <p:to>
                                        <p:strVal val="visible"/>
                                      </p:to>
                                    </p:set>
                                    <p:animEffect transition="in" filter="fade">
                                      <p:cBhvr>
                                        <p:cTn id="10" dur="250"/>
                                        <p:tgtEl>
                                          <p:spTgt spid="13">
                                            <p:txEl>
                                              <p:pRg st="0" end="0"/>
                                            </p:txEl>
                                          </p:spTgt>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13">
                                            <p:txEl>
                                              <p:pRg st="1" end="1"/>
                                            </p:txEl>
                                          </p:spTgt>
                                        </p:tgtEl>
                                        <p:attrNameLst>
                                          <p:attrName>style.visibility</p:attrName>
                                        </p:attrNameLst>
                                      </p:cBhvr>
                                      <p:to>
                                        <p:strVal val="visible"/>
                                      </p:to>
                                    </p:set>
                                    <p:animEffect transition="in" filter="fade">
                                      <p:cBhvr>
                                        <p:cTn id="13" dur="250"/>
                                        <p:tgtEl>
                                          <p:spTgt spid="13">
                                            <p:txEl>
                                              <p:pRg st="1" end="1"/>
                                            </p:txEl>
                                          </p:spTgt>
                                        </p:tgtEl>
                                      </p:cBhvr>
                                    </p:animEffect>
                                  </p:childTnLst>
                                </p:cTn>
                              </p:par>
                              <p:par>
                                <p:cTn id="14" presetID="10" presetClass="entr" presetSubtype="0" fill="hold" grpId="0" nodeType="withEffect">
                                  <p:stCondLst>
                                    <p:cond delay="750"/>
                                  </p:stCondLst>
                                  <p:childTnLst>
                                    <p:set>
                                      <p:cBhvr>
                                        <p:cTn id="15" dur="1" fill="hold">
                                          <p:stCondLst>
                                            <p:cond delay="0"/>
                                          </p:stCondLst>
                                        </p:cTn>
                                        <p:tgtEl>
                                          <p:spTgt spid="13">
                                            <p:txEl>
                                              <p:pRg st="2" end="2"/>
                                            </p:txEl>
                                          </p:spTgt>
                                        </p:tgtEl>
                                        <p:attrNameLst>
                                          <p:attrName>style.visibility</p:attrName>
                                        </p:attrNameLst>
                                      </p:cBhvr>
                                      <p:to>
                                        <p:strVal val="visible"/>
                                      </p:to>
                                    </p:set>
                                    <p:animEffect transition="in" filter="fade">
                                      <p:cBhvr>
                                        <p:cTn id="16" dur="250"/>
                                        <p:tgtEl>
                                          <p:spTgt spid="1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28966" y="695999"/>
            <a:ext cx="3204699" cy="768814"/>
          </a:xfrm>
          <a:prstGeom prst="rect">
            <a:avLst/>
          </a:prstGeom>
        </p:spPr>
      </p:pic>
      <p:sp>
        <p:nvSpPr>
          <p:cNvPr id="14" name="Rounded Rectangle 13"/>
          <p:cNvSpPr/>
          <p:nvPr/>
        </p:nvSpPr>
        <p:spPr bwMode="auto">
          <a:xfrm>
            <a:off x="7044369" y="2532309"/>
            <a:ext cx="4693148" cy="2335697"/>
          </a:xfrm>
          <a:prstGeom prst="roundRect">
            <a:avLst/>
          </a:prstGeom>
          <a:solidFill>
            <a:srgbClr val="FFFFFF">
              <a:alpha val="7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sp>
        <p:nvSpPr>
          <p:cNvPr id="17" name="Rounded Rectangle 16"/>
          <p:cNvSpPr/>
          <p:nvPr/>
        </p:nvSpPr>
        <p:spPr bwMode="auto">
          <a:xfrm>
            <a:off x="4124996" y="2070640"/>
            <a:ext cx="4850844" cy="2670327"/>
          </a:xfrm>
          <a:prstGeom prst="roundRect">
            <a:avLst>
              <a:gd name="adj" fmla="val 19324"/>
            </a:avLst>
          </a:prstGeom>
          <a:solidFill>
            <a:srgbClr val="FFFFFF">
              <a:alpha val="50196"/>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sp>
        <p:nvSpPr>
          <p:cNvPr id="18" name="Rounded Rectangle 17"/>
          <p:cNvSpPr/>
          <p:nvPr/>
        </p:nvSpPr>
        <p:spPr bwMode="auto">
          <a:xfrm>
            <a:off x="5161986" y="1607262"/>
            <a:ext cx="5450728" cy="3583830"/>
          </a:xfrm>
          <a:prstGeom prst="roundRect">
            <a:avLst>
              <a:gd name="adj" fmla="val 19746"/>
            </a:avLst>
          </a:prstGeom>
          <a:solidFill>
            <a:srgbClr val="FFFFFF">
              <a:alpha val="94118"/>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sp>
        <p:nvSpPr>
          <p:cNvPr id="19" name="Rounded Rectangle 18"/>
          <p:cNvSpPr/>
          <p:nvPr/>
        </p:nvSpPr>
        <p:spPr bwMode="auto">
          <a:xfrm>
            <a:off x="4382078" y="3575316"/>
            <a:ext cx="4336681" cy="1935813"/>
          </a:xfrm>
          <a:prstGeom prst="roundRect">
            <a:avLst>
              <a:gd name="adj" fmla="val 24915"/>
            </a:avLst>
          </a:prstGeom>
          <a:solidFill>
            <a:srgbClr val="FFFFFF">
              <a:alpha val="7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sp>
        <p:nvSpPr>
          <p:cNvPr id="21" name="Rounded Rectangle 20"/>
          <p:cNvSpPr/>
          <p:nvPr/>
        </p:nvSpPr>
        <p:spPr bwMode="auto">
          <a:xfrm>
            <a:off x="8393585" y="1899026"/>
            <a:ext cx="2875452" cy="1438717"/>
          </a:xfrm>
          <a:prstGeom prst="roundRect">
            <a:avLst>
              <a:gd name="adj" fmla="val 27395"/>
            </a:avLst>
          </a:prstGeom>
          <a:solidFill>
            <a:srgbClr val="FFFFFF">
              <a:alpha val="50196"/>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grpSp>
        <p:nvGrpSpPr>
          <p:cNvPr id="27" name="Group 26"/>
          <p:cNvGrpSpPr/>
          <p:nvPr/>
        </p:nvGrpSpPr>
        <p:grpSpPr>
          <a:xfrm>
            <a:off x="5866544" y="1994560"/>
            <a:ext cx="1896557" cy="1772642"/>
            <a:chOff x="3671323" y="596839"/>
            <a:chExt cx="1896557" cy="1772642"/>
          </a:xfrm>
          <a:solidFill>
            <a:srgbClr val="92D050"/>
          </a:solidFill>
        </p:grpSpPr>
        <p:sp>
          <p:nvSpPr>
            <p:cNvPr id="28" name="Rectangle 27"/>
            <p:cNvSpPr/>
            <p:nvPr/>
          </p:nvSpPr>
          <p:spPr bwMode="auto">
            <a:xfrm>
              <a:off x="3671323" y="596839"/>
              <a:ext cx="1896557" cy="1772642"/>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0" tIns="91440" rIns="0" bIns="182880" numCol="1" rtlCol="0" anchor="b" anchorCtr="0" compatLnSpc="1">
              <a:prstTxWarp prst="textNoShape">
                <a:avLst/>
              </a:prstTxWarp>
            </a:bodyPr>
            <a:lstStyle/>
            <a:p>
              <a:pPr algn="ctr" defTabSz="914099" fontAlgn="base">
                <a:spcBef>
                  <a:spcPct val="0"/>
                </a:spcBef>
                <a:spcAft>
                  <a:spcPct val="0"/>
                </a:spcAft>
              </a:pPr>
              <a:r>
                <a:rPr lang="en-US" altLang="ja-JP" sz="2000" dirty="0" smtClean="0">
                  <a:gradFill>
                    <a:gsLst>
                      <a:gs pos="0">
                        <a:srgbClr val="FFFFFF"/>
                      </a:gs>
                      <a:gs pos="100000">
                        <a:srgbClr val="FFFFFF"/>
                      </a:gs>
                    </a:gsLst>
                    <a:lin ang="5400000" scaled="0"/>
                  </a:gradFill>
                  <a:latin typeface="メイリオ" pitchFamily="50" charset="-128"/>
                  <a:ea typeface="メイリオ" pitchFamily="50" charset="-128"/>
                </a:rPr>
                <a:t>Data</a:t>
              </a:r>
              <a:endParaRPr lang="en-US" sz="2000" dirty="0" smtClean="0">
                <a:gradFill>
                  <a:gsLst>
                    <a:gs pos="0">
                      <a:srgbClr val="FFFFFF"/>
                    </a:gs>
                    <a:gs pos="100000">
                      <a:srgbClr val="FFFFFF"/>
                    </a:gs>
                  </a:gsLst>
                  <a:lin ang="5400000" scaled="0"/>
                </a:gradFill>
                <a:latin typeface="メイリオ" pitchFamily="50" charset="-128"/>
                <a:ea typeface="メイリオ" pitchFamily="50" charset="-128"/>
              </a:endParaRPr>
            </a:p>
          </p:txBody>
        </p:sp>
        <p:pic>
          <p:nvPicPr>
            <p:cNvPr id="29" name="Picture 6" descr="C:\Users\Jonahs\Dropbox\Projects SCOTT\MEET Windows Azure\source\Background\tile-icon-database.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72085" y="926787"/>
              <a:ext cx="851488" cy="851488"/>
            </a:xfrm>
            <a:prstGeom prst="rect">
              <a:avLst/>
            </a:prstGeom>
            <a:noFill/>
            <a:extLst/>
          </p:spPr>
        </p:pic>
      </p:grpSp>
      <p:grpSp>
        <p:nvGrpSpPr>
          <p:cNvPr id="30" name="Group 29"/>
          <p:cNvGrpSpPr/>
          <p:nvPr/>
        </p:nvGrpSpPr>
        <p:grpSpPr>
          <a:xfrm>
            <a:off x="7894907" y="1994442"/>
            <a:ext cx="1896557" cy="1772642"/>
            <a:chOff x="9645631" y="2476591"/>
            <a:chExt cx="1896557" cy="1772642"/>
          </a:xfrm>
          <a:solidFill>
            <a:srgbClr val="92D050"/>
          </a:solidFill>
        </p:grpSpPr>
        <p:sp>
          <p:nvSpPr>
            <p:cNvPr id="31" name="Rectangle 30"/>
            <p:cNvSpPr/>
            <p:nvPr/>
          </p:nvSpPr>
          <p:spPr bwMode="auto">
            <a:xfrm>
              <a:off x="9645631" y="2476591"/>
              <a:ext cx="1896557" cy="1772642"/>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40" tIns="91440" rIns="91436" bIns="182880" numCol="1" rtlCol="0" anchor="b" anchorCtr="0" compatLnSpc="1">
              <a:prstTxWarp prst="textNoShape">
                <a:avLst/>
              </a:prstTxWarp>
            </a:bodyPr>
            <a:lstStyle/>
            <a:p>
              <a:pPr algn="ctr" defTabSz="914099" fontAlgn="base">
                <a:spcBef>
                  <a:spcPct val="0"/>
                </a:spcBef>
                <a:spcAft>
                  <a:spcPct val="0"/>
                </a:spcAft>
              </a:pPr>
              <a:r>
                <a:rPr lang="en-US" altLang="ja-JP" sz="2000" dirty="0" smtClean="0">
                  <a:gradFill>
                    <a:gsLst>
                      <a:gs pos="0">
                        <a:srgbClr val="FFFFFF"/>
                      </a:gs>
                      <a:gs pos="100000">
                        <a:srgbClr val="FFFFFF"/>
                      </a:gs>
                    </a:gsLst>
                    <a:lin ang="5400000" scaled="0"/>
                  </a:gradFill>
                  <a:latin typeface="メイリオ" pitchFamily="50" charset="-128"/>
                  <a:ea typeface="メイリオ" pitchFamily="50" charset="-128"/>
                </a:rPr>
                <a:t>ID Services</a:t>
              </a:r>
              <a:endParaRPr lang="en-US" sz="2000" dirty="0" smtClean="0">
                <a:gradFill>
                  <a:gsLst>
                    <a:gs pos="0">
                      <a:srgbClr val="FFFFFF"/>
                    </a:gs>
                    <a:gs pos="100000">
                      <a:srgbClr val="FFFFFF"/>
                    </a:gs>
                  </a:gsLst>
                  <a:lin ang="5400000" scaled="0"/>
                </a:gradFill>
                <a:latin typeface="メイリオ" pitchFamily="50" charset="-128"/>
                <a:ea typeface="メイリオ" pitchFamily="50" charset="-128"/>
              </a:endParaRPr>
            </a:p>
          </p:txBody>
        </p:sp>
        <p:pic>
          <p:nvPicPr>
            <p:cNvPr id="32" name="Picture 7" descr="C:\Users\Jonahs\Dropbox\Projects SCOTT\MEET Windows Azure\source\Background\tile-icon-identity.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168165" y="2705562"/>
              <a:ext cx="851488" cy="851488"/>
            </a:xfrm>
            <a:prstGeom prst="rect">
              <a:avLst/>
            </a:prstGeom>
            <a:noFill/>
            <a:extLst/>
          </p:spPr>
        </p:pic>
      </p:grpSp>
      <p:sp>
        <p:nvSpPr>
          <p:cNvPr id="20" name="Right Arrow 19"/>
          <p:cNvSpPr/>
          <p:nvPr/>
        </p:nvSpPr>
        <p:spPr bwMode="auto">
          <a:xfrm>
            <a:off x="2869324" y="2441268"/>
            <a:ext cx="2829260" cy="882717"/>
          </a:xfrm>
          <a:prstGeom prst="rightArrow">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33" name="Picture 32"/>
          <p:cNvPicPr>
            <a:picLocks noChangeAspect="1"/>
          </p:cNvPicPr>
          <p:nvPr/>
        </p:nvPicPr>
        <p:blipFill>
          <a:blip r:embed="rId6"/>
          <a:stretch>
            <a:fillRect/>
          </a:stretch>
        </p:blipFill>
        <p:spPr>
          <a:xfrm>
            <a:off x="3819779" y="4494445"/>
            <a:ext cx="318959" cy="410091"/>
          </a:xfrm>
          <a:prstGeom prst="rect">
            <a:avLst/>
          </a:prstGeom>
        </p:spPr>
      </p:pic>
      <p:sp>
        <p:nvSpPr>
          <p:cNvPr id="36" name="Right Arrow 35"/>
          <p:cNvSpPr/>
          <p:nvPr/>
        </p:nvSpPr>
        <p:spPr bwMode="auto">
          <a:xfrm rot="10800000">
            <a:off x="3214282" y="3702502"/>
            <a:ext cx="2651585" cy="882717"/>
          </a:xfrm>
          <a:prstGeom prst="rightArrow">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37" name="Picture 3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925184" y="1769512"/>
            <a:ext cx="2118949" cy="3490034"/>
          </a:xfrm>
          <a:prstGeom prst="rect">
            <a:avLst/>
          </a:prstGeom>
        </p:spPr>
      </p:pic>
      <p:grpSp>
        <p:nvGrpSpPr>
          <p:cNvPr id="5" name="Group 4"/>
          <p:cNvGrpSpPr/>
          <p:nvPr/>
        </p:nvGrpSpPr>
        <p:grpSpPr>
          <a:xfrm>
            <a:off x="5866545" y="3925613"/>
            <a:ext cx="3924920" cy="884477"/>
            <a:chOff x="5866545" y="3925613"/>
            <a:chExt cx="3924920" cy="884477"/>
          </a:xfrm>
        </p:grpSpPr>
        <p:sp>
          <p:nvSpPr>
            <p:cNvPr id="2" name="Rectangle 1"/>
            <p:cNvSpPr/>
            <p:nvPr/>
          </p:nvSpPr>
          <p:spPr bwMode="auto">
            <a:xfrm>
              <a:off x="5866545" y="3925613"/>
              <a:ext cx="3924920" cy="884477"/>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3" name="TextBox 2"/>
            <p:cNvSpPr txBox="1"/>
            <p:nvPr/>
          </p:nvSpPr>
          <p:spPr>
            <a:xfrm>
              <a:off x="6907042" y="4254062"/>
              <a:ext cx="2536501" cy="284693"/>
            </a:xfrm>
            <a:prstGeom prst="rect">
              <a:avLst/>
            </a:prstGeom>
            <a:noFill/>
          </p:spPr>
          <p:txBody>
            <a:bodyPr wrap="square" lIns="0" tIns="0" rIns="0" bIns="0" rtlCol="0">
              <a:spAutoFit/>
            </a:bodyPr>
            <a:lstStyle/>
            <a:p>
              <a:pPr>
                <a:lnSpc>
                  <a:spcPct val="90000"/>
                </a:lnSpc>
                <a:spcBef>
                  <a:spcPct val="20000"/>
                </a:spcBef>
                <a:buSzPct val="80000"/>
              </a:pPr>
              <a:r>
                <a:rPr lang="en-US" altLang="ja-JP" sz="2000" dirty="0" smtClean="0">
                  <a:solidFill>
                    <a:schemeClr val="bg1"/>
                  </a:solidFill>
                </a:rPr>
                <a:t>Custom Script(s)</a:t>
              </a:r>
              <a:endParaRPr lang="en-US" sz="2000" dirty="0">
                <a:solidFill>
                  <a:schemeClr val="bg1"/>
                </a:solidFill>
              </a:endParaRPr>
            </a:p>
          </p:txBody>
        </p:sp>
        <p:grpSp>
          <p:nvGrpSpPr>
            <p:cNvPr id="4" name="Group 3"/>
            <p:cNvGrpSpPr/>
            <p:nvPr/>
          </p:nvGrpSpPr>
          <p:grpSpPr>
            <a:xfrm>
              <a:off x="5966223" y="4045498"/>
              <a:ext cx="707118" cy="625903"/>
              <a:chOff x="5981989" y="4061264"/>
              <a:chExt cx="707118" cy="625903"/>
            </a:xfrm>
          </p:grpSpPr>
          <p:pic>
            <p:nvPicPr>
              <p:cNvPr id="34" name="Picture 33"/>
              <p:cNvPicPr>
                <a:picLocks noChangeAspect="1"/>
              </p:cNvPicPr>
              <p:nvPr/>
            </p:nvPicPr>
            <p:blipFill>
              <a:blip r:embed="rId8"/>
              <a:stretch>
                <a:fillRect/>
              </a:stretch>
            </p:blipFill>
            <p:spPr>
              <a:xfrm>
                <a:off x="6050310" y="4061264"/>
                <a:ext cx="592961" cy="625903"/>
              </a:xfrm>
              <a:prstGeom prst="rect">
                <a:avLst/>
              </a:prstGeom>
            </p:spPr>
          </p:pic>
          <p:sp>
            <p:nvSpPr>
              <p:cNvPr id="35" name="TextBox 34"/>
              <p:cNvSpPr txBox="1"/>
              <p:nvPr/>
            </p:nvSpPr>
            <p:spPr>
              <a:xfrm>
                <a:off x="5981989" y="4288612"/>
                <a:ext cx="707118" cy="221599"/>
              </a:xfrm>
              <a:prstGeom prst="rect">
                <a:avLst/>
              </a:prstGeom>
              <a:noFill/>
            </p:spPr>
            <p:txBody>
              <a:bodyPr wrap="square" lIns="0" tIns="0" rIns="0" bIns="0" rtlCol="0">
                <a:spAutoFit/>
              </a:bodyPr>
              <a:lstStyle/>
              <a:p>
                <a:pPr algn="ctr">
                  <a:lnSpc>
                    <a:spcPct val="90000"/>
                  </a:lnSpc>
                  <a:spcBef>
                    <a:spcPct val="20000"/>
                  </a:spcBef>
                  <a:buSzPct val="80000"/>
                </a:pPr>
                <a:r>
                  <a:rPr lang="en-US" sz="1600" dirty="0" smtClean="0">
                    <a:solidFill>
                      <a:schemeClr val="bg2">
                        <a:lumMod val="50000"/>
                      </a:schemeClr>
                    </a:solidFill>
                    <a:latin typeface="Segoe UI Semibold" panose="020B0702040204020203" pitchFamily="34" charset="0"/>
                    <a:cs typeface="Segoe UI Semibold" panose="020B0702040204020203" pitchFamily="34" charset="0"/>
                  </a:rPr>
                  <a:t>&lt;//&gt;</a:t>
                </a:r>
                <a:endParaRPr lang="en-US" sz="1600" dirty="0">
                  <a:solidFill>
                    <a:schemeClr val="bg2">
                      <a:lumMod val="50000"/>
                    </a:schemeClr>
                  </a:solidFill>
                  <a:latin typeface="Segoe UI Semibold" panose="020B0702040204020203" pitchFamily="34" charset="0"/>
                  <a:cs typeface="Segoe UI Semibold" panose="020B0702040204020203" pitchFamily="34" charset="0"/>
                </a:endParaRPr>
              </a:p>
            </p:txBody>
          </p:sp>
        </p:grpSp>
      </p:grpSp>
    </p:spTree>
    <p:extLst>
      <p:ext uri="{BB962C8B-B14F-4D97-AF65-F5344CB8AC3E}">
        <p14:creationId xmlns:p14="http://schemas.microsoft.com/office/powerpoint/2010/main" val="795993336"/>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path" presetSubtype="0" accel="50000" decel="50000" fill="hold" nodeType="withEffect">
                                  <p:stCondLst>
                                    <p:cond delay="0"/>
                                  </p:stCondLst>
                                  <p:childTnLst>
                                    <p:animMotion origin="layout" path="M 4.5689E-6 -1.11022E-16 L -0.08688 -1.11022E-16 " pathEditMode="relative" rAng="0" ptsTypes="AA">
                                      <p:cBhvr>
                                        <p:cTn id="6" dur="2000" fill="hold"/>
                                        <p:tgtEl>
                                          <p:spTgt spid="37"/>
                                        </p:tgtEl>
                                        <p:attrNameLst>
                                          <p:attrName>ppt_x</p:attrName>
                                          <p:attrName>ppt_y</p:attrName>
                                        </p:attrNameLst>
                                      </p:cBhvr>
                                      <p:rCtr x="-4350" y="0"/>
                                    </p:animMotion>
                                  </p:childTnLst>
                                </p:cTn>
                              </p:par>
                              <p:par>
                                <p:cTn id="7" presetID="42" presetClass="entr" presetSubtype="0" fill="hold" grpId="0" nodeType="withEffect">
                                  <p:stCondLst>
                                    <p:cond delay="750"/>
                                  </p:stCondLst>
                                  <p:childTnLst>
                                    <p:set>
                                      <p:cBhvr>
                                        <p:cTn id="8" dur="1" fill="hold">
                                          <p:stCondLst>
                                            <p:cond delay="0"/>
                                          </p:stCondLst>
                                        </p:cTn>
                                        <p:tgtEl>
                                          <p:spTgt spid="17"/>
                                        </p:tgtEl>
                                        <p:attrNameLst>
                                          <p:attrName>style.visibility</p:attrName>
                                        </p:attrNameLst>
                                      </p:cBhvr>
                                      <p:to>
                                        <p:strVal val="visible"/>
                                      </p:to>
                                    </p:set>
                                    <p:animEffect transition="in" filter="fade">
                                      <p:cBhvr>
                                        <p:cTn id="9" dur="750"/>
                                        <p:tgtEl>
                                          <p:spTgt spid="17"/>
                                        </p:tgtEl>
                                      </p:cBhvr>
                                    </p:animEffect>
                                    <p:anim calcmode="lin" valueType="num">
                                      <p:cBhvr>
                                        <p:cTn id="10" dur="750" fill="hold"/>
                                        <p:tgtEl>
                                          <p:spTgt spid="17"/>
                                        </p:tgtEl>
                                        <p:attrNameLst>
                                          <p:attrName>ppt_x</p:attrName>
                                        </p:attrNameLst>
                                      </p:cBhvr>
                                      <p:tavLst>
                                        <p:tav tm="0">
                                          <p:val>
                                            <p:strVal val="#ppt_x"/>
                                          </p:val>
                                        </p:tav>
                                        <p:tav tm="100000">
                                          <p:val>
                                            <p:strVal val="#ppt_x"/>
                                          </p:val>
                                        </p:tav>
                                      </p:tavLst>
                                    </p:anim>
                                    <p:anim calcmode="lin" valueType="num">
                                      <p:cBhvr>
                                        <p:cTn id="11" dur="750" fill="hold"/>
                                        <p:tgtEl>
                                          <p:spTgt spid="17"/>
                                        </p:tgtEl>
                                        <p:attrNameLst>
                                          <p:attrName>ppt_y</p:attrName>
                                        </p:attrNameLst>
                                      </p:cBhvr>
                                      <p:tavLst>
                                        <p:tav tm="0">
                                          <p:val>
                                            <p:strVal val="#ppt_y+.1"/>
                                          </p:val>
                                        </p:tav>
                                        <p:tav tm="100000">
                                          <p:val>
                                            <p:strVal val="#ppt_y"/>
                                          </p:val>
                                        </p:tav>
                                      </p:tavLst>
                                    </p:anim>
                                  </p:childTnLst>
                                </p:cTn>
                              </p:par>
                              <p:par>
                                <p:cTn id="12" presetID="42" presetClass="entr" presetSubtype="0" fill="hold" grpId="0" nodeType="withEffect">
                                  <p:stCondLst>
                                    <p:cond delay="100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1500"/>
                                        <p:tgtEl>
                                          <p:spTgt spid="21"/>
                                        </p:tgtEl>
                                      </p:cBhvr>
                                    </p:animEffect>
                                    <p:anim calcmode="lin" valueType="num">
                                      <p:cBhvr>
                                        <p:cTn id="15" dur="1500" fill="hold"/>
                                        <p:tgtEl>
                                          <p:spTgt spid="21"/>
                                        </p:tgtEl>
                                        <p:attrNameLst>
                                          <p:attrName>ppt_x</p:attrName>
                                        </p:attrNameLst>
                                      </p:cBhvr>
                                      <p:tavLst>
                                        <p:tav tm="0">
                                          <p:val>
                                            <p:strVal val="#ppt_x"/>
                                          </p:val>
                                        </p:tav>
                                        <p:tav tm="100000">
                                          <p:val>
                                            <p:strVal val="#ppt_x"/>
                                          </p:val>
                                        </p:tav>
                                      </p:tavLst>
                                    </p:anim>
                                    <p:anim calcmode="lin" valueType="num">
                                      <p:cBhvr>
                                        <p:cTn id="16" dur="1500" fill="hold"/>
                                        <p:tgtEl>
                                          <p:spTgt spid="21"/>
                                        </p:tgtEl>
                                        <p:attrNameLst>
                                          <p:attrName>ppt_y</p:attrName>
                                        </p:attrNameLst>
                                      </p:cBhvr>
                                      <p:tavLst>
                                        <p:tav tm="0">
                                          <p:val>
                                            <p:strVal val="#ppt_y+.1"/>
                                          </p:val>
                                        </p:tav>
                                        <p:tav tm="100000">
                                          <p:val>
                                            <p:strVal val="#ppt_y"/>
                                          </p:val>
                                        </p:tav>
                                      </p:tavLst>
                                    </p:anim>
                                  </p:childTnLst>
                                </p:cTn>
                              </p:par>
                              <p:par>
                                <p:cTn id="17" presetID="10" presetClass="entr" presetSubtype="0" fill="hold" grpId="0" nodeType="withEffect">
                                  <p:stCondLst>
                                    <p:cond delay="75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1500"/>
                                        <p:tgtEl>
                                          <p:spTgt spid="18"/>
                                        </p:tgtEl>
                                      </p:cBhvr>
                                    </p:animEffect>
                                  </p:childTnLst>
                                </p:cTn>
                              </p:par>
                              <p:par>
                                <p:cTn id="20" presetID="42" presetClass="entr" presetSubtype="0" fill="hold" grpId="0" nodeType="withEffect">
                                  <p:stCondLst>
                                    <p:cond delay="100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1500"/>
                                        <p:tgtEl>
                                          <p:spTgt spid="19"/>
                                        </p:tgtEl>
                                      </p:cBhvr>
                                    </p:animEffect>
                                    <p:anim calcmode="lin" valueType="num">
                                      <p:cBhvr>
                                        <p:cTn id="23" dur="1500" fill="hold"/>
                                        <p:tgtEl>
                                          <p:spTgt spid="19"/>
                                        </p:tgtEl>
                                        <p:attrNameLst>
                                          <p:attrName>ppt_x</p:attrName>
                                        </p:attrNameLst>
                                      </p:cBhvr>
                                      <p:tavLst>
                                        <p:tav tm="0">
                                          <p:val>
                                            <p:strVal val="#ppt_x"/>
                                          </p:val>
                                        </p:tav>
                                        <p:tav tm="100000">
                                          <p:val>
                                            <p:strVal val="#ppt_x"/>
                                          </p:val>
                                        </p:tav>
                                      </p:tavLst>
                                    </p:anim>
                                    <p:anim calcmode="lin" valueType="num">
                                      <p:cBhvr>
                                        <p:cTn id="24" dur="1500" fill="hold"/>
                                        <p:tgtEl>
                                          <p:spTgt spid="19"/>
                                        </p:tgtEl>
                                        <p:attrNameLst>
                                          <p:attrName>ppt_y</p:attrName>
                                        </p:attrNameLst>
                                      </p:cBhvr>
                                      <p:tavLst>
                                        <p:tav tm="0">
                                          <p:val>
                                            <p:strVal val="#ppt_y+.1"/>
                                          </p:val>
                                        </p:tav>
                                        <p:tav tm="100000">
                                          <p:val>
                                            <p:strVal val="#ppt_y"/>
                                          </p:val>
                                        </p:tav>
                                      </p:tavLst>
                                    </p:anim>
                                  </p:childTnLst>
                                </p:cTn>
                              </p:par>
                              <p:par>
                                <p:cTn id="25" presetID="10" presetClass="entr" presetSubtype="0" fill="hold" nodeType="withEffect">
                                  <p:stCondLst>
                                    <p:cond delay="100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par>
                                <p:cTn id="28" presetID="42" presetClass="entr" presetSubtype="0" fill="hold" grpId="0" nodeType="withEffect">
                                  <p:stCondLst>
                                    <p:cond delay="75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1000"/>
                                        <p:tgtEl>
                                          <p:spTgt spid="14"/>
                                        </p:tgtEl>
                                      </p:cBhvr>
                                    </p:animEffect>
                                    <p:anim calcmode="lin" valueType="num">
                                      <p:cBhvr>
                                        <p:cTn id="31" dur="1000" fill="hold"/>
                                        <p:tgtEl>
                                          <p:spTgt spid="14"/>
                                        </p:tgtEl>
                                        <p:attrNameLst>
                                          <p:attrName>ppt_x</p:attrName>
                                        </p:attrNameLst>
                                      </p:cBhvr>
                                      <p:tavLst>
                                        <p:tav tm="0">
                                          <p:val>
                                            <p:strVal val="#ppt_x"/>
                                          </p:val>
                                        </p:tav>
                                        <p:tav tm="100000">
                                          <p:val>
                                            <p:strVal val="#ppt_x"/>
                                          </p:val>
                                        </p:tav>
                                      </p:tavLst>
                                    </p:anim>
                                    <p:anim calcmode="lin" valueType="num">
                                      <p:cBhvr>
                                        <p:cTn id="32" dur="1000" fill="hold"/>
                                        <p:tgtEl>
                                          <p:spTgt spid="14"/>
                                        </p:tgtEl>
                                        <p:attrNameLst>
                                          <p:attrName>ppt_y</p:attrName>
                                        </p:attrNameLst>
                                      </p:cBhvr>
                                      <p:tavLst>
                                        <p:tav tm="0">
                                          <p:val>
                                            <p:strVal val="#ppt_y+.1"/>
                                          </p:val>
                                        </p:tav>
                                        <p:tav tm="100000">
                                          <p:val>
                                            <p:strVal val="#ppt_y"/>
                                          </p:val>
                                        </p:tav>
                                      </p:tavLst>
                                    </p:anim>
                                  </p:childTnLst>
                                </p:cTn>
                              </p:par>
                            </p:childTnLst>
                          </p:cTn>
                        </p:par>
                        <p:par>
                          <p:cTn id="33" fill="hold">
                            <p:stCondLst>
                              <p:cond delay="2500"/>
                            </p:stCondLst>
                            <p:childTnLst>
                              <p:par>
                                <p:cTn id="34" presetID="10" presetClass="entr" presetSubtype="0" fill="hold"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fade">
                                      <p:cBhvr>
                                        <p:cTn id="36" dur="500"/>
                                        <p:tgtEl>
                                          <p:spTgt spid="30"/>
                                        </p:tgtEl>
                                      </p:cBhvr>
                                    </p:animEffect>
                                  </p:childTnLst>
                                </p:cTn>
                              </p:par>
                              <p:par>
                                <p:cTn id="37" presetID="10" presetClass="entr" presetSubtype="0" fill="hold" nodeType="withEffect">
                                  <p:stCondLst>
                                    <p:cond delay="250"/>
                                  </p:stCondLst>
                                  <p:childTnLst>
                                    <p:set>
                                      <p:cBhvr>
                                        <p:cTn id="38" dur="1" fill="hold">
                                          <p:stCondLst>
                                            <p:cond delay="0"/>
                                          </p:stCondLst>
                                        </p:cTn>
                                        <p:tgtEl>
                                          <p:spTgt spid="27"/>
                                        </p:tgtEl>
                                        <p:attrNameLst>
                                          <p:attrName>style.visibility</p:attrName>
                                        </p:attrNameLst>
                                      </p:cBhvr>
                                      <p:to>
                                        <p:strVal val="visible"/>
                                      </p:to>
                                    </p:set>
                                    <p:animEffect transition="in" filter="fade">
                                      <p:cBhvr>
                                        <p:cTn id="39" dur="500"/>
                                        <p:tgtEl>
                                          <p:spTgt spid="27"/>
                                        </p:tgtEl>
                                      </p:cBhvr>
                                    </p:animEffect>
                                  </p:childTnLst>
                                </p:cTn>
                              </p:par>
                            </p:childTnLst>
                          </p:cTn>
                        </p:par>
                      </p:childTnLst>
                    </p:cTn>
                  </p:par>
                  <p:par>
                    <p:cTn id="40" fill="hold">
                      <p:stCondLst>
                        <p:cond delay="indefinite"/>
                      </p:stCondLst>
                      <p:childTnLst>
                        <p:par>
                          <p:cTn id="41" fill="hold">
                            <p:stCondLst>
                              <p:cond delay="0"/>
                            </p:stCondLst>
                            <p:childTnLst>
                              <p:par>
                                <p:cTn id="42" presetID="12" presetClass="entr" presetSubtype="8" fill="hold" grpId="0" nodeType="clickEffect">
                                  <p:stCondLst>
                                    <p:cond delay="0"/>
                                  </p:stCondLst>
                                  <p:childTnLst>
                                    <p:set>
                                      <p:cBhvr>
                                        <p:cTn id="43" dur="1" fill="hold">
                                          <p:stCondLst>
                                            <p:cond delay="0"/>
                                          </p:stCondLst>
                                        </p:cTn>
                                        <p:tgtEl>
                                          <p:spTgt spid="20"/>
                                        </p:tgtEl>
                                        <p:attrNameLst>
                                          <p:attrName>style.visibility</p:attrName>
                                        </p:attrNameLst>
                                      </p:cBhvr>
                                      <p:to>
                                        <p:strVal val="visible"/>
                                      </p:to>
                                    </p:set>
                                    <p:anim calcmode="lin" valueType="num">
                                      <p:cBhvr additive="base">
                                        <p:cTn id="44" dur="1000"/>
                                        <p:tgtEl>
                                          <p:spTgt spid="20"/>
                                        </p:tgtEl>
                                        <p:attrNameLst>
                                          <p:attrName>ppt_x</p:attrName>
                                        </p:attrNameLst>
                                      </p:cBhvr>
                                      <p:tavLst>
                                        <p:tav tm="0">
                                          <p:val>
                                            <p:strVal val="#ppt_x-#ppt_w*1.125000"/>
                                          </p:val>
                                        </p:tav>
                                        <p:tav tm="100000">
                                          <p:val>
                                            <p:strVal val="#ppt_x"/>
                                          </p:val>
                                        </p:tav>
                                      </p:tavLst>
                                    </p:anim>
                                    <p:animEffect transition="in" filter="wipe(right)">
                                      <p:cBhvr>
                                        <p:cTn id="45" dur="1000"/>
                                        <p:tgtEl>
                                          <p:spTgt spid="20"/>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5"/>
                                        </p:tgtEl>
                                        <p:attrNameLst>
                                          <p:attrName>style.visibility</p:attrName>
                                        </p:attrNameLst>
                                      </p:cBhvr>
                                      <p:to>
                                        <p:strVal val="visible"/>
                                      </p:to>
                                    </p:set>
                                    <p:animEffect transition="in" filter="fade">
                                      <p:cBhvr>
                                        <p:cTn id="50" dur="1000"/>
                                        <p:tgtEl>
                                          <p:spTgt spid="5"/>
                                        </p:tgtEl>
                                      </p:cBhvr>
                                    </p:animEffect>
                                  </p:childTnLst>
                                </p:cTn>
                              </p:par>
                            </p:childTnLst>
                          </p:cTn>
                        </p:par>
                      </p:childTnLst>
                    </p:cTn>
                  </p:par>
                  <p:par>
                    <p:cTn id="51" fill="hold">
                      <p:stCondLst>
                        <p:cond delay="indefinite"/>
                      </p:stCondLst>
                      <p:childTnLst>
                        <p:par>
                          <p:cTn id="52" fill="hold">
                            <p:stCondLst>
                              <p:cond delay="0"/>
                            </p:stCondLst>
                            <p:childTnLst>
                              <p:par>
                                <p:cTn id="53" presetID="12" presetClass="entr" presetSubtype="2" fill="hold" grpId="0" nodeType="clickEffect">
                                  <p:stCondLst>
                                    <p:cond delay="0"/>
                                  </p:stCondLst>
                                  <p:childTnLst>
                                    <p:set>
                                      <p:cBhvr>
                                        <p:cTn id="54" dur="1" fill="hold">
                                          <p:stCondLst>
                                            <p:cond delay="0"/>
                                          </p:stCondLst>
                                        </p:cTn>
                                        <p:tgtEl>
                                          <p:spTgt spid="36"/>
                                        </p:tgtEl>
                                        <p:attrNameLst>
                                          <p:attrName>style.visibility</p:attrName>
                                        </p:attrNameLst>
                                      </p:cBhvr>
                                      <p:to>
                                        <p:strVal val="visible"/>
                                      </p:to>
                                    </p:set>
                                    <p:anim calcmode="lin" valueType="num">
                                      <p:cBhvr additive="base">
                                        <p:cTn id="55" dur="750"/>
                                        <p:tgtEl>
                                          <p:spTgt spid="36"/>
                                        </p:tgtEl>
                                        <p:attrNameLst>
                                          <p:attrName>ppt_x</p:attrName>
                                        </p:attrNameLst>
                                      </p:cBhvr>
                                      <p:tavLst>
                                        <p:tav tm="0">
                                          <p:val>
                                            <p:strVal val="#ppt_x+#ppt_w*1.125000"/>
                                          </p:val>
                                        </p:tav>
                                        <p:tav tm="100000">
                                          <p:val>
                                            <p:strVal val="#ppt_x"/>
                                          </p:val>
                                        </p:tav>
                                      </p:tavLst>
                                    </p:anim>
                                    <p:animEffect transition="in" filter="wipe(left)">
                                      <p:cBhvr>
                                        <p:cTn id="56" dur="750"/>
                                        <p:tgtEl>
                                          <p:spTgt spid="36"/>
                                        </p:tgtEl>
                                      </p:cBhvr>
                                    </p:animEffect>
                                  </p:childTnLst>
                                </p:cTn>
                              </p:par>
                            </p:childTnLst>
                          </p:cTn>
                        </p:par>
                        <p:par>
                          <p:cTn id="57" fill="hold">
                            <p:stCondLst>
                              <p:cond delay="750"/>
                            </p:stCondLst>
                            <p:childTnLst>
                              <p:par>
                                <p:cTn id="58" presetID="10" presetClass="entr" presetSubtype="0" fill="hold" nodeType="after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fade">
                                      <p:cBhvr>
                                        <p:cTn id="60"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7" grpId="0" animBg="1"/>
      <p:bldP spid="18" grpId="0" animBg="1"/>
      <p:bldP spid="19" grpId="0" animBg="1"/>
      <p:bldP spid="21" grpId="0" animBg="1"/>
      <p:bldP spid="20" grpId="0" animBg="1"/>
      <p:bldP spid="3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71170" y="155575"/>
            <a:ext cx="10448925" cy="747713"/>
          </a:xfrm>
        </p:spPr>
        <p:txBody>
          <a:bodyPr/>
          <a:lstStyle/>
          <a:p>
            <a:pPr lvl="0">
              <a:spcBef>
                <a:spcPts val="533"/>
              </a:spcBef>
              <a:spcAft>
                <a:spcPts val="800"/>
              </a:spcAft>
              <a:tabLst>
                <a:tab pos="5039589" algn="l"/>
              </a:tabLst>
            </a:pPr>
            <a:r>
              <a:rPr lang="en-US" dirty="0" smtClean="0">
                <a:solidFill>
                  <a:srgbClr val="FFFFFF"/>
                </a:solidFill>
                <a:latin typeface="Segoe UI Light"/>
                <a:ea typeface="Segoe UI" pitchFamily="34" charset="0"/>
                <a:cs typeface="Segoe UI" pitchFamily="34" charset="0"/>
              </a:rPr>
              <a:t>Notification Hubs</a:t>
            </a:r>
            <a:endParaRPr lang="en-US" dirty="0">
              <a:solidFill>
                <a:srgbClr val="FFFFFF"/>
              </a:solidFill>
              <a:latin typeface="Segoe UI Light"/>
              <a:ea typeface="Segoe UI" pitchFamily="34" charset="0"/>
              <a:cs typeface="Segoe UI" pitchFamily="34" charset="0"/>
            </a:endParaRPr>
          </a:p>
        </p:txBody>
      </p:sp>
      <p:grpSp>
        <p:nvGrpSpPr>
          <p:cNvPr id="22" name="Group 21"/>
          <p:cNvGrpSpPr/>
          <p:nvPr/>
        </p:nvGrpSpPr>
        <p:grpSpPr>
          <a:xfrm>
            <a:off x="4999636" y="3758118"/>
            <a:ext cx="1453767" cy="1125066"/>
            <a:chOff x="5144219" y="4342318"/>
            <a:chExt cx="1453767" cy="1125066"/>
          </a:xfrm>
        </p:grpSpPr>
        <p:sp>
          <p:nvSpPr>
            <p:cNvPr id="10" name="TextBox 9"/>
            <p:cNvSpPr txBox="1"/>
            <p:nvPr/>
          </p:nvSpPr>
          <p:spPr>
            <a:xfrm>
              <a:off x="5144219" y="5016170"/>
              <a:ext cx="1453767" cy="451214"/>
            </a:xfrm>
            <a:prstGeom prst="rect">
              <a:avLst/>
            </a:prstGeom>
            <a:noFill/>
          </p:spPr>
          <p:txBody>
            <a:bodyPr wrap="none" lIns="121871" tIns="0" rIns="0" bIns="0" rtlCol="0">
              <a:spAutoFit/>
            </a:bodyPr>
            <a:lstStyle/>
            <a:p>
              <a:pPr algn="ctr" defTabSz="914037"/>
              <a:r>
                <a:rPr lang="en-US" sz="1466" dirty="0">
                  <a:solidFill>
                    <a:prstClr val="white"/>
                  </a:solidFill>
                  <a:latin typeface="Segoe" pitchFamily="34" charset="0"/>
                </a:rPr>
                <a:t>Service Bus </a:t>
              </a:r>
            </a:p>
            <a:p>
              <a:pPr algn="ctr" defTabSz="914037"/>
              <a:r>
                <a:rPr lang="en-US" sz="1466" dirty="0">
                  <a:solidFill>
                    <a:prstClr val="white"/>
                  </a:solidFill>
                  <a:latin typeface="Segoe" pitchFamily="34" charset="0"/>
                </a:rPr>
                <a:t>Notification Hub</a:t>
              </a:r>
            </a:p>
          </p:txBody>
        </p:sp>
        <p:sp>
          <p:nvSpPr>
            <p:cNvPr id="8" name="Freeform 73"/>
            <p:cNvSpPr>
              <a:spLocks noEditPoints="1"/>
            </p:cNvSpPr>
            <p:nvPr/>
          </p:nvSpPr>
          <p:spPr bwMode="auto">
            <a:xfrm>
              <a:off x="5570392" y="4342318"/>
              <a:ext cx="601420" cy="580741"/>
            </a:xfrm>
            <a:custGeom>
              <a:avLst/>
              <a:gdLst>
                <a:gd name="T0" fmla="*/ 1799 w 2278"/>
                <a:gd name="T1" fmla="*/ 879 h 2201"/>
                <a:gd name="T2" fmla="*/ 1711 w 2278"/>
                <a:gd name="T3" fmla="*/ 335 h 2201"/>
                <a:gd name="T4" fmla="*/ 1363 w 2278"/>
                <a:gd name="T5" fmla="*/ 315 h 2201"/>
                <a:gd name="T6" fmla="*/ 1068 w 2278"/>
                <a:gd name="T7" fmla="*/ 0 h 2201"/>
                <a:gd name="T8" fmla="*/ 810 w 2278"/>
                <a:gd name="T9" fmla="*/ 412 h 2201"/>
                <a:gd name="T10" fmla="*/ 408 w 2278"/>
                <a:gd name="T11" fmla="*/ 325 h 2201"/>
                <a:gd name="T12" fmla="*/ 246 w 2278"/>
                <a:gd name="T13" fmla="*/ 841 h 2201"/>
                <a:gd name="T14" fmla="*/ 0 w 2278"/>
                <a:gd name="T15" fmla="*/ 1138 h 2201"/>
                <a:gd name="T16" fmla="*/ 338 w 2278"/>
                <a:gd name="T17" fmla="*/ 1396 h 2201"/>
                <a:gd name="T18" fmla="*/ 166 w 2278"/>
                <a:gd name="T19" fmla="*/ 1885 h 2201"/>
                <a:gd name="T20" fmla="*/ 769 w 2278"/>
                <a:gd name="T21" fmla="*/ 1966 h 2201"/>
                <a:gd name="T22" fmla="*/ 1053 w 2278"/>
                <a:gd name="T23" fmla="*/ 2200 h 2201"/>
                <a:gd name="T24" fmla="*/ 1081 w 2278"/>
                <a:gd name="T25" fmla="*/ 2201 h 2201"/>
                <a:gd name="T26" fmla="*/ 1184 w 2278"/>
                <a:gd name="T27" fmla="*/ 1949 h 2201"/>
                <a:gd name="T28" fmla="*/ 1666 w 2278"/>
                <a:gd name="T29" fmla="*/ 1872 h 2201"/>
                <a:gd name="T30" fmla="*/ 1874 w 2278"/>
                <a:gd name="T31" fmla="*/ 1743 h 2201"/>
                <a:gd name="T32" fmla="*/ 2060 w 2278"/>
                <a:gd name="T33" fmla="*/ 1273 h 2201"/>
                <a:gd name="T34" fmla="*/ 1940 w 2278"/>
                <a:gd name="T35" fmla="*/ 1369 h 2201"/>
                <a:gd name="T36" fmla="*/ 1385 w 2278"/>
                <a:gd name="T37" fmla="*/ 1279 h 2201"/>
                <a:gd name="T38" fmla="*/ 1837 w 2278"/>
                <a:gd name="T39" fmla="*/ 1733 h 2201"/>
                <a:gd name="T40" fmla="*/ 1302 w 2278"/>
                <a:gd name="T41" fmla="*/ 1393 h 2201"/>
                <a:gd name="T42" fmla="*/ 1433 w 2278"/>
                <a:gd name="T43" fmla="*/ 1759 h 2201"/>
                <a:gd name="T44" fmla="*/ 1193 w 2278"/>
                <a:gd name="T45" fmla="*/ 1461 h 2201"/>
                <a:gd name="T46" fmla="*/ 1156 w 2278"/>
                <a:gd name="T47" fmla="*/ 1924 h 2201"/>
                <a:gd name="T48" fmla="*/ 1053 w 2278"/>
                <a:gd name="T49" fmla="*/ 1484 h 2201"/>
                <a:gd name="T50" fmla="*/ 878 w 2278"/>
                <a:gd name="T51" fmla="*/ 1857 h 2201"/>
                <a:gd name="T52" fmla="*/ 804 w 2278"/>
                <a:gd name="T53" fmla="*/ 1753 h 2201"/>
                <a:gd name="T54" fmla="*/ 438 w 2278"/>
                <a:gd name="T55" fmla="*/ 1789 h 2201"/>
                <a:gd name="T56" fmla="*/ 369 w 2278"/>
                <a:gd name="T57" fmla="*/ 1741 h 2201"/>
                <a:gd name="T58" fmla="*/ 551 w 2278"/>
                <a:gd name="T59" fmla="*/ 1362 h 2201"/>
                <a:gd name="T60" fmla="*/ 447 w 2278"/>
                <a:gd name="T61" fmla="*/ 1287 h 2201"/>
                <a:gd name="T62" fmla="*/ 723 w 2278"/>
                <a:gd name="T63" fmla="*/ 1153 h 2201"/>
                <a:gd name="T64" fmla="*/ 253 w 2278"/>
                <a:gd name="T65" fmla="*/ 1023 h 2201"/>
                <a:gd name="T66" fmla="*/ 745 w 2278"/>
                <a:gd name="T67" fmla="*/ 1014 h 2201"/>
                <a:gd name="T68" fmla="*/ 386 w 2278"/>
                <a:gd name="T69" fmla="*/ 736 h 2201"/>
                <a:gd name="T70" fmla="*/ 813 w 2278"/>
                <a:gd name="T71" fmla="*/ 904 h 2201"/>
                <a:gd name="T72" fmla="*/ 701 w 2278"/>
                <a:gd name="T73" fmla="*/ 530 h 2201"/>
                <a:gd name="T74" fmla="*/ 944 w 2278"/>
                <a:gd name="T75" fmla="*/ 815 h 2201"/>
                <a:gd name="T76" fmla="*/ 996 w 2278"/>
                <a:gd name="T77" fmla="*/ 287 h 2201"/>
                <a:gd name="T78" fmla="*/ 1083 w 2278"/>
                <a:gd name="T79" fmla="*/ 792 h 2201"/>
                <a:gd name="T80" fmla="*/ 1253 w 2278"/>
                <a:gd name="T81" fmla="*/ 424 h 2201"/>
                <a:gd name="T82" fmla="*/ 1331 w 2278"/>
                <a:gd name="T83" fmla="*/ 529 h 2201"/>
                <a:gd name="T84" fmla="*/ 1558 w 2278"/>
                <a:gd name="T85" fmla="*/ 488 h 2201"/>
                <a:gd name="T86" fmla="*/ 1618 w 2278"/>
                <a:gd name="T87" fmla="*/ 610 h 2201"/>
                <a:gd name="T88" fmla="*/ 1586 w 2278"/>
                <a:gd name="T89" fmla="*/ 914 h 2201"/>
                <a:gd name="T90" fmla="*/ 1690 w 2278"/>
                <a:gd name="T91" fmla="*/ 989 h 2201"/>
                <a:gd name="T92" fmla="*/ 1414 w 2278"/>
                <a:gd name="T93" fmla="*/ 1123 h 2201"/>
                <a:gd name="T94" fmla="*/ 2028 w 2278"/>
                <a:gd name="T95" fmla="*/ 1253 h 2201"/>
                <a:gd name="T96" fmla="*/ 1292 w 2278"/>
                <a:gd name="T97" fmla="*/ 936 h 2201"/>
                <a:gd name="T98" fmla="*/ 1083 w 2278"/>
                <a:gd name="T99" fmla="*/ 837 h 2201"/>
                <a:gd name="T100" fmla="*/ 945 w 2278"/>
                <a:gd name="T101" fmla="*/ 863 h 2201"/>
                <a:gd name="T102" fmla="*/ 787 w 2278"/>
                <a:gd name="T103" fmla="*/ 1031 h 2201"/>
                <a:gd name="T104" fmla="*/ 787 w 2278"/>
                <a:gd name="T105" fmla="*/ 1245 h 2201"/>
                <a:gd name="T106" fmla="*/ 945 w 2278"/>
                <a:gd name="T107" fmla="*/ 1412 h 2201"/>
                <a:gd name="T108" fmla="*/ 1083 w 2278"/>
                <a:gd name="T109" fmla="*/ 1439 h 2201"/>
                <a:gd name="T110" fmla="*/ 1292 w 2278"/>
                <a:gd name="T111" fmla="*/ 1340 h 2201"/>
                <a:gd name="T112" fmla="*/ 1370 w 2278"/>
                <a:gd name="T113" fmla="*/ 1138 h 2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78" h="2201">
                  <a:moveTo>
                    <a:pt x="2125" y="983"/>
                  </a:moveTo>
                  <a:cubicBezTo>
                    <a:pt x="2074" y="983"/>
                    <a:pt x="2030" y="1007"/>
                    <a:pt x="2002" y="1045"/>
                  </a:cubicBezTo>
                  <a:cubicBezTo>
                    <a:pt x="1787" y="929"/>
                    <a:pt x="1787" y="929"/>
                    <a:pt x="1787" y="929"/>
                  </a:cubicBezTo>
                  <a:cubicBezTo>
                    <a:pt x="1795" y="914"/>
                    <a:pt x="1799" y="897"/>
                    <a:pt x="1799" y="879"/>
                  </a:cubicBezTo>
                  <a:cubicBezTo>
                    <a:pt x="1799" y="828"/>
                    <a:pt x="1764" y="785"/>
                    <a:pt x="1715" y="773"/>
                  </a:cubicBezTo>
                  <a:cubicBezTo>
                    <a:pt x="1729" y="640"/>
                    <a:pt x="1729" y="640"/>
                    <a:pt x="1729" y="640"/>
                  </a:cubicBezTo>
                  <a:cubicBezTo>
                    <a:pt x="1805" y="630"/>
                    <a:pt x="1863" y="566"/>
                    <a:pt x="1863" y="488"/>
                  </a:cubicBezTo>
                  <a:cubicBezTo>
                    <a:pt x="1863" y="404"/>
                    <a:pt x="1795" y="335"/>
                    <a:pt x="1711" y="335"/>
                  </a:cubicBezTo>
                  <a:cubicBezTo>
                    <a:pt x="1645" y="335"/>
                    <a:pt x="1589" y="377"/>
                    <a:pt x="1567" y="435"/>
                  </a:cubicBezTo>
                  <a:cubicBezTo>
                    <a:pt x="1472" y="427"/>
                    <a:pt x="1472" y="427"/>
                    <a:pt x="1472" y="427"/>
                  </a:cubicBezTo>
                  <a:cubicBezTo>
                    <a:pt x="1472" y="426"/>
                    <a:pt x="1472" y="425"/>
                    <a:pt x="1472" y="424"/>
                  </a:cubicBezTo>
                  <a:cubicBezTo>
                    <a:pt x="1472" y="364"/>
                    <a:pt x="1423" y="315"/>
                    <a:pt x="1363" y="315"/>
                  </a:cubicBezTo>
                  <a:cubicBezTo>
                    <a:pt x="1334" y="315"/>
                    <a:pt x="1309" y="326"/>
                    <a:pt x="1289" y="343"/>
                  </a:cubicBezTo>
                  <a:cubicBezTo>
                    <a:pt x="1187" y="250"/>
                    <a:pt x="1187" y="250"/>
                    <a:pt x="1187" y="250"/>
                  </a:cubicBezTo>
                  <a:cubicBezTo>
                    <a:pt x="1208" y="223"/>
                    <a:pt x="1221" y="190"/>
                    <a:pt x="1221" y="153"/>
                  </a:cubicBezTo>
                  <a:cubicBezTo>
                    <a:pt x="1221" y="69"/>
                    <a:pt x="1153" y="0"/>
                    <a:pt x="1068" y="0"/>
                  </a:cubicBezTo>
                  <a:cubicBezTo>
                    <a:pt x="984" y="0"/>
                    <a:pt x="916" y="69"/>
                    <a:pt x="916" y="153"/>
                  </a:cubicBezTo>
                  <a:cubicBezTo>
                    <a:pt x="916" y="197"/>
                    <a:pt x="935" y="237"/>
                    <a:pt x="965" y="265"/>
                  </a:cubicBezTo>
                  <a:cubicBezTo>
                    <a:pt x="856" y="422"/>
                    <a:pt x="856" y="422"/>
                    <a:pt x="856" y="422"/>
                  </a:cubicBezTo>
                  <a:cubicBezTo>
                    <a:pt x="842" y="416"/>
                    <a:pt x="827" y="412"/>
                    <a:pt x="810" y="412"/>
                  </a:cubicBezTo>
                  <a:cubicBezTo>
                    <a:pt x="760" y="412"/>
                    <a:pt x="717" y="446"/>
                    <a:pt x="705" y="493"/>
                  </a:cubicBezTo>
                  <a:cubicBezTo>
                    <a:pt x="561" y="480"/>
                    <a:pt x="561" y="480"/>
                    <a:pt x="561" y="480"/>
                  </a:cubicBezTo>
                  <a:cubicBezTo>
                    <a:pt x="561" y="480"/>
                    <a:pt x="561" y="479"/>
                    <a:pt x="561" y="478"/>
                  </a:cubicBezTo>
                  <a:cubicBezTo>
                    <a:pt x="561" y="394"/>
                    <a:pt x="493" y="325"/>
                    <a:pt x="408" y="325"/>
                  </a:cubicBezTo>
                  <a:cubicBezTo>
                    <a:pt x="324" y="325"/>
                    <a:pt x="256" y="394"/>
                    <a:pt x="256" y="478"/>
                  </a:cubicBezTo>
                  <a:cubicBezTo>
                    <a:pt x="256" y="546"/>
                    <a:pt x="300" y="603"/>
                    <a:pt x="362" y="623"/>
                  </a:cubicBezTo>
                  <a:cubicBezTo>
                    <a:pt x="348" y="732"/>
                    <a:pt x="348" y="732"/>
                    <a:pt x="348" y="732"/>
                  </a:cubicBezTo>
                  <a:cubicBezTo>
                    <a:pt x="291" y="736"/>
                    <a:pt x="246" y="783"/>
                    <a:pt x="246" y="841"/>
                  </a:cubicBezTo>
                  <a:cubicBezTo>
                    <a:pt x="246" y="873"/>
                    <a:pt x="259" y="901"/>
                    <a:pt x="281" y="921"/>
                  </a:cubicBezTo>
                  <a:cubicBezTo>
                    <a:pt x="221" y="1002"/>
                    <a:pt x="221" y="1002"/>
                    <a:pt x="221" y="1002"/>
                  </a:cubicBezTo>
                  <a:cubicBezTo>
                    <a:pt x="201" y="991"/>
                    <a:pt x="177" y="985"/>
                    <a:pt x="153" y="985"/>
                  </a:cubicBezTo>
                  <a:cubicBezTo>
                    <a:pt x="68" y="985"/>
                    <a:pt x="0" y="1054"/>
                    <a:pt x="0" y="1138"/>
                  </a:cubicBezTo>
                  <a:cubicBezTo>
                    <a:pt x="0" y="1222"/>
                    <a:pt x="68" y="1291"/>
                    <a:pt x="153" y="1291"/>
                  </a:cubicBezTo>
                  <a:cubicBezTo>
                    <a:pt x="190" y="1291"/>
                    <a:pt x="225" y="1277"/>
                    <a:pt x="251" y="1254"/>
                  </a:cubicBezTo>
                  <a:cubicBezTo>
                    <a:pt x="354" y="1339"/>
                    <a:pt x="354" y="1339"/>
                    <a:pt x="354" y="1339"/>
                  </a:cubicBezTo>
                  <a:cubicBezTo>
                    <a:pt x="344" y="1356"/>
                    <a:pt x="338" y="1375"/>
                    <a:pt x="338" y="1396"/>
                  </a:cubicBezTo>
                  <a:cubicBezTo>
                    <a:pt x="338" y="1436"/>
                    <a:pt x="359" y="1471"/>
                    <a:pt x="392" y="1490"/>
                  </a:cubicBezTo>
                  <a:cubicBezTo>
                    <a:pt x="332" y="1733"/>
                    <a:pt x="332" y="1733"/>
                    <a:pt x="332" y="1733"/>
                  </a:cubicBezTo>
                  <a:cubicBezTo>
                    <a:pt x="328" y="1732"/>
                    <a:pt x="323" y="1732"/>
                    <a:pt x="319" y="1732"/>
                  </a:cubicBezTo>
                  <a:cubicBezTo>
                    <a:pt x="235" y="1732"/>
                    <a:pt x="166" y="1800"/>
                    <a:pt x="166" y="1885"/>
                  </a:cubicBezTo>
                  <a:cubicBezTo>
                    <a:pt x="166" y="1969"/>
                    <a:pt x="235" y="2038"/>
                    <a:pt x="319" y="2038"/>
                  </a:cubicBezTo>
                  <a:cubicBezTo>
                    <a:pt x="399" y="2038"/>
                    <a:pt x="464" y="1977"/>
                    <a:pt x="471" y="1899"/>
                  </a:cubicBezTo>
                  <a:cubicBezTo>
                    <a:pt x="664" y="1884"/>
                    <a:pt x="664" y="1884"/>
                    <a:pt x="664" y="1884"/>
                  </a:cubicBezTo>
                  <a:cubicBezTo>
                    <a:pt x="676" y="1931"/>
                    <a:pt x="718" y="1966"/>
                    <a:pt x="769" y="1966"/>
                  </a:cubicBezTo>
                  <a:cubicBezTo>
                    <a:pt x="802" y="1966"/>
                    <a:pt x="832" y="1951"/>
                    <a:pt x="852" y="1928"/>
                  </a:cubicBezTo>
                  <a:cubicBezTo>
                    <a:pt x="931" y="1982"/>
                    <a:pt x="931" y="1982"/>
                    <a:pt x="931" y="1982"/>
                  </a:cubicBezTo>
                  <a:cubicBezTo>
                    <a:pt x="921" y="2002"/>
                    <a:pt x="916" y="2024"/>
                    <a:pt x="916" y="2049"/>
                  </a:cubicBezTo>
                  <a:cubicBezTo>
                    <a:pt x="916" y="2128"/>
                    <a:pt x="976" y="2193"/>
                    <a:pt x="1053" y="2200"/>
                  </a:cubicBezTo>
                  <a:cubicBezTo>
                    <a:pt x="1053" y="2201"/>
                    <a:pt x="1053" y="2201"/>
                    <a:pt x="1053" y="2201"/>
                  </a:cubicBezTo>
                  <a:cubicBezTo>
                    <a:pt x="1056" y="2201"/>
                    <a:pt x="1056" y="2201"/>
                    <a:pt x="1056" y="2201"/>
                  </a:cubicBezTo>
                  <a:cubicBezTo>
                    <a:pt x="1060" y="2201"/>
                    <a:pt x="1064" y="2201"/>
                    <a:pt x="1068" y="2201"/>
                  </a:cubicBezTo>
                  <a:cubicBezTo>
                    <a:pt x="1073" y="2201"/>
                    <a:pt x="1077" y="2201"/>
                    <a:pt x="1081" y="2201"/>
                  </a:cubicBezTo>
                  <a:cubicBezTo>
                    <a:pt x="1083" y="2201"/>
                    <a:pt x="1083" y="2201"/>
                    <a:pt x="1083" y="2201"/>
                  </a:cubicBezTo>
                  <a:cubicBezTo>
                    <a:pt x="1083" y="2201"/>
                    <a:pt x="1083" y="2201"/>
                    <a:pt x="1083" y="2201"/>
                  </a:cubicBezTo>
                  <a:cubicBezTo>
                    <a:pt x="1161" y="2193"/>
                    <a:pt x="1221" y="2128"/>
                    <a:pt x="1221" y="2049"/>
                  </a:cubicBezTo>
                  <a:cubicBezTo>
                    <a:pt x="1221" y="2011"/>
                    <a:pt x="1207" y="1976"/>
                    <a:pt x="1184" y="1949"/>
                  </a:cubicBezTo>
                  <a:cubicBezTo>
                    <a:pt x="1268" y="1853"/>
                    <a:pt x="1268" y="1853"/>
                    <a:pt x="1268" y="1853"/>
                  </a:cubicBezTo>
                  <a:cubicBezTo>
                    <a:pt x="1285" y="1863"/>
                    <a:pt x="1304" y="1869"/>
                    <a:pt x="1324" y="1869"/>
                  </a:cubicBezTo>
                  <a:cubicBezTo>
                    <a:pt x="1364" y="1869"/>
                    <a:pt x="1399" y="1847"/>
                    <a:pt x="1418" y="1815"/>
                  </a:cubicBezTo>
                  <a:cubicBezTo>
                    <a:pt x="1666" y="1872"/>
                    <a:pt x="1666" y="1872"/>
                    <a:pt x="1666" y="1872"/>
                  </a:cubicBezTo>
                  <a:cubicBezTo>
                    <a:pt x="1665" y="1876"/>
                    <a:pt x="1665" y="1880"/>
                    <a:pt x="1665" y="1885"/>
                  </a:cubicBezTo>
                  <a:cubicBezTo>
                    <a:pt x="1665" y="1969"/>
                    <a:pt x="1734" y="2038"/>
                    <a:pt x="1818" y="2038"/>
                  </a:cubicBezTo>
                  <a:cubicBezTo>
                    <a:pt x="1902" y="2038"/>
                    <a:pt x="1971" y="1969"/>
                    <a:pt x="1971" y="1885"/>
                  </a:cubicBezTo>
                  <a:cubicBezTo>
                    <a:pt x="1971" y="1820"/>
                    <a:pt x="1931" y="1765"/>
                    <a:pt x="1874" y="1743"/>
                  </a:cubicBezTo>
                  <a:cubicBezTo>
                    <a:pt x="1893" y="1572"/>
                    <a:pt x="1893" y="1572"/>
                    <a:pt x="1893" y="1572"/>
                  </a:cubicBezTo>
                  <a:cubicBezTo>
                    <a:pt x="1949" y="1567"/>
                    <a:pt x="1994" y="1520"/>
                    <a:pt x="1994" y="1463"/>
                  </a:cubicBezTo>
                  <a:cubicBezTo>
                    <a:pt x="1994" y="1436"/>
                    <a:pt x="1984" y="1412"/>
                    <a:pt x="1969" y="1393"/>
                  </a:cubicBezTo>
                  <a:cubicBezTo>
                    <a:pt x="2060" y="1273"/>
                    <a:pt x="2060" y="1273"/>
                    <a:pt x="2060" y="1273"/>
                  </a:cubicBezTo>
                  <a:cubicBezTo>
                    <a:pt x="2080" y="1283"/>
                    <a:pt x="2102" y="1288"/>
                    <a:pt x="2125" y="1288"/>
                  </a:cubicBezTo>
                  <a:cubicBezTo>
                    <a:pt x="2209" y="1288"/>
                    <a:pt x="2278" y="1220"/>
                    <a:pt x="2278" y="1135"/>
                  </a:cubicBezTo>
                  <a:cubicBezTo>
                    <a:pt x="2278" y="1051"/>
                    <a:pt x="2209" y="983"/>
                    <a:pt x="2125" y="983"/>
                  </a:cubicBezTo>
                  <a:close/>
                  <a:moveTo>
                    <a:pt x="1940" y="1369"/>
                  </a:moveTo>
                  <a:cubicBezTo>
                    <a:pt x="1924" y="1359"/>
                    <a:pt x="1905" y="1353"/>
                    <a:pt x="1884" y="1353"/>
                  </a:cubicBezTo>
                  <a:cubicBezTo>
                    <a:pt x="1838" y="1353"/>
                    <a:pt x="1798" y="1383"/>
                    <a:pt x="1782" y="1424"/>
                  </a:cubicBezTo>
                  <a:cubicBezTo>
                    <a:pt x="1392" y="1262"/>
                    <a:pt x="1392" y="1262"/>
                    <a:pt x="1392" y="1262"/>
                  </a:cubicBezTo>
                  <a:cubicBezTo>
                    <a:pt x="1390" y="1268"/>
                    <a:pt x="1387" y="1273"/>
                    <a:pt x="1385" y="1279"/>
                  </a:cubicBezTo>
                  <a:cubicBezTo>
                    <a:pt x="1777" y="1441"/>
                    <a:pt x="1777" y="1441"/>
                    <a:pt x="1777" y="1441"/>
                  </a:cubicBezTo>
                  <a:cubicBezTo>
                    <a:pt x="1776" y="1448"/>
                    <a:pt x="1775" y="1455"/>
                    <a:pt x="1775" y="1463"/>
                  </a:cubicBezTo>
                  <a:cubicBezTo>
                    <a:pt x="1775" y="1513"/>
                    <a:pt x="1809" y="1555"/>
                    <a:pt x="1855" y="1568"/>
                  </a:cubicBezTo>
                  <a:cubicBezTo>
                    <a:pt x="1837" y="1733"/>
                    <a:pt x="1837" y="1733"/>
                    <a:pt x="1837" y="1733"/>
                  </a:cubicBezTo>
                  <a:cubicBezTo>
                    <a:pt x="1831" y="1733"/>
                    <a:pt x="1825" y="1732"/>
                    <a:pt x="1818" y="1732"/>
                  </a:cubicBezTo>
                  <a:cubicBezTo>
                    <a:pt x="1781" y="1732"/>
                    <a:pt x="1746" y="1746"/>
                    <a:pt x="1720" y="1768"/>
                  </a:cubicBezTo>
                  <a:cubicBezTo>
                    <a:pt x="1324" y="1372"/>
                    <a:pt x="1324" y="1372"/>
                    <a:pt x="1324" y="1372"/>
                  </a:cubicBezTo>
                  <a:cubicBezTo>
                    <a:pt x="1317" y="1379"/>
                    <a:pt x="1310" y="1386"/>
                    <a:pt x="1302" y="1393"/>
                  </a:cubicBezTo>
                  <a:cubicBezTo>
                    <a:pt x="1699" y="1789"/>
                    <a:pt x="1699" y="1789"/>
                    <a:pt x="1699" y="1789"/>
                  </a:cubicBezTo>
                  <a:cubicBezTo>
                    <a:pt x="1688" y="1803"/>
                    <a:pt x="1679" y="1818"/>
                    <a:pt x="1674" y="1835"/>
                  </a:cubicBezTo>
                  <a:cubicBezTo>
                    <a:pt x="1432" y="1779"/>
                    <a:pt x="1432" y="1779"/>
                    <a:pt x="1432" y="1779"/>
                  </a:cubicBezTo>
                  <a:cubicBezTo>
                    <a:pt x="1433" y="1773"/>
                    <a:pt x="1433" y="1766"/>
                    <a:pt x="1433" y="1759"/>
                  </a:cubicBezTo>
                  <a:cubicBezTo>
                    <a:pt x="1433" y="1699"/>
                    <a:pt x="1385" y="1650"/>
                    <a:pt x="1324" y="1650"/>
                  </a:cubicBezTo>
                  <a:cubicBezTo>
                    <a:pt x="1313" y="1650"/>
                    <a:pt x="1302" y="1652"/>
                    <a:pt x="1292" y="1655"/>
                  </a:cubicBezTo>
                  <a:cubicBezTo>
                    <a:pt x="1209" y="1454"/>
                    <a:pt x="1209" y="1454"/>
                    <a:pt x="1209" y="1454"/>
                  </a:cubicBezTo>
                  <a:cubicBezTo>
                    <a:pt x="1204" y="1457"/>
                    <a:pt x="1198" y="1459"/>
                    <a:pt x="1193" y="1461"/>
                  </a:cubicBezTo>
                  <a:cubicBezTo>
                    <a:pt x="1276" y="1662"/>
                    <a:pt x="1276" y="1662"/>
                    <a:pt x="1276" y="1662"/>
                  </a:cubicBezTo>
                  <a:cubicBezTo>
                    <a:pt x="1240" y="1680"/>
                    <a:pt x="1215" y="1717"/>
                    <a:pt x="1215" y="1759"/>
                  </a:cubicBezTo>
                  <a:cubicBezTo>
                    <a:pt x="1215" y="1786"/>
                    <a:pt x="1224" y="1810"/>
                    <a:pt x="1240" y="1828"/>
                  </a:cubicBezTo>
                  <a:cubicBezTo>
                    <a:pt x="1156" y="1924"/>
                    <a:pt x="1156" y="1924"/>
                    <a:pt x="1156" y="1924"/>
                  </a:cubicBezTo>
                  <a:cubicBezTo>
                    <a:pt x="1135" y="1909"/>
                    <a:pt x="1110" y="1899"/>
                    <a:pt x="1083" y="1897"/>
                  </a:cubicBezTo>
                  <a:cubicBezTo>
                    <a:pt x="1083" y="1484"/>
                    <a:pt x="1083" y="1484"/>
                    <a:pt x="1083" y="1484"/>
                  </a:cubicBezTo>
                  <a:cubicBezTo>
                    <a:pt x="1078" y="1484"/>
                    <a:pt x="1073" y="1484"/>
                    <a:pt x="1068" y="1484"/>
                  </a:cubicBezTo>
                  <a:cubicBezTo>
                    <a:pt x="1063" y="1484"/>
                    <a:pt x="1058" y="1484"/>
                    <a:pt x="1053" y="1484"/>
                  </a:cubicBezTo>
                  <a:cubicBezTo>
                    <a:pt x="1053" y="1897"/>
                    <a:pt x="1053" y="1897"/>
                    <a:pt x="1053" y="1897"/>
                  </a:cubicBezTo>
                  <a:cubicBezTo>
                    <a:pt x="1013" y="1901"/>
                    <a:pt x="977" y="1920"/>
                    <a:pt x="952" y="1950"/>
                  </a:cubicBezTo>
                  <a:cubicBezTo>
                    <a:pt x="871" y="1895"/>
                    <a:pt x="871" y="1895"/>
                    <a:pt x="871" y="1895"/>
                  </a:cubicBezTo>
                  <a:cubicBezTo>
                    <a:pt x="876" y="1883"/>
                    <a:pt x="878" y="1870"/>
                    <a:pt x="878" y="1857"/>
                  </a:cubicBezTo>
                  <a:cubicBezTo>
                    <a:pt x="878" y="1815"/>
                    <a:pt x="855" y="1779"/>
                    <a:pt x="820" y="1760"/>
                  </a:cubicBezTo>
                  <a:cubicBezTo>
                    <a:pt x="944" y="1461"/>
                    <a:pt x="944" y="1461"/>
                    <a:pt x="944" y="1461"/>
                  </a:cubicBezTo>
                  <a:cubicBezTo>
                    <a:pt x="939" y="1459"/>
                    <a:pt x="933" y="1457"/>
                    <a:pt x="928" y="1454"/>
                  </a:cubicBezTo>
                  <a:cubicBezTo>
                    <a:pt x="804" y="1753"/>
                    <a:pt x="804" y="1753"/>
                    <a:pt x="804" y="1753"/>
                  </a:cubicBezTo>
                  <a:cubicBezTo>
                    <a:pt x="793" y="1749"/>
                    <a:pt x="781" y="1747"/>
                    <a:pt x="769" y="1747"/>
                  </a:cubicBezTo>
                  <a:cubicBezTo>
                    <a:pt x="712" y="1747"/>
                    <a:pt x="666" y="1791"/>
                    <a:pt x="660" y="1846"/>
                  </a:cubicBezTo>
                  <a:cubicBezTo>
                    <a:pt x="470" y="1861"/>
                    <a:pt x="470" y="1861"/>
                    <a:pt x="470" y="1861"/>
                  </a:cubicBezTo>
                  <a:cubicBezTo>
                    <a:pt x="466" y="1834"/>
                    <a:pt x="454" y="1810"/>
                    <a:pt x="438" y="1789"/>
                  </a:cubicBezTo>
                  <a:cubicBezTo>
                    <a:pt x="835" y="1393"/>
                    <a:pt x="835" y="1393"/>
                    <a:pt x="835" y="1393"/>
                  </a:cubicBezTo>
                  <a:cubicBezTo>
                    <a:pt x="827" y="1386"/>
                    <a:pt x="820" y="1379"/>
                    <a:pt x="813" y="1372"/>
                  </a:cubicBezTo>
                  <a:cubicBezTo>
                    <a:pt x="417" y="1768"/>
                    <a:pt x="417" y="1768"/>
                    <a:pt x="417" y="1768"/>
                  </a:cubicBezTo>
                  <a:cubicBezTo>
                    <a:pt x="403" y="1756"/>
                    <a:pt x="387" y="1747"/>
                    <a:pt x="369" y="1741"/>
                  </a:cubicBezTo>
                  <a:cubicBezTo>
                    <a:pt x="428" y="1504"/>
                    <a:pt x="428" y="1504"/>
                    <a:pt x="428" y="1504"/>
                  </a:cubicBezTo>
                  <a:cubicBezTo>
                    <a:pt x="434" y="1505"/>
                    <a:pt x="440" y="1505"/>
                    <a:pt x="447" y="1505"/>
                  </a:cubicBezTo>
                  <a:cubicBezTo>
                    <a:pt x="507" y="1505"/>
                    <a:pt x="556" y="1457"/>
                    <a:pt x="556" y="1396"/>
                  </a:cubicBezTo>
                  <a:cubicBezTo>
                    <a:pt x="556" y="1384"/>
                    <a:pt x="554" y="1373"/>
                    <a:pt x="551" y="1362"/>
                  </a:cubicBezTo>
                  <a:cubicBezTo>
                    <a:pt x="752" y="1279"/>
                    <a:pt x="752" y="1279"/>
                    <a:pt x="752" y="1279"/>
                  </a:cubicBezTo>
                  <a:cubicBezTo>
                    <a:pt x="750" y="1273"/>
                    <a:pt x="747" y="1268"/>
                    <a:pt x="745" y="1262"/>
                  </a:cubicBezTo>
                  <a:cubicBezTo>
                    <a:pt x="544" y="1345"/>
                    <a:pt x="544" y="1345"/>
                    <a:pt x="544" y="1345"/>
                  </a:cubicBezTo>
                  <a:cubicBezTo>
                    <a:pt x="525" y="1311"/>
                    <a:pt x="489" y="1287"/>
                    <a:pt x="447" y="1287"/>
                  </a:cubicBezTo>
                  <a:cubicBezTo>
                    <a:pt x="421" y="1287"/>
                    <a:pt x="397" y="1296"/>
                    <a:pt x="379" y="1311"/>
                  </a:cubicBezTo>
                  <a:cubicBezTo>
                    <a:pt x="277" y="1226"/>
                    <a:pt x="277" y="1226"/>
                    <a:pt x="277" y="1226"/>
                  </a:cubicBezTo>
                  <a:cubicBezTo>
                    <a:pt x="292" y="1205"/>
                    <a:pt x="302" y="1180"/>
                    <a:pt x="305" y="1153"/>
                  </a:cubicBezTo>
                  <a:cubicBezTo>
                    <a:pt x="723" y="1153"/>
                    <a:pt x="723" y="1153"/>
                    <a:pt x="723" y="1153"/>
                  </a:cubicBezTo>
                  <a:cubicBezTo>
                    <a:pt x="722" y="1148"/>
                    <a:pt x="722" y="1143"/>
                    <a:pt x="722" y="1138"/>
                  </a:cubicBezTo>
                  <a:cubicBezTo>
                    <a:pt x="722" y="1133"/>
                    <a:pt x="722" y="1128"/>
                    <a:pt x="723" y="1123"/>
                  </a:cubicBezTo>
                  <a:cubicBezTo>
                    <a:pt x="305" y="1123"/>
                    <a:pt x="305" y="1123"/>
                    <a:pt x="305" y="1123"/>
                  </a:cubicBezTo>
                  <a:cubicBezTo>
                    <a:pt x="301" y="1083"/>
                    <a:pt x="281" y="1048"/>
                    <a:pt x="253" y="1023"/>
                  </a:cubicBezTo>
                  <a:cubicBezTo>
                    <a:pt x="312" y="942"/>
                    <a:pt x="312" y="942"/>
                    <a:pt x="312" y="942"/>
                  </a:cubicBezTo>
                  <a:cubicBezTo>
                    <a:pt x="325" y="947"/>
                    <a:pt x="340" y="950"/>
                    <a:pt x="355" y="950"/>
                  </a:cubicBezTo>
                  <a:cubicBezTo>
                    <a:pt x="397" y="950"/>
                    <a:pt x="433" y="927"/>
                    <a:pt x="451" y="892"/>
                  </a:cubicBezTo>
                  <a:cubicBezTo>
                    <a:pt x="745" y="1014"/>
                    <a:pt x="745" y="1014"/>
                    <a:pt x="745" y="1014"/>
                  </a:cubicBezTo>
                  <a:cubicBezTo>
                    <a:pt x="747" y="1008"/>
                    <a:pt x="750" y="1003"/>
                    <a:pt x="752" y="997"/>
                  </a:cubicBezTo>
                  <a:cubicBezTo>
                    <a:pt x="458" y="875"/>
                    <a:pt x="458" y="875"/>
                    <a:pt x="458" y="875"/>
                  </a:cubicBezTo>
                  <a:cubicBezTo>
                    <a:pt x="462" y="865"/>
                    <a:pt x="464" y="853"/>
                    <a:pt x="464" y="841"/>
                  </a:cubicBezTo>
                  <a:cubicBezTo>
                    <a:pt x="464" y="792"/>
                    <a:pt x="431" y="750"/>
                    <a:pt x="386" y="736"/>
                  </a:cubicBezTo>
                  <a:cubicBezTo>
                    <a:pt x="399" y="630"/>
                    <a:pt x="399" y="630"/>
                    <a:pt x="399" y="630"/>
                  </a:cubicBezTo>
                  <a:cubicBezTo>
                    <a:pt x="402" y="630"/>
                    <a:pt x="405" y="631"/>
                    <a:pt x="408" y="631"/>
                  </a:cubicBezTo>
                  <a:cubicBezTo>
                    <a:pt x="445" y="631"/>
                    <a:pt x="479" y="618"/>
                    <a:pt x="505" y="596"/>
                  </a:cubicBezTo>
                  <a:cubicBezTo>
                    <a:pt x="813" y="904"/>
                    <a:pt x="813" y="904"/>
                    <a:pt x="813" y="904"/>
                  </a:cubicBezTo>
                  <a:cubicBezTo>
                    <a:pt x="820" y="897"/>
                    <a:pt x="827" y="889"/>
                    <a:pt x="835" y="883"/>
                  </a:cubicBezTo>
                  <a:cubicBezTo>
                    <a:pt x="527" y="575"/>
                    <a:pt x="527" y="575"/>
                    <a:pt x="527" y="575"/>
                  </a:cubicBezTo>
                  <a:cubicBezTo>
                    <a:pt x="540" y="558"/>
                    <a:pt x="550" y="539"/>
                    <a:pt x="556" y="518"/>
                  </a:cubicBezTo>
                  <a:cubicBezTo>
                    <a:pt x="701" y="530"/>
                    <a:pt x="701" y="530"/>
                    <a:pt x="701" y="530"/>
                  </a:cubicBezTo>
                  <a:cubicBezTo>
                    <a:pt x="706" y="587"/>
                    <a:pt x="753" y="631"/>
                    <a:pt x="810" y="631"/>
                  </a:cubicBezTo>
                  <a:cubicBezTo>
                    <a:pt x="823" y="631"/>
                    <a:pt x="835" y="628"/>
                    <a:pt x="846" y="624"/>
                  </a:cubicBezTo>
                  <a:cubicBezTo>
                    <a:pt x="928" y="822"/>
                    <a:pt x="928" y="822"/>
                    <a:pt x="928" y="822"/>
                  </a:cubicBezTo>
                  <a:cubicBezTo>
                    <a:pt x="933" y="819"/>
                    <a:pt x="939" y="817"/>
                    <a:pt x="944" y="815"/>
                  </a:cubicBezTo>
                  <a:cubicBezTo>
                    <a:pt x="863" y="617"/>
                    <a:pt x="863" y="617"/>
                    <a:pt x="863" y="617"/>
                  </a:cubicBezTo>
                  <a:cubicBezTo>
                    <a:pt x="896" y="599"/>
                    <a:pt x="919" y="563"/>
                    <a:pt x="919" y="521"/>
                  </a:cubicBezTo>
                  <a:cubicBezTo>
                    <a:pt x="919" y="491"/>
                    <a:pt x="907" y="464"/>
                    <a:pt x="887" y="444"/>
                  </a:cubicBezTo>
                  <a:cubicBezTo>
                    <a:pt x="996" y="287"/>
                    <a:pt x="996" y="287"/>
                    <a:pt x="996" y="287"/>
                  </a:cubicBezTo>
                  <a:cubicBezTo>
                    <a:pt x="1013" y="297"/>
                    <a:pt x="1033" y="303"/>
                    <a:pt x="1053" y="305"/>
                  </a:cubicBezTo>
                  <a:cubicBezTo>
                    <a:pt x="1053" y="792"/>
                    <a:pt x="1053" y="792"/>
                    <a:pt x="1053" y="792"/>
                  </a:cubicBezTo>
                  <a:cubicBezTo>
                    <a:pt x="1058" y="792"/>
                    <a:pt x="1063" y="792"/>
                    <a:pt x="1068" y="792"/>
                  </a:cubicBezTo>
                  <a:cubicBezTo>
                    <a:pt x="1073" y="792"/>
                    <a:pt x="1078" y="792"/>
                    <a:pt x="1083" y="792"/>
                  </a:cubicBezTo>
                  <a:cubicBezTo>
                    <a:pt x="1083" y="305"/>
                    <a:pt x="1083" y="305"/>
                    <a:pt x="1083" y="305"/>
                  </a:cubicBezTo>
                  <a:cubicBezTo>
                    <a:pt x="1112" y="302"/>
                    <a:pt x="1138" y="292"/>
                    <a:pt x="1159" y="276"/>
                  </a:cubicBezTo>
                  <a:cubicBezTo>
                    <a:pt x="1266" y="373"/>
                    <a:pt x="1266" y="373"/>
                    <a:pt x="1266" y="373"/>
                  </a:cubicBezTo>
                  <a:cubicBezTo>
                    <a:pt x="1258" y="388"/>
                    <a:pt x="1253" y="406"/>
                    <a:pt x="1253" y="424"/>
                  </a:cubicBezTo>
                  <a:cubicBezTo>
                    <a:pt x="1253" y="467"/>
                    <a:pt x="1278" y="504"/>
                    <a:pt x="1314" y="522"/>
                  </a:cubicBezTo>
                  <a:cubicBezTo>
                    <a:pt x="1193" y="815"/>
                    <a:pt x="1193" y="815"/>
                    <a:pt x="1193" y="815"/>
                  </a:cubicBezTo>
                  <a:cubicBezTo>
                    <a:pt x="1198" y="817"/>
                    <a:pt x="1204" y="819"/>
                    <a:pt x="1209" y="822"/>
                  </a:cubicBezTo>
                  <a:cubicBezTo>
                    <a:pt x="1331" y="529"/>
                    <a:pt x="1331" y="529"/>
                    <a:pt x="1331" y="529"/>
                  </a:cubicBezTo>
                  <a:cubicBezTo>
                    <a:pt x="1341" y="532"/>
                    <a:pt x="1351" y="533"/>
                    <a:pt x="1363" y="533"/>
                  </a:cubicBezTo>
                  <a:cubicBezTo>
                    <a:pt x="1409" y="533"/>
                    <a:pt x="1448" y="505"/>
                    <a:pt x="1464" y="464"/>
                  </a:cubicBezTo>
                  <a:cubicBezTo>
                    <a:pt x="1559" y="472"/>
                    <a:pt x="1559" y="472"/>
                    <a:pt x="1559" y="472"/>
                  </a:cubicBezTo>
                  <a:cubicBezTo>
                    <a:pt x="1558" y="477"/>
                    <a:pt x="1558" y="483"/>
                    <a:pt x="1558" y="488"/>
                  </a:cubicBezTo>
                  <a:cubicBezTo>
                    <a:pt x="1558" y="527"/>
                    <a:pt x="1572" y="562"/>
                    <a:pt x="1596" y="589"/>
                  </a:cubicBezTo>
                  <a:cubicBezTo>
                    <a:pt x="1302" y="883"/>
                    <a:pt x="1302" y="883"/>
                    <a:pt x="1302" y="883"/>
                  </a:cubicBezTo>
                  <a:cubicBezTo>
                    <a:pt x="1310" y="889"/>
                    <a:pt x="1317" y="897"/>
                    <a:pt x="1324" y="904"/>
                  </a:cubicBezTo>
                  <a:cubicBezTo>
                    <a:pt x="1618" y="610"/>
                    <a:pt x="1618" y="610"/>
                    <a:pt x="1618" y="610"/>
                  </a:cubicBezTo>
                  <a:cubicBezTo>
                    <a:pt x="1639" y="625"/>
                    <a:pt x="1664" y="636"/>
                    <a:pt x="1691" y="640"/>
                  </a:cubicBezTo>
                  <a:cubicBezTo>
                    <a:pt x="1678" y="771"/>
                    <a:pt x="1678" y="771"/>
                    <a:pt x="1678" y="771"/>
                  </a:cubicBezTo>
                  <a:cubicBezTo>
                    <a:pt x="1623" y="777"/>
                    <a:pt x="1581" y="823"/>
                    <a:pt x="1581" y="879"/>
                  </a:cubicBezTo>
                  <a:cubicBezTo>
                    <a:pt x="1581" y="891"/>
                    <a:pt x="1583" y="903"/>
                    <a:pt x="1586" y="914"/>
                  </a:cubicBezTo>
                  <a:cubicBezTo>
                    <a:pt x="1385" y="997"/>
                    <a:pt x="1385" y="997"/>
                    <a:pt x="1385" y="997"/>
                  </a:cubicBezTo>
                  <a:cubicBezTo>
                    <a:pt x="1387" y="1003"/>
                    <a:pt x="1390" y="1008"/>
                    <a:pt x="1392" y="1014"/>
                  </a:cubicBezTo>
                  <a:cubicBezTo>
                    <a:pt x="1593" y="930"/>
                    <a:pt x="1593" y="930"/>
                    <a:pt x="1593" y="930"/>
                  </a:cubicBezTo>
                  <a:cubicBezTo>
                    <a:pt x="1612" y="965"/>
                    <a:pt x="1648" y="989"/>
                    <a:pt x="1690" y="989"/>
                  </a:cubicBezTo>
                  <a:cubicBezTo>
                    <a:pt x="1719" y="989"/>
                    <a:pt x="1745" y="978"/>
                    <a:pt x="1764" y="960"/>
                  </a:cubicBezTo>
                  <a:cubicBezTo>
                    <a:pt x="1983" y="1078"/>
                    <a:pt x="1983" y="1078"/>
                    <a:pt x="1983" y="1078"/>
                  </a:cubicBezTo>
                  <a:cubicBezTo>
                    <a:pt x="1978" y="1092"/>
                    <a:pt x="1974" y="1107"/>
                    <a:pt x="1973" y="1123"/>
                  </a:cubicBezTo>
                  <a:cubicBezTo>
                    <a:pt x="1414" y="1123"/>
                    <a:pt x="1414" y="1123"/>
                    <a:pt x="1414" y="1123"/>
                  </a:cubicBezTo>
                  <a:cubicBezTo>
                    <a:pt x="1415" y="1128"/>
                    <a:pt x="1415" y="1133"/>
                    <a:pt x="1415" y="1138"/>
                  </a:cubicBezTo>
                  <a:cubicBezTo>
                    <a:pt x="1415" y="1143"/>
                    <a:pt x="1415" y="1148"/>
                    <a:pt x="1414" y="1153"/>
                  </a:cubicBezTo>
                  <a:cubicBezTo>
                    <a:pt x="1973" y="1153"/>
                    <a:pt x="1973" y="1153"/>
                    <a:pt x="1973" y="1153"/>
                  </a:cubicBezTo>
                  <a:cubicBezTo>
                    <a:pt x="1978" y="1193"/>
                    <a:pt x="1998" y="1229"/>
                    <a:pt x="2028" y="1253"/>
                  </a:cubicBezTo>
                  <a:lnTo>
                    <a:pt x="1940" y="1369"/>
                  </a:lnTo>
                  <a:close/>
                  <a:moveTo>
                    <a:pt x="1350" y="1031"/>
                  </a:moveTo>
                  <a:cubicBezTo>
                    <a:pt x="1348" y="1025"/>
                    <a:pt x="1345" y="1020"/>
                    <a:pt x="1343" y="1014"/>
                  </a:cubicBezTo>
                  <a:cubicBezTo>
                    <a:pt x="1330" y="985"/>
                    <a:pt x="1313" y="959"/>
                    <a:pt x="1292" y="936"/>
                  </a:cubicBezTo>
                  <a:cubicBezTo>
                    <a:pt x="1285" y="928"/>
                    <a:pt x="1278" y="921"/>
                    <a:pt x="1270" y="915"/>
                  </a:cubicBezTo>
                  <a:cubicBezTo>
                    <a:pt x="1247" y="894"/>
                    <a:pt x="1221" y="876"/>
                    <a:pt x="1192" y="863"/>
                  </a:cubicBezTo>
                  <a:cubicBezTo>
                    <a:pt x="1186" y="861"/>
                    <a:pt x="1181" y="858"/>
                    <a:pt x="1175" y="856"/>
                  </a:cubicBezTo>
                  <a:cubicBezTo>
                    <a:pt x="1147" y="845"/>
                    <a:pt x="1116" y="839"/>
                    <a:pt x="1083" y="837"/>
                  </a:cubicBezTo>
                  <a:cubicBezTo>
                    <a:pt x="1079" y="837"/>
                    <a:pt x="1073" y="837"/>
                    <a:pt x="1068" y="837"/>
                  </a:cubicBezTo>
                  <a:cubicBezTo>
                    <a:pt x="1063" y="837"/>
                    <a:pt x="1058" y="837"/>
                    <a:pt x="1053" y="837"/>
                  </a:cubicBezTo>
                  <a:cubicBezTo>
                    <a:pt x="1021" y="839"/>
                    <a:pt x="990" y="845"/>
                    <a:pt x="962" y="856"/>
                  </a:cubicBezTo>
                  <a:cubicBezTo>
                    <a:pt x="956" y="858"/>
                    <a:pt x="950" y="861"/>
                    <a:pt x="945" y="863"/>
                  </a:cubicBezTo>
                  <a:cubicBezTo>
                    <a:pt x="916" y="876"/>
                    <a:pt x="890" y="894"/>
                    <a:pt x="866" y="915"/>
                  </a:cubicBezTo>
                  <a:cubicBezTo>
                    <a:pt x="859" y="921"/>
                    <a:pt x="852" y="928"/>
                    <a:pt x="845" y="936"/>
                  </a:cubicBezTo>
                  <a:cubicBezTo>
                    <a:pt x="824" y="959"/>
                    <a:pt x="807" y="985"/>
                    <a:pt x="794" y="1014"/>
                  </a:cubicBezTo>
                  <a:cubicBezTo>
                    <a:pt x="791" y="1020"/>
                    <a:pt x="789" y="1025"/>
                    <a:pt x="787" y="1031"/>
                  </a:cubicBezTo>
                  <a:cubicBezTo>
                    <a:pt x="776" y="1060"/>
                    <a:pt x="769" y="1091"/>
                    <a:pt x="768" y="1123"/>
                  </a:cubicBezTo>
                  <a:cubicBezTo>
                    <a:pt x="767" y="1128"/>
                    <a:pt x="767" y="1133"/>
                    <a:pt x="767" y="1138"/>
                  </a:cubicBezTo>
                  <a:cubicBezTo>
                    <a:pt x="767" y="1143"/>
                    <a:pt x="767" y="1148"/>
                    <a:pt x="768" y="1153"/>
                  </a:cubicBezTo>
                  <a:cubicBezTo>
                    <a:pt x="769" y="1185"/>
                    <a:pt x="776" y="1216"/>
                    <a:pt x="787" y="1245"/>
                  </a:cubicBezTo>
                  <a:cubicBezTo>
                    <a:pt x="789" y="1250"/>
                    <a:pt x="791" y="1256"/>
                    <a:pt x="794" y="1261"/>
                  </a:cubicBezTo>
                  <a:cubicBezTo>
                    <a:pt x="807" y="1290"/>
                    <a:pt x="824" y="1317"/>
                    <a:pt x="845" y="1340"/>
                  </a:cubicBezTo>
                  <a:cubicBezTo>
                    <a:pt x="852" y="1347"/>
                    <a:pt x="859" y="1354"/>
                    <a:pt x="866" y="1361"/>
                  </a:cubicBezTo>
                  <a:cubicBezTo>
                    <a:pt x="890" y="1382"/>
                    <a:pt x="916" y="1399"/>
                    <a:pt x="945" y="1412"/>
                  </a:cubicBezTo>
                  <a:cubicBezTo>
                    <a:pt x="950" y="1415"/>
                    <a:pt x="956" y="1417"/>
                    <a:pt x="962" y="1419"/>
                  </a:cubicBezTo>
                  <a:cubicBezTo>
                    <a:pt x="990" y="1430"/>
                    <a:pt x="1021" y="1437"/>
                    <a:pt x="1053" y="1439"/>
                  </a:cubicBezTo>
                  <a:cubicBezTo>
                    <a:pt x="1058" y="1439"/>
                    <a:pt x="1063" y="1439"/>
                    <a:pt x="1068" y="1439"/>
                  </a:cubicBezTo>
                  <a:cubicBezTo>
                    <a:pt x="1073" y="1439"/>
                    <a:pt x="1079" y="1439"/>
                    <a:pt x="1083" y="1439"/>
                  </a:cubicBezTo>
                  <a:cubicBezTo>
                    <a:pt x="1116" y="1437"/>
                    <a:pt x="1147" y="1430"/>
                    <a:pt x="1175" y="1419"/>
                  </a:cubicBezTo>
                  <a:cubicBezTo>
                    <a:pt x="1181" y="1417"/>
                    <a:pt x="1186" y="1415"/>
                    <a:pt x="1192" y="1412"/>
                  </a:cubicBezTo>
                  <a:cubicBezTo>
                    <a:pt x="1221" y="1399"/>
                    <a:pt x="1247" y="1382"/>
                    <a:pt x="1270" y="1361"/>
                  </a:cubicBezTo>
                  <a:cubicBezTo>
                    <a:pt x="1278" y="1354"/>
                    <a:pt x="1285" y="1347"/>
                    <a:pt x="1292" y="1340"/>
                  </a:cubicBezTo>
                  <a:cubicBezTo>
                    <a:pt x="1313" y="1317"/>
                    <a:pt x="1330" y="1290"/>
                    <a:pt x="1343" y="1261"/>
                  </a:cubicBezTo>
                  <a:cubicBezTo>
                    <a:pt x="1345" y="1256"/>
                    <a:pt x="1348" y="1250"/>
                    <a:pt x="1350" y="1245"/>
                  </a:cubicBezTo>
                  <a:cubicBezTo>
                    <a:pt x="1361" y="1216"/>
                    <a:pt x="1368" y="1185"/>
                    <a:pt x="1369" y="1153"/>
                  </a:cubicBezTo>
                  <a:cubicBezTo>
                    <a:pt x="1369" y="1148"/>
                    <a:pt x="1370" y="1143"/>
                    <a:pt x="1370" y="1138"/>
                  </a:cubicBezTo>
                  <a:cubicBezTo>
                    <a:pt x="1370" y="1133"/>
                    <a:pt x="1369" y="1128"/>
                    <a:pt x="1369" y="1123"/>
                  </a:cubicBezTo>
                  <a:cubicBezTo>
                    <a:pt x="1368" y="1091"/>
                    <a:pt x="1361" y="1060"/>
                    <a:pt x="1350" y="1031"/>
                  </a:cubicBezTo>
                  <a:close/>
                </a:path>
              </a:pathLst>
            </a:custGeom>
            <a:solidFill>
              <a:schemeClr val="bg1"/>
            </a:solidFill>
            <a:ln>
              <a:noFill/>
            </a:ln>
          </p:spPr>
          <p:txBody>
            <a:bodyPr vert="horz" wrap="square" lIns="121871" tIns="60936" rIns="121871" bIns="60936" numCol="1" anchor="t" anchorCtr="0" compatLnSpc="1">
              <a:prstTxWarp prst="textNoShape">
                <a:avLst/>
              </a:prstTxWarp>
            </a:bodyPr>
            <a:lstStyle/>
            <a:p>
              <a:pPr defTabSz="914037"/>
              <a:endParaRPr lang="en-US" sz="1866">
                <a:solidFill>
                  <a:prstClr val="white"/>
                </a:solidFill>
              </a:endParaRPr>
            </a:p>
          </p:txBody>
        </p:sp>
      </p:grpSp>
      <p:grpSp>
        <p:nvGrpSpPr>
          <p:cNvPr id="12" name="Group 11"/>
          <p:cNvGrpSpPr/>
          <p:nvPr/>
        </p:nvGrpSpPr>
        <p:grpSpPr>
          <a:xfrm>
            <a:off x="3482657" y="1302765"/>
            <a:ext cx="795861" cy="1024336"/>
            <a:chOff x="7742237" y="1551625"/>
            <a:chExt cx="795861" cy="1024336"/>
          </a:xfrm>
        </p:grpSpPr>
        <p:grpSp>
          <p:nvGrpSpPr>
            <p:cNvPr id="13" name="Group 12"/>
            <p:cNvGrpSpPr/>
            <p:nvPr/>
          </p:nvGrpSpPr>
          <p:grpSpPr>
            <a:xfrm>
              <a:off x="7742237" y="1551625"/>
              <a:ext cx="644337" cy="746700"/>
              <a:chOff x="2916435" y="3914152"/>
              <a:chExt cx="930763" cy="918513"/>
            </a:xfrm>
          </p:grpSpPr>
          <p:pic>
            <p:nvPicPr>
              <p:cNvPr id="15" name="Picture 14"/>
              <p:cNvPicPr>
                <a:picLocks noChangeAspect="1"/>
              </p:cNvPicPr>
              <p:nvPr/>
            </p:nvPicPr>
            <p:blipFill>
              <a:blip r:embed="rId3" cstate="print">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tretch>
                <a:fillRect/>
              </a:stretch>
            </p:blipFill>
            <p:spPr>
              <a:xfrm rot="2614426" flipH="1">
                <a:off x="2916435" y="4302640"/>
                <a:ext cx="394555" cy="530025"/>
              </a:xfrm>
              <a:prstGeom prst="rect">
                <a:avLst/>
              </a:prstGeom>
            </p:spPr>
          </p:pic>
          <p:sp>
            <p:nvSpPr>
              <p:cNvPr id="16" name="Freeform 61"/>
              <p:cNvSpPr>
                <a:spLocks/>
              </p:cNvSpPr>
              <p:nvPr/>
            </p:nvSpPr>
            <p:spPr bwMode="auto">
              <a:xfrm rot="10800000">
                <a:off x="3279998" y="3914152"/>
                <a:ext cx="567200" cy="820335"/>
              </a:xfrm>
              <a:custGeom>
                <a:avLst/>
                <a:gdLst/>
                <a:ahLst/>
                <a:cxnLst>
                  <a:cxn ang="0">
                    <a:pos x="251" y="363"/>
                  </a:cxn>
                  <a:cxn ang="0">
                    <a:pos x="243" y="372"/>
                  </a:cxn>
                  <a:cxn ang="0">
                    <a:pos x="35" y="372"/>
                  </a:cxn>
                  <a:cxn ang="0">
                    <a:pos x="27" y="363"/>
                  </a:cxn>
                  <a:cxn ang="0">
                    <a:pos x="27" y="36"/>
                  </a:cxn>
                  <a:cxn ang="0">
                    <a:pos x="35" y="27"/>
                  </a:cxn>
                  <a:cxn ang="0">
                    <a:pos x="243" y="27"/>
                  </a:cxn>
                  <a:cxn ang="0">
                    <a:pos x="251" y="36"/>
                  </a:cxn>
                  <a:cxn ang="0">
                    <a:pos x="251" y="108"/>
                  </a:cxn>
                  <a:cxn ang="0">
                    <a:pos x="277" y="84"/>
                  </a:cxn>
                  <a:cxn ang="0">
                    <a:pos x="277" y="10"/>
                  </a:cxn>
                  <a:cxn ang="0">
                    <a:pos x="267" y="0"/>
                  </a:cxn>
                  <a:cxn ang="0">
                    <a:pos x="11" y="0"/>
                  </a:cxn>
                  <a:cxn ang="0">
                    <a:pos x="0" y="10"/>
                  </a:cxn>
                  <a:cxn ang="0">
                    <a:pos x="0" y="389"/>
                  </a:cxn>
                  <a:cxn ang="0">
                    <a:pos x="11" y="399"/>
                  </a:cxn>
                  <a:cxn ang="0">
                    <a:pos x="267" y="399"/>
                  </a:cxn>
                  <a:cxn ang="0">
                    <a:pos x="277" y="389"/>
                  </a:cxn>
                  <a:cxn ang="0">
                    <a:pos x="277" y="168"/>
                  </a:cxn>
                  <a:cxn ang="0">
                    <a:pos x="251" y="191"/>
                  </a:cxn>
                  <a:cxn ang="0">
                    <a:pos x="251" y="363"/>
                  </a:cxn>
                </a:cxnLst>
                <a:rect l="0" t="0" r="r" b="b"/>
                <a:pathLst>
                  <a:path w="277" h="399">
                    <a:moveTo>
                      <a:pt x="251" y="363"/>
                    </a:moveTo>
                    <a:cubicBezTo>
                      <a:pt x="251" y="368"/>
                      <a:pt x="247" y="372"/>
                      <a:pt x="243" y="372"/>
                    </a:cubicBezTo>
                    <a:cubicBezTo>
                      <a:pt x="35" y="372"/>
                      <a:pt x="35" y="372"/>
                      <a:pt x="35" y="372"/>
                    </a:cubicBezTo>
                    <a:cubicBezTo>
                      <a:pt x="31" y="372"/>
                      <a:pt x="27" y="368"/>
                      <a:pt x="27" y="363"/>
                    </a:cubicBezTo>
                    <a:cubicBezTo>
                      <a:pt x="27" y="36"/>
                      <a:pt x="27" y="36"/>
                      <a:pt x="27" y="36"/>
                    </a:cubicBezTo>
                    <a:cubicBezTo>
                      <a:pt x="27" y="31"/>
                      <a:pt x="31" y="27"/>
                      <a:pt x="35" y="27"/>
                    </a:cubicBezTo>
                    <a:cubicBezTo>
                      <a:pt x="243" y="27"/>
                      <a:pt x="243" y="27"/>
                      <a:pt x="243" y="27"/>
                    </a:cubicBezTo>
                    <a:cubicBezTo>
                      <a:pt x="247" y="27"/>
                      <a:pt x="251" y="31"/>
                      <a:pt x="251" y="36"/>
                    </a:cubicBezTo>
                    <a:cubicBezTo>
                      <a:pt x="251" y="108"/>
                      <a:pt x="251" y="108"/>
                      <a:pt x="251" y="108"/>
                    </a:cubicBezTo>
                    <a:cubicBezTo>
                      <a:pt x="277" y="84"/>
                      <a:pt x="277" y="84"/>
                      <a:pt x="277" y="84"/>
                    </a:cubicBezTo>
                    <a:cubicBezTo>
                      <a:pt x="277" y="10"/>
                      <a:pt x="277" y="10"/>
                      <a:pt x="277" y="10"/>
                    </a:cubicBezTo>
                    <a:cubicBezTo>
                      <a:pt x="277" y="4"/>
                      <a:pt x="273" y="0"/>
                      <a:pt x="267" y="0"/>
                    </a:cubicBezTo>
                    <a:cubicBezTo>
                      <a:pt x="11" y="0"/>
                      <a:pt x="11" y="0"/>
                      <a:pt x="11" y="0"/>
                    </a:cubicBezTo>
                    <a:cubicBezTo>
                      <a:pt x="5" y="0"/>
                      <a:pt x="0" y="4"/>
                      <a:pt x="0" y="10"/>
                    </a:cubicBezTo>
                    <a:cubicBezTo>
                      <a:pt x="0" y="389"/>
                      <a:pt x="0" y="389"/>
                      <a:pt x="0" y="389"/>
                    </a:cubicBezTo>
                    <a:cubicBezTo>
                      <a:pt x="0" y="395"/>
                      <a:pt x="5" y="399"/>
                      <a:pt x="11" y="399"/>
                    </a:cubicBezTo>
                    <a:cubicBezTo>
                      <a:pt x="267" y="399"/>
                      <a:pt x="267" y="399"/>
                      <a:pt x="267" y="399"/>
                    </a:cubicBezTo>
                    <a:cubicBezTo>
                      <a:pt x="273" y="399"/>
                      <a:pt x="277" y="395"/>
                      <a:pt x="277" y="389"/>
                    </a:cubicBezTo>
                    <a:cubicBezTo>
                      <a:pt x="277" y="168"/>
                      <a:pt x="277" y="168"/>
                      <a:pt x="277" y="168"/>
                    </a:cubicBezTo>
                    <a:cubicBezTo>
                      <a:pt x="251" y="191"/>
                      <a:pt x="251" y="191"/>
                      <a:pt x="251" y="191"/>
                    </a:cubicBezTo>
                    <a:lnTo>
                      <a:pt x="251" y="363"/>
                    </a:lnTo>
                    <a:close/>
                  </a:path>
                </a:pathLst>
              </a:custGeom>
              <a:solidFill>
                <a:srgbClr val="FFFFFF"/>
              </a:solidFill>
              <a:extLst/>
            </p:spPr>
            <p:txBody>
              <a:bodyPr vert="horz" wrap="square" lIns="93260" tIns="46630" rIns="93260" bIns="46630" numCol="1" anchor="t" anchorCtr="0" compatLnSpc="1">
                <a:prstTxWarp prst="textNoShape">
                  <a:avLst/>
                </a:prstTxWarp>
              </a:bodyPr>
              <a:lstStyle/>
              <a:p>
                <a:endParaRPr lang="en-US" sz="1122" dirty="0">
                  <a:solidFill>
                    <a:schemeClr val="bg1"/>
                  </a:solidFill>
                </a:endParaRPr>
              </a:p>
            </p:txBody>
          </p:sp>
        </p:grpSp>
        <p:sp>
          <p:nvSpPr>
            <p:cNvPr id="14" name="TextBox 13"/>
            <p:cNvSpPr txBox="1"/>
            <p:nvPr/>
          </p:nvSpPr>
          <p:spPr>
            <a:xfrm>
              <a:off x="7842395" y="2345770"/>
              <a:ext cx="695703" cy="230191"/>
            </a:xfrm>
            <a:prstGeom prst="rect">
              <a:avLst/>
            </a:prstGeom>
            <a:noFill/>
          </p:spPr>
          <p:txBody>
            <a:bodyPr wrap="none" lIns="0" tIns="0" rIns="0" bIns="0" rtlCol="0">
              <a:spAutoFit/>
            </a:bodyPr>
            <a:lstStyle/>
            <a:p>
              <a:pPr algn="ctr" defTabSz="932596"/>
              <a:r>
                <a:rPr lang="en-US" sz="1496" dirty="0" smtClean="0">
                  <a:solidFill>
                    <a:prstClr val="white"/>
                  </a:solidFill>
                  <a:latin typeface="Segoe" pitchFamily="34" charset="0"/>
                </a:rPr>
                <a:t>iOS app</a:t>
              </a:r>
              <a:endParaRPr lang="en-US" sz="1496" dirty="0">
                <a:solidFill>
                  <a:prstClr val="white"/>
                </a:solidFill>
                <a:latin typeface="Segoe" pitchFamily="34" charset="0"/>
              </a:endParaRPr>
            </a:p>
          </p:txBody>
        </p:sp>
      </p:grpSp>
      <p:grpSp>
        <p:nvGrpSpPr>
          <p:cNvPr id="17" name="Group 16"/>
          <p:cNvGrpSpPr/>
          <p:nvPr/>
        </p:nvGrpSpPr>
        <p:grpSpPr>
          <a:xfrm>
            <a:off x="7273859" y="1265707"/>
            <a:ext cx="1037563" cy="1305913"/>
            <a:chOff x="9201641" y="1505549"/>
            <a:chExt cx="1037563" cy="1305913"/>
          </a:xfrm>
        </p:grpSpPr>
        <p:sp>
          <p:nvSpPr>
            <p:cNvPr id="18" name="Rounded Rectangle 6"/>
            <p:cNvSpPr/>
            <p:nvPr/>
          </p:nvSpPr>
          <p:spPr bwMode="auto">
            <a:xfrm rot="16200000">
              <a:off x="9340904" y="1366286"/>
              <a:ext cx="759037" cy="1037563"/>
            </a:xfrm>
            <a:custGeom>
              <a:avLst/>
              <a:gdLst/>
              <a:ahLst/>
              <a:cxnLst/>
              <a:rect l="l" t="t" r="r" b="b"/>
              <a:pathLst>
                <a:path w="3286897" h="4658497">
                  <a:moveTo>
                    <a:pt x="1600200" y="4382531"/>
                  </a:moveTo>
                  <a:cubicBezTo>
                    <a:pt x="1600200" y="4367744"/>
                    <a:pt x="1588213" y="4355757"/>
                    <a:pt x="1573426" y="4355757"/>
                  </a:cubicBezTo>
                  <a:lnTo>
                    <a:pt x="811428" y="4355757"/>
                  </a:lnTo>
                  <a:cubicBezTo>
                    <a:pt x="796641" y="4355757"/>
                    <a:pt x="784654" y="4367744"/>
                    <a:pt x="784654" y="4382531"/>
                  </a:cubicBezTo>
                  <a:lnTo>
                    <a:pt x="784654" y="4489621"/>
                  </a:lnTo>
                  <a:cubicBezTo>
                    <a:pt x="784654" y="4504408"/>
                    <a:pt x="796641" y="4516395"/>
                    <a:pt x="811428" y="4516395"/>
                  </a:cubicBezTo>
                  <a:lnTo>
                    <a:pt x="1573426" y="4516395"/>
                  </a:lnTo>
                  <a:cubicBezTo>
                    <a:pt x="1588213" y="4516395"/>
                    <a:pt x="1600200" y="4504408"/>
                    <a:pt x="1600200" y="4489621"/>
                  </a:cubicBezTo>
                  <a:close/>
                  <a:moveTo>
                    <a:pt x="2502243" y="4382531"/>
                  </a:moveTo>
                  <a:cubicBezTo>
                    <a:pt x="2502243" y="4367744"/>
                    <a:pt x="2490256" y="4355757"/>
                    <a:pt x="2475469" y="4355757"/>
                  </a:cubicBezTo>
                  <a:lnTo>
                    <a:pt x="1713471" y="4355757"/>
                  </a:lnTo>
                  <a:cubicBezTo>
                    <a:pt x="1698684" y="4355757"/>
                    <a:pt x="1686697" y="4367744"/>
                    <a:pt x="1686697" y="4382531"/>
                  </a:cubicBezTo>
                  <a:lnTo>
                    <a:pt x="1686697" y="4489621"/>
                  </a:lnTo>
                  <a:cubicBezTo>
                    <a:pt x="1686697" y="4504408"/>
                    <a:pt x="1698684" y="4516395"/>
                    <a:pt x="1713471" y="4516395"/>
                  </a:cubicBezTo>
                  <a:lnTo>
                    <a:pt x="2475469" y="4516395"/>
                  </a:lnTo>
                  <a:cubicBezTo>
                    <a:pt x="2490256" y="4516395"/>
                    <a:pt x="2502243" y="4504408"/>
                    <a:pt x="2502243" y="4489621"/>
                  </a:cubicBezTo>
                  <a:close/>
                  <a:moveTo>
                    <a:pt x="3021231" y="480896"/>
                  </a:moveTo>
                  <a:cubicBezTo>
                    <a:pt x="3021231" y="375524"/>
                    <a:pt x="2935811" y="290104"/>
                    <a:pt x="2830439" y="290104"/>
                  </a:cubicBezTo>
                  <a:lnTo>
                    <a:pt x="444108" y="290104"/>
                  </a:lnTo>
                  <a:cubicBezTo>
                    <a:pt x="338736" y="290104"/>
                    <a:pt x="253316" y="375524"/>
                    <a:pt x="253316" y="480896"/>
                  </a:cubicBezTo>
                  <a:lnTo>
                    <a:pt x="253316" y="4029043"/>
                  </a:lnTo>
                  <a:cubicBezTo>
                    <a:pt x="253316" y="4134415"/>
                    <a:pt x="338736" y="4219835"/>
                    <a:pt x="444108" y="4219835"/>
                  </a:cubicBezTo>
                  <a:lnTo>
                    <a:pt x="2830439" y="4219835"/>
                  </a:lnTo>
                  <a:cubicBezTo>
                    <a:pt x="2935811" y="4219835"/>
                    <a:pt x="3021231" y="4134415"/>
                    <a:pt x="3021231" y="4029043"/>
                  </a:cubicBezTo>
                  <a:close/>
                  <a:moveTo>
                    <a:pt x="3286897" y="226566"/>
                  </a:moveTo>
                  <a:lnTo>
                    <a:pt x="3286897" y="4431931"/>
                  </a:lnTo>
                  <a:cubicBezTo>
                    <a:pt x="3286897" y="4557060"/>
                    <a:pt x="3185460" y="4658497"/>
                    <a:pt x="3060331" y="4658497"/>
                  </a:cubicBezTo>
                  <a:lnTo>
                    <a:pt x="226566" y="4658497"/>
                  </a:lnTo>
                  <a:cubicBezTo>
                    <a:pt x="101437" y="4658497"/>
                    <a:pt x="0" y="4557060"/>
                    <a:pt x="0" y="4431931"/>
                  </a:cubicBezTo>
                  <a:lnTo>
                    <a:pt x="0" y="226566"/>
                  </a:lnTo>
                  <a:cubicBezTo>
                    <a:pt x="0" y="101437"/>
                    <a:pt x="101437" y="0"/>
                    <a:pt x="226566" y="0"/>
                  </a:cubicBezTo>
                  <a:lnTo>
                    <a:pt x="3060331" y="0"/>
                  </a:lnTo>
                  <a:cubicBezTo>
                    <a:pt x="3185460" y="0"/>
                    <a:pt x="3286897" y="101437"/>
                    <a:pt x="3286897" y="226566"/>
                  </a:cubicBezTo>
                  <a:close/>
                </a:path>
              </a:pathLst>
            </a:custGeom>
            <a:solidFill>
              <a:srgbClr val="FBFBFB"/>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124342" tIns="62171" rIns="124342" bIns="62171" numCol="1" rtlCol="0" anchor="ctr" anchorCtr="0" compatLnSpc="1">
              <a:prstTxWarp prst="textNoShape">
                <a:avLst/>
              </a:prstTxWarp>
            </a:bodyPr>
            <a:lstStyle/>
            <a:p>
              <a:pPr defTabSz="839330"/>
              <a:endParaRPr lang="en-US" sz="2312" spc="-137" dirty="0">
                <a:solidFill>
                  <a:prstClr val="white"/>
                </a:solidFill>
                <a:latin typeface="Segoe Light" pitchFamily="34" charset="0"/>
              </a:endParaRPr>
            </a:p>
          </p:txBody>
        </p:sp>
        <p:sp>
          <p:nvSpPr>
            <p:cNvPr id="19" name="TextBox 18"/>
            <p:cNvSpPr txBox="1"/>
            <p:nvPr/>
          </p:nvSpPr>
          <p:spPr>
            <a:xfrm>
              <a:off x="9249941" y="2351080"/>
              <a:ext cx="940962" cy="460382"/>
            </a:xfrm>
            <a:prstGeom prst="rect">
              <a:avLst/>
            </a:prstGeom>
            <a:noFill/>
          </p:spPr>
          <p:txBody>
            <a:bodyPr wrap="none" lIns="0" tIns="0" rIns="0" bIns="0" rtlCol="0">
              <a:spAutoFit/>
            </a:bodyPr>
            <a:lstStyle/>
            <a:p>
              <a:pPr algn="ctr" defTabSz="932596"/>
              <a:r>
                <a:rPr lang="en-US" sz="1496" dirty="0" smtClean="0">
                  <a:solidFill>
                    <a:prstClr val="white"/>
                  </a:solidFill>
                  <a:latin typeface="Segoe" pitchFamily="34" charset="0"/>
                </a:rPr>
                <a:t>Windows 8</a:t>
              </a:r>
            </a:p>
            <a:p>
              <a:pPr algn="ctr" defTabSz="932596"/>
              <a:r>
                <a:rPr lang="en-US" sz="1496" dirty="0" smtClean="0">
                  <a:solidFill>
                    <a:prstClr val="white"/>
                  </a:solidFill>
                  <a:latin typeface="Segoe" pitchFamily="34" charset="0"/>
                </a:rPr>
                <a:t>app</a:t>
              </a:r>
              <a:endParaRPr lang="en-US" sz="1496" dirty="0">
                <a:solidFill>
                  <a:prstClr val="white"/>
                </a:solidFill>
                <a:latin typeface="Segoe" pitchFamily="34" charset="0"/>
              </a:endParaRPr>
            </a:p>
          </p:txBody>
        </p:sp>
      </p:grpSp>
      <p:cxnSp>
        <p:nvCxnSpPr>
          <p:cNvPr id="20" name="Straight Arrow Connector 19"/>
          <p:cNvCxnSpPr/>
          <p:nvPr/>
        </p:nvCxnSpPr>
        <p:spPr>
          <a:xfrm>
            <a:off x="4074466" y="2444656"/>
            <a:ext cx="1272970" cy="1313462"/>
          </a:xfrm>
          <a:prstGeom prst="straightConnector1">
            <a:avLst/>
          </a:prstGeom>
          <a:ln w="57150">
            <a:solidFill>
              <a:schemeClr val="bg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H="1">
            <a:off x="6027229" y="2571620"/>
            <a:ext cx="1246630" cy="1186498"/>
          </a:xfrm>
          <a:prstGeom prst="straightConnector1">
            <a:avLst/>
          </a:prstGeom>
          <a:ln w="57150">
            <a:solidFill>
              <a:schemeClr val="bg1"/>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4710951" y="2527204"/>
            <a:ext cx="1966692" cy="249299"/>
          </a:xfrm>
          <a:prstGeom prst="rect">
            <a:avLst/>
          </a:prstGeom>
          <a:noFill/>
        </p:spPr>
        <p:txBody>
          <a:bodyPr wrap="none" lIns="0" tIns="0" rIns="0" bIns="0" rtlCol="0">
            <a:spAutoFit/>
          </a:bodyPr>
          <a:lstStyle/>
          <a:p>
            <a:pPr>
              <a:lnSpc>
                <a:spcPct val="90000"/>
              </a:lnSpc>
              <a:spcBef>
                <a:spcPct val="20000"/>
              </a:spcBef>
              <a:buSzPct val="80000"/>
            </a:pPr>
            <a:r>
              <a:rPr lang="en-US" sz="1800" dirty="0" smtClean="0">
                <a:solidFill>
                  <a:srgbClr val="FFFF00"/>
                </a:solidFill>
              </a:rPr>
              <a:t>Tag: Breaking News</a:t>
            </a:r>
            <a:endParaRPr lang="en-US" sz="1800" dirty="0">
              <a:solidFill>
                <a:srgbClr val="FFFF00"/>
              </a:solidFill>
            </a:endParaRPr>
          </a:p>
        </p:txBody>
      </p:sp>
      <p:grpSp>
        <p:nvGrpSpPr>
          <p:cNvPr id="34" name="Group 33"/>
          <p:cNvGrpSpPr/>
          <p:nvPr/>
        </p:nvGrpSpPr>
        <p:grpSpPr>
          <a:xfrm>
            <a:off x="8603650" y="5421354"/>
            <a:ext cx="1230243" cy="1230515"/>
            <a:chOff x="6259896" y="3521405"/>
            <a:chExt cx="1230243" cy="1230515"/>
          </a:xfrm>
        </p:grpSpPr>
        <p:sp>
          <p:nvSpPr>
            <p:cNvPr id="35" name="Freeform 80"/>
            <p:cNvSpPr>
              <a:spLocks noEditPoints="1"/>
            </p:cNvSpPr>
            <p:nvPr/>
          </p:nvSpPr>
          <p:spPr bwMode="auto">
            <a:xfrm>
              <a:off x="6438309" y="3521405"/>
              <a:ext cx="869811" cy="914400"/>
            </a:xfrm>
            <a:custGeom>
              <a:avLst/>
              <a:gdLst>
                <a:gd name="T0" fmla="*/ 952 w 1833"/>
                <a:gd name="T1" fmla="*/ 1301 h 2225"/>
                <a:gd name="T2" fmla="*/ 882 w 1833"/>
                <a:gd name="T3" fmla="*/ 1413 h 2225"/>
                <a:gd name="T4" fmla="*/ 677 w 1833"/>
                <a:gd name="T5" fmla="*/ 2162 h 2225"/>
                <a:gd name="T6" fmla="*/ 1156 w 1833"/>
                <a:gd name="T7" fmla="*/ 2162 h 2225"/>
                <a:gd name="T8" fmla="*/ 1071 w 1833"/>
                <a:gd name="T9" fmla="*/ 2089 h 2225"/>
                <a:gd name="T10" fmla="*/ 785 w 1833"/>
                <a:gd name="T11" fmla="*/ 2039 h 2225"/>
                <a:gd name="T12" fmla="*/ 1071 w 1833"/>
                <a:gd name="T13" fmla="*/ 2089 h 2225"/>
                <a:gd name="T14" fmla="*/ 760 w 1833"/>
                <a:gd name="T15" fmla="*/ 1949 h 2225"/>
                <a:gd name="T16" fmla="*/ 1096 w 1833"/>
                <a:gd name="T17" fmla="*/ 1949 h 2225"/>
                <a:gd name="T18" fmla="*/ 1026 w 1833"/>
                <a:gd name="T19" fmla="*/ 1801 h 2225"/>
                <a:gd name="T20" fmla="*/ 1061 w 1833"/>
                <a:gd name="T21" fmla="*/ 1836 h 2225"/>
                <a:gd name="T22" fmla="*/ 260 w 1833"/>
                <a:gd name="T23" fmla="*/ 1329 h 2225"/>
                <a:gd name="T24" fmla="*/ 748 w 1833"/>
                <a:gd name="T25" fmla="*/ 1136 h 2225"/>
                <a:gd name="T26" fmla="*/ 190 w 1833"/>
                <a:gd name="T27" fmla="*/ 1329 h 2225"/>
                <a:gd name="T28" fmla="*/ 0 w 1833"/>
                <a:gd name="T29" fmla="*/ 1476 h 2225"/>
                <a:gd name="T30" fmla="*/ 416 w 1833"/>
                <a:gd name="T31" fmla="*/ 2225 h 2225"/>
                <a:gd name="T32" fmla="*/ 416 w 1833"/>
                <a:gd name="T33" fmla="*/ 1413 h 2225"/>
                <a:gd name="T34" fmla="*/ 83 w 1833"/>
                <a:gd name="T35" fmla="*/ 2064 h 2225"/>
                <a:gd name="T36" fmla="*/ 419 w 1833"/>
                <a:gd name="T37" fmla="*/ 2064 h 2225"/>
                <a:gd name="T38" fmla="*/ 108 w 1833"/>
                <a:gd name="T39" fmla="*/ 1974 h 2225"/>
                <a:gd name="T40" fmla="*/ 394 w 1833"/>
                <a:gd name="T41" fmla="*/ 1924 h 2225"/>
                <a:gd name="T42" fmla="*/ 384 w 1833"/>
                <a:gd name="T43" fmla="*/ 1836 h 2225"/>
                <a:gd name="T44" fmla="*/ 419 w 1833"/>
                <a:gd name="T45" fmla="*/ 1801 h 2225"/>
                <a:gd name="T46" fmla="*/ 1643 w 1833"/>
                <a:gd name="T47" fmla="*/ 1413 h 2225"/>
                <a:gd name="T48" fmla="*/ 1082 w 1833"/>
                <a:gd name="T49" fmla="*/ 1101 h 2225"/>
                <a:gd name="T50" fmla="*/ 1415 w 1833"/>
                <a:gd name="T51" fmla="*/ 1171 h 2225"/>
                <a:gd name="T52" fmla="*/ 1417 w 1833"/>
                <a:gd name="T53" fmla="*/ 1413 h 2225"/>
                <a:gd name="T54" fmla="*/ 1417 w 1833"/>
                <a:gd name="T55" fmla="*/ 2225 h 2225"/>
                <a:gd name="T56" fmla="*/ 1833 w 1833"/>
                <a:gd name="T57" fmla="*/ 1476 h 2225"/>
                <a:gd name="T58" fmla="*/ 1462 w 1833"/>
                <a:gd name="T59" fmla="*/ 2089 h 2225"/>
                <a:gd name="T60" fmla="*/ 1748 w 1833"/>
                <a:gd name="T61" fmla="*/ 2039 h 2225"/>
                <a:gd name="T62" fmla="*/ 1748 w 1833"/>
                <a:gd name="T63" fmla="*/ 1974 h 2225"/>
                <a:gd name="T64" fmla="*/ 1462 w 1833"/>
                <a:gd name="T65" fmla="*/ 1924 h 2225"/>
                <a:gd name="T66" fmla="*/ 1748 w 1833"/>
                <a:gd name="T67" fmla="*/ 1974 h 2225"/>
                <a:gd name="T68" fmla="*/ 1738 w 1833"/>
                <a:gd name="T69" fmla="*/ 1766 h 2225"/>
                <a:gd name="T70" fmla="*/ 650 w 1833"/>
                <a:gd name="T71" fmla="*/ 592 h 2225"/>
                <a:gd name="T72" fmla="*/ 1296 w 1833"/>
                <a:gd name="T73" fmla="*/ 113 h 2225"/>
                <a:gd name="T74" fmla="*/ 537 w 1833"/>
                <a:gd name="T75" fmla="*/ 113 h 2225"/>
                <a:gd name="T76" fmla="*/ 603 w 1833"/>
                <a:gd name="T77" fmla="*/ 113 h 2225"/>
                <a:gd name="T78" fmla="*/ 1231 w 1833"/>
                <a:gd name="T79" fmla="*/ 113 h 2225"/>
                <a:gd name="T80" fmla="*/ 650 w 1833"/>
                <a:gd name="T81" fmla="*/ 526 h 2225"/>
                <a:gd name="T82" fmla="*/ 405 w 1833"/>
                <a:gd name="T83" fmla="*/ 902 h 2225"/>
                <a:gd name="T84" fmla="*/ 803 w 1833"/>
                <a:gd name="T85" fmla="*/ 1101 h 2225"/>
                <a:gd name="T86" fmla="*/ 882 w 1833"/>
                <a:gd name="T87" fmla="*/ 1250 h 2225"/>
                <a:gd name="T88" fmla="*/ 1031 w 1833"/>
                <a:gd name="T89" fmla="*/ 1171 h 2225"/>
                <a:gd name="T90" fmla="*/ 952 w 1833"/>
                <a:gd name="T91" fmla="*/ 1021 h 2225"/>
                <a:gd name="T92" fmla="*/ 1457 w 1833"/>
                <a:gd name="T93" fmla="*/ 874 h 2225"/>
                <a:gd name="T94" fmla="*/ 1303 w 1833"/>
                <a:gd name="T95" fmla="*/ 652 h 2225"/>
                <a:gd name="T96" fmla="*/ 530 w 1833"/>
                <a:gd name="T97" fmla="*/ 652 h 2225"/>
                <a:gd name="T98" fmla="*/ 377 w 1833"/>
                <a:gd name="T99" fmla="*/ 874 h 2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33" h="2225">
                  <a:moveTo>
                    <a:pt x="1093" y="1413"/>
                  </a:moveTo>
                  <a:cubicBezTo>
                    <a:pt x="952" y="1413"/>
                    <a:pt x="952" y="1413"/>
                    <a:pt x="952" y="1413"/>
                  </a:cubicBezTo>
                  <a:cubicBezTo>
                    <a:pt x="952" y="1301"/>
                    <a:pt x="952" y="1301"/>
                    <a:pt x="952" y="1301"/>
                  </a:cubicBezTo>
                  <a:cubicBezTo>
                    <a:pt x="940" y="1304"/>
                    <a:pt x="929" y="1305"/>
                    <a:pt x="917" y="1305"/>
                  </a:cubicBezTo>
                  <a:cubicBezTo>
                    <a:pt x="905" y="1305"/>
                    <a:pt x="893" y="1304"/>
                    <a:pt x="882" y="1301"/>
                  </a:cubicBezTo>
                  <a:cubicBezTo>
                    <a:pt x="882" y="1413"/>
                    <a:pt x="882" y="1413"/>
                    <a:pt x="882" y="1413"/>
                  </a:cubicBezTo>
                  <a:cubicBezTo>
                    <a:pt x="740" y="1413"/>
                    <a:pt x="740" y="1413"/>
                    <a:pt x="740" y="1413"/>
                  </a:cubicBezTo>
                  <a:cubicBezTo>
                    <a:pt x="705" y="1413"/>
                    <a:pt x="677" y="1441"/>
                    <a:pt x="677" y="1476"/>
                  </a:cubicBezTo>
                  <a:cubicBezTo>
                    <a:pt x="677" y="2162"/>
                    <a:pt x="677" y="2162"/>
                    <a:pt x="677" y="2162"/>
                  </a:cubicBezTo>
                  <a:cubicBezTo>
                    <a:pt x="677" y="2197"/>
                    <a:pt x="705" y="2225"/>
                    <a:pt x="740" y="2225"/>
                  </a:cubicBezTo>
                  <a:cubicBezTo>
                    <a:pt x="1093" y="2225"/>
                    <a:pt x="1093" y="2225"/>
                    <a:pt x="1093" y="2225"/>
                  </a:cubicBezTo>
                  <a:cubicBezTo>
                    <a:pt x="1128" y="2225"/>
                    <a:pt x="1156" y="2197"/>
                    <a:pt x="1156" y="2162"/>
                  </a:cubicBezTo>
                  <a:cubicBezTo>
                    <a:pt x="1156" y="1476"/>
                    <a:pt x="1156" y="1476"/>
                    <a:pt x="1156" y="1476"/>
                  </a:cubicBezTo>
                  <a:cubicBezTo>
                    <a:pt x="1156" y="1441"/>
                    <a:pt x="1128" y="1413"/>
                    <a:pt x="1093" y="1413"/>
                  </a:cubicBezTo>
                  <a:close/>
                  <a:moveTo>
                    <a:pt x="1071" y="2089"/>
                  </a:moveTo>
                  <a:cubicBezTo>
                    <a:pt x="785" y="2089"/>
                    <a:pt x="785" y="2089"/>
                    <a:pt x="785" y="2089"/>
                  </a:cubicBezTo>
                  <a:cubicBezTo>
                    <a:pt x="771" y="2089"/>
                    <a:pt x="760" y="2078"/>
                    <a:pt x="760" y="2064"/>
                  </a:cubicBezTo>
                  <a:cubicBezTo>
                    <a:pt x="760" y="2050"/>
                    <a:pt x="771" y="2039"/>
                    <a:pt x="785" y="2039"/>
                  </a:cubicBezTo>
                  <a:cubicBezTo>
                    <a:pt x="1071" y="2039"/>
                    <a:pt x="1071" y="2039"/>
                    <a:pt x="1071" y="2039"/>
                  </a:cubicBezTo>
                  <a:cubicBezTo>
                    <a:pt x="1085" y="2039"/>
                    <a:pt x="1096" y="2050"/>
                    <a:pt x="1096" y="2064"/>
                  </a:cubicBezTo>
                  <a:cubicBezTo>
                    <a:pt x="1096" y="2078"/>
                    <a:pt x="1085" y="2089"/>
                    <a:pt x="1071" y="2089"/>
                  </a:cubicBezTo>
                  <a:close/>
                  <a:moveTo>
                    <a:pt x="1071" y="1974"/>
                  </a:moveTo>
                  <a:cubicBezTo>
                    <a:pt x="785" y="1974"/>
                    <a:pt x="785" y="1974"/>
                    <a:pt x="785" y="1974"/>
                  </a:cubicBezTo>
                  <a:cubicBezTo>
                    <a:pt x="771" y="1974"/>
                    <a:pt x="760" y="1963"/>
                    <a:pt x="760" y="1949"/>
                  </a:cubicBezTo>
                  <a:cubicBezTo>
                    <a:pt x="760" y="1935"/>
                    <a:pt x="771" y="1924"/>
                    <a:pt x="785" y="1924"/>
                  </a:cubicBezTo>
                  <a:cubicBezTo>
                    <a:pt x="1071" y="1924"/>
                    <a:pt x="1071" y="1924"/>
                    <a:pt x="1071" y="1924"/>
                  </a:cubicBezTo>
                  <a:cubicBezTo>
                    <a:pt x="1085" y="1924"/>
                    <a:pt x="1096" y="1935"/>
                    <a:pt x="1096" y="1949"/>
                  </a:cubicBezTo>
                  <a:cubicBezTo>
                    <a:pt x="1096" y="1963"/>
                    <a:pt x="1085" y="1974"/>
                    <a:pt x="1071" y="1974"/>
                  </a:cubicBezTo>
                  <a:close/>
                  <a:moveTo>
                    <a:pt x="1061" y="1836"/>
                  </a:moveTo>
                  <a:cubicBezTo>
                    <a:pt x="1042" y="1836"/>
                    <a:pt x="1026" y="1820"/>
                    <a:pt x="1026" y="1801"/>
                  </a:cubicBezTo>
                  <a:cubicBezTo>
                    <a:pt x="1026" y="1782"/>
                    <a:pt x="1042" y="1766"/>
                    <a:pt x="1061" y="1766"/>
                  </a:cubicBezTo>
                  <a:cubicBezTo>
                    <a:pt x="1081" y="1766"/>
                    <a:pt x="1096" y="1782"/>
                    <a:pt x="1096" y="1801"/>
                  </a:cubicBezTo>
                  <a:cubicBezTo>
                    <a:pt x="1096" y="1820"/>
                    <a:pt x="1081" y="1836"/>
                    <a:pt x="1061" y="1836"/>
                  </a:cubicBezTo>
                  <a:close/>
                  <a:moveTo>
                    <a:pt x="416" y="1413"/>
                  </a:moveTo>
                  <a:cubicBezTo>
                    <a:pt x="260" y="1413"/>
                    <a:pt x="260" y="1413"/>
                    <a:pt x="260" y="1413"/>
                  </a:cubicBezTo>
                  <a:cubicBezTo>
                    <a:pt x="260" y="1329"/>
                    <a:pt x="260" y="1329"/>
                    <a:pt x="260" y="1329"/>
                  </a:cubicBezTo>
                  <a:cubicBezTo>
                    <a:pt x="260" y="1242"/>
                    <a:pt x="331" y="1171"/>
                    <a:pt x="418" y="1171"/>
                  </a:cubicBezTo>
                  <a:cubicBezTo>
                    <a:pt x="751" y="1171"/>
                    <a:pt x="751" y="1171"/>
                    <a:pt x="751" y="1171"/>
                  </a:cubicBezTo>
                  <a:cubicBezTo>
                    <a:pt x="749" y="1159"/>
                    <a:pt x="748" y="1148"/>
                    <a:pt x="748" y="1136"/>
                  </a:cubicBezTo>
                  <a:cubicBezTo>
                    <a:pt x="748" y="1124"/>
                    <a:pt x="749" y="1112"/>
                    <a:pt x="751" y="1101"/>
                  </a:cubicBezTo>
                  <a:cubicBezTo>
                    <a:pt x="418" y="1101"/>
                    <a:pt x="418" y="1101"/>
                    <a:pt x="418" y="1101"/>
                  </a:cubicBezTo>
                  <a:cubicBezTo>
                    <a:pt x="293" y="1101"/>
                    <a:pt x="190" y="1203"/>
                    <a:pt x="190" y="1329"/>
                  </a:cubicBezTo>
                  <a:cubicBezTo>
                    <a:pt x="190" y="1413"/>
                    <a:pt x="190" y="1413"/>
                    <a:pt x="190" y="1413"/>
                  </a:cubicBezTo>
                  <a:cubicBezTo>
                    <a:pt x="63" y="1413"/>
                    <a:pt x="63" y="1413"/>
                    <a:pt x="63" y="1413"/>
                  </a:cubicBezTo>
                  <a:cubicBezTo>
                    <a:pt x="28" y="1413"/>
                    <a:pt x="0" y="1441"/>
                    <a:pt x="0" y="1476"/>
                  </a:cubicBezTo>
                  <a:cubicBezTo>
                    <a:pt x="0" y="2162"/>
                    <a:pt x="0" y="2162"/>
                    <a:pt x="0" y="2162"/>
                  </a:cubicBezTo>
                  <a:cubicBezTo>
                    <a:pt x="0" y="2197"/>
                    <a:pt x="28" y="2225"/>
                    <a:pt x="63" y="2225"/>
                  </a:cubicBezTo>
                  <a:cubicBezTo>
                    <a:pt x="416" y="2225"/>
                    <a:pt x="416" y="2225"/>
                    <a:pt x="416" y="2225"/>
                  </a:cubicBezTo>
                  <a:cubicBezTo>
                    <a:pt x="451" y="2225"/>
                    <a:pt x="480" y="2197"/>
                    <a:pt x="480" y="2162"/>
                  </a:cubicBezTo>
                  <a:cubicBezTo>
                    <a:pt x="480" y="1476"/>
                    <a:pt x="480" y="1476"/>
                    <a:pt x="480" y="1476"/>
                  </a:cubicBezTo>
                  <a:cubicBezTo>
                    <a:pt x="480" y="1441"/>
                    <a:pt x="451" y="1413"/>
                    <a:pt x="416" y="1413"/>
                  </a:cubicBezTo>
                  <a:close/>
                  <a:moveTo>
                    <a:pt x="394" y="2089"/>
                  </a:moveTo>
                  <a:cubicBezTo>
                    <a:pt x="108" y="2089"/>
                    <a:pt x="108" y="2089"/>
                    <a:pt x="108" y="2089"/>
                  </a:cubicBezTo>
                  <a:cubicBezTo>
                    <a:pt x="94" y="2089"/>
                    <a:pt x="83" y="2078"/>
                    <a:pt x="83" y="2064"/>
                  </a:cubicBezTo>
                  <a:cubicBezTo>
                    <a:pt x="83" y="2050"/>
                    <a:pt x="94" y="2039"/>
                    <a:pt x="108" y="2039"/>
                  </a:cubicBezTo>
                  <a:cubicBezTo>
                    <a:pt x="394" y="2039"/>
                    <a:pt x="394" y="2039"/>
                    <a:pt x="394" y="2039"/>
                  </a:cubicBezTo>
                  <a:cubicBezTo>
                    <a:pt x="408" y="2039"/>
                    <a:pt x="419" y="2050"/>
                    <a:pt x="419" y="2064"/>
                  </a:cubicBezTo>
                  <a:cubicBezTo>
                    <a:pt x="419" y="2078"/>
                    <a:pt x="408" y="2089"/>
                    <a:pt x="394" y="2089"/>
                  </a:cubicBezTo>
                  <a:close/>
                  <a:moveTo>
                    <a:pt x="394" y="1974"/>
                  </a:moveTo>
                  <a:cubicBezTo>
                    <a:pt x="108" y="1974"/>
                    <a:pt x="108" y="1974"/>
                    <a:pt x="108" y="1974"/>
                  </a:cubicBezTo>
                  <a:cubicBezTo>
                    <a:pt x="94" y="1974"/>
                    <a:pt x="83" y="1963"/>
                    <a:pt x="83" y="1949"/>
                  </a:cubicBezTo>
                  <a:cubicBezTo>
                    <a:pt x="83" y="1935"/>
                    <a:pt x="94" y="1924"/>
                    <a:pt x="108" y="1924"/>
                  </a:cubicBezTo>
                  <a:cubicBezTo>
                    <a:pt x="394" y="1924"/>
                    <a:pt x="394" y="1924"/>
                    <a:pt x="394" y="1924"/>
                  </a:cubicBezTo>
                  <a:cubicBezTo>
                    <a:pt x="408" y="1924"/>
                    <a:pt x="419" y="1935"/>
                    <a:pt x="419" y="1949"/>
                  </a:cubicBezTo>
                  <a:cubicBezTo>
                    <a:pt x="419" y="1963"/>
                    <a:pt x="408" y="1974"/>
                    <a:pt x="394" y="1974"/>
                  </a:cubicBezTo>
                  <a:close/>
                  <a:moveTo>
                    <a:pt x="384" y="1836"/>
                  </a:moveTo>
                  <a:cubicBezTo>
                    <a:pt x="365" y="1836"/>
                    <a:pt x="350" y="1820"/>
                    <a:pt x="350" y="1801"/>
                  </a:cubicBezTo>
                  <a:cubicBezTo>
                    <a:pt x="350" y="1782"/>
                    <a:pt x="365" y="1766"/>
                    <a:pt x="384" y="1766"/>
                  </a:cubicBezTo>
                  <a:cubicBezTo>
                    <a:pt x="404" y="1766"/>
                    <a:pt x="419" y="1782"/>
                    <a:pt x="419" y="1801"/>
                  </a:cubicBezTo>
                  <a:cubicBezTo>
                    <a:pt x="419" y="1820"/>
                    <a:pt x="404" y="1836"/>
                    <a:pt x="384" y="1836"/>
                  </a:cubicBezTo>
                  <a:close/>
                  <a:moveTo>
                    <a:pt x="1770" y="1413"/>
                  </a:moveTo>
                  <a:cubicBezTo>
                    <a:pt x="1643" y="1413"/>
                    <a:pt x="1643" y="1413"/>
                    <a:pt x="1643" y="1413"/>
                  </a:cubicBezTo>
                  <a:cubicBezTo>
                    <a:pt x="1643" y="1329"/>
                    <a:pt x="1643" y="1329"/>
                    <a:pt x="1643" y="1329"/>
                  </a:cubicBezTo>
                  <a:cubicBezTo>
                    <a:pt x="1643" y="1203"/>
                    <a:pt x="1541" y="1101"/>
                    <a:pt x="1415" y="1101"/>
                  </a:cubicBezTo>
                  <a:cubicBezTo>
                    <a:pt x="1082" y="1101"/>
                    <a:pt x="1082" y="1101"/>
                    <a:pt x="1082" y="1101"/>
                  </a:cubicBezTo>
                  <a:cubicBezTo>
                    <a:pt x="1085" y="1112"/>
                    <a:pt x="1086" y="1124"/>
                    <a:pt x="1086" y="1136"/>
                  </a:cubicBezTo>
                  <a:cubicBezTo>
                    <a:pt x="1086" y="1148"/>
                    <a:pt x="1085" y="1159"/>
                    <a:pt x="1082" y="1171"/>
                  </a:cubicBezTo>
                  <a:cubicBezTo>
                    <a:pt x="1415" y="1171"/>
                    <a:pt x="1415" y="1171"/>
                    <a:pt x="1415" y="1171"/>
                  </a:cubicBezTo>
                  <a:cubicBezTo>
                    <a:pt x="1503" y="1171"/>
                    <a:pt x="1574" y="1242"/>
                    <a:pt x="1574" y="1329"/>
                  </a:cubicBezTo>
                  <a:cubicBezTo>
                    <a:pt x="1574" y="1413"/>
                    <a:pt x="1574" y="1413"/>
                    <a:pt x="1574" y="1413"/>
                  </a:cubicBezTo>
                  <a:cubicBezTo>
                    <a:pt x="1417" y="1413"/>
                    <a:pt x="1417" y="1413"/>
                    <a:pt x="1417" y="1413"/>
                  </a:cubicBezTo>
                  <a:cubicBezTo>
                    <a:pt x="1382" y="1413"/>
                    <a:pt x="1354" y="1441"/>
                    <a:pt x="1354" y="1476"/>
                  </a:cubicBezTo>
                  <a:cubicBezTo>
                    <a:pt x="1354" y="2162"/>
                    <a:pt x="1354" y="2162"/>
                    <a:pt x="1354" y="2162"/>
                  </a:cubicBezTo>
                  <a:cubicBezTo>
                    <a:pt x="1354" y="2197"/>
                    <a:pt x="1382" y="2225"/>
                    <a:pt x="1417" y="2225"/>
                  </a:cubicBezTo>
                  <a:cubicBezTo>
                    <a:pt x="1770" y="2225"/>
                    <a:pt x="1770" y="2225"/>
                    <a:pt x="1770" y="2225"/>
                  </a:cubicBezTo>
                  <a:cubicBezTo>
                    <a:pt x="1805" y="2225"/>
                    <a:pt x="1833" y="2197"/>
                    <a:pt x="1833" y="2162"/>
                  </a:cubicBezTo>
                  <a:cubicBezTo>
                    <a:pt x="1833" y="1476"/>
                    <a:pt x="1833" y="1476"/>
                    <a:pt x="1833" y="1476"/>
                  </a:cubicBezTo>
                  <a:cubicBezTo>
                    <a:pt x="1833" y="1441"/>
                    <a:pt x="1805" y="1413"/>
                    <a:pt x="1770" y="1413"/>
                  </a:cubicBezTo>
                  <a:close/>
                  <a:moveTo>
                    <a:pt x="1748" y="2089"/>
                  </a:moveTo>
                  <a:cubicBezTo>
                    <a:pt x="1462" y="2089"/>
                    <a:pt x="1462" y="2089"/>
                    <a:pt x="1462" y="2089"/>
                  </a:cubicBezTo>
                  <a:cubicBezTo>
                    <a:pt x="1448" y="2089"/>
                    <a:pt x="1437" y="2078"/>
                    <a:pt x="1437" y="2064"/>
                  </a:cubicBezTo>
                  <a:cubicBezTo>
                    <a:pt x="1437" y="2050"/>
                    <a:pt x="1448" y="2039"/>
                    <a:pt x="1462" y="2039"/>
                  </a:cubicBezTo>
                  <a:cubicBezTo>
                    <a:pt x="1748" y="2039"/>
                    <a:pt x="1748" y="2039"/>
                    <a:pt x="1748" y="2039"/>
                  </a:cubicBezTo>
                  <a:cubicBezTo>
                    <a:pt x="1762" y="2039"/>
                    <a:pt x="1773" y="2050"/>
                    <a:pt x="1773" y="2064"/>
                  </a:cubicBezTo>
                  <a:cubicBezTo>
                    <a:pt x="1773" y="2078"/>
                    <a:pt x="1762" y="2089"/>
                    <a:pt x="1748" y="2089"/>
                  </a:cubicBezTo>
                  <a:close/>
                  <a:moveTo>
                    <a:pt x="1748" y="1974"/>
                  </a:moveTo>
                  <a:cubicBezTo>
                    <a:pt x="1462" y="1974"/>
                    <a:pt x="1462" y="1974"/>
                    <a:pt x="1462" y="1974"/>
                  </a:cubicBezTo>
                  <a:cubicBezTo>
                    <a:pt x="1448" y="1974"/>
                    <a:pt x="1437" y="1963"/>
                    <a:pt x="1437" y="1949"/>
                  </a:cubicBezTo>
                  <a:cubicBezTo>
                    <a:pt x="1437" y="1935"/>
                    <a:pt x="1448" y="1924"/>
                    <a:pt x="1462" y="1924"/>
                  </a:cubicBezTo>
                  <a:cubicBezTo>
                    <a:pt x="1748" y="1924"/>
                    <a:pt x="1748" y="1924"/>
                    <a:pt x="1748" y="1924"/>
                  </a:cubicBezTo>
                  <a:cubicBezTo>
                    <a:pt x="1762" y="1924"/>
                    <a:pt x="1773" y="1935"/>
                    <a:pt x="1773" y="1949"/>
                  </a:cubicBezTo>
                  <a:cubicBezTo>
                    <a:pt x="1773" y="1963"/>
                    <a:pt x="1762" y="1974"/>
                    <a:pt x="1748" y="1974"/>
                  </a:cubicBezTo>
                  <a:close/>
                  <a:moveTo>
                    <a:pt x="1738" y="1836"/>
                  </a:moveTo>
                  <a:cubicBezTo>
                    <a:pt x="1719" y="1836"/>
                    <a:pt x="1703" y="1820"/>
                    <a:pt x="1703" y="1801"/>
                  </a:cubicBezTo>
                  <a:cubicBezTo>
                    <a:pt x="1703" y="1782"/>
                    <a:pt x="1719" y="1766"/>
                    <a:pt x="1738" y="1766"/>
                  </a:cubicBezTo>
                  <a:cubicBezTo>
                    <a:pt x="1757" y="1766"/>
                    <a:pt x="1773" y="1782"/>
                    <a:pt x="1773" y="1801"/>
                  </a:cubicBezTo>
                  <a:cubicBezTo>
                    <a:pt x="1773" y="1820"/>
                    <a:pt x="1757" y="1836"/>
                    <a:pt x="1738" y="1836"/>
                  </a:cubicBezTo>
                  <a:close/>
                  <a:moveTo>
                    <a:pt x="650" y="592"/>
                  </a:moveTo>
                  <a:cubicBezTo>
                    <a:pt x="1184" y="592"/>
                    <a:pt x="1184" y="592"/>
                    <a:pt x="1184" y="592"/>
                  </a:cubicBezTo>
                  <a:cubicBezTo>
                    <a:pt x="1246" y="592"/>
                    <a:pt x="1296" y="541"/>
                    <a:pt x="1296" y="479"/>
                  </a:cubicBezTo>
                  <a:cubicBezTo>
                    <a:pt x="1296" y="113"/>
                    <a:pt x="1296" y="113"/>
                    <a:pt x="1296" y="113"/>
                  </a:cubicBezTo>
                  <a:cubicBezTo>
                    <a:pt x="1296" y="51"/>
                    <a:pt x="1246" y="0"/>
                    <a:pt x="1184" y="0"/>
                  </a:cubicBezTo>
                  <a:cubicBezTo>
                    <a:pt x="650" y="0"/>
                    <a:pt x="650" y="0"/>
                    <a:pt x="650" y="0"/>
                  </a:cubicBezTo>
                  <a:cubicBezTo>
                    <a:pt x="588" y="0"/>
                    <a:pt x="537" y="51"/>
                    <a:pt x="537" y="113"/>
                  </a:cubicBezTo>
                  <a:cubicBezTo>
                    <a:pt x="537" y="479"/>
                    <a:pt x="537" y="479"/>
                    <a:pt x="537" y="479"/>
                  </a:cubicBezTo>
                  <a:cubicBezTo>
                    <a:pt x="537" y="541"/>
                    <a:pt x="588" y="592"/>
                    <a:pt x="650" y="592"/>
                  </a:cubicBezTo>
                  <a:close/>
                  <a:moveTo>
                    <a:pt x="603" y="113"/>
                  </a:moveTo>
                  <a:cubicBezTo>
                    <a:pt x="603" y="87"/>
                    <a:pt x="624" y="66"/>
                    <a:pt x="650" y="66"/>
                  </a:cubicBezTo>
                  <a:cubicBezTo>
                    <a:pt x="1184" y="66"/>
                    <a:pt x="1184" y="66"/>
                    <a:pt x="1184" y="66"/>
                  </a:cubicBezTo>
                  <a:cubicBezTo>
                    <a:pt x="1210" y="66"/>
                    <a:pt x="1231" y="87"/>
                    <a:pt x="1231" y="113"/>
                  </a:cubicBezTo>
                  <a:cubicBezTo>
                    <a:pt x="1231" y="479"/>
                    <a:pt x="1231" y="479"/>
                    <a:pt x="1231" y="479"/>
                  </a:cubicBezTo>
                  <a:cubicBezTo>
                    <a:pt x="1231" y="505"/>
                    <a:pt x="1210" y="526"/>
                    <a:pt x="1184" y="526"/>
                  </a:cubicBezTo>
                  <a:cubicBezTo>
                    <a:pt x="650" y="526"/>
                    <a:pt x="650" y="526"/>
                    <a:pt x="650" y="526"/>
                  </a:cubicBezTo>
                  <a:cubicBezTo>
                    <a:pt x="624" y="526"/>
                    <a:pt x="603" y="505"/>
                    <a:pt x="603" y="479"/>
                  </a:cubicBezTo>
                  <a:lnTo>
                    <a:pt x="603" y="113"/>
                  </a:lnTo>
                  <a:close/>
                  <a:moveTo>
                    <a:pt x="405" y="902"/>
                  </a:moveTo>
                  <a:cubicBezTo>
                    <a:pt x="882" y="902"/>
                    <a:pt x="882" y="902"/>
                    <a:pt x="882" y="902"/>
                  </a:cubicBezTo>
                  <a:cubicBezTo>
                    <a:pt x="882" y="1021"/>
                    <a:pt x="882" y="1021"/>
                    <a:pt x="882" y="1021"/>
                  </a:cubicBezTo>
                  <a:cubicBezTo>
                    <a:pt x="844" y="1033"/>
                    <a:pt x="814" y="1063"/>
                    <a:pt x="803" y="1101"/>
                  </a:cubicBezTo>
                  <a:cubicBezTo>
                    <a:pt x="799" y="1112"/>
                    <a:pt x="797" y="1124"/>
                    <a:pt x="797" y="1136"/>
                  </a:cubicBezTo>
                  <a:cubicBezTo>
                    <a:pt x="797" y="1148"/>
                    <a:pt x="799" y="1160"/>
                    <a:pt x="803" y="1171"/>
                  </a:cubicBezTo>
                  <a:cubicBezTo>
                    <a:pt x="814" y="1209"/>
                    <a:pt x="844" y="1238"/>
                    <a:pt x="882" y="1250"/>
                  </a:cubicBezTo>
                  <a:cubicBezTo>
                    <a:pt x="893" y="1253"/>
                    <a:pt x="905" y="1255"/>
                    <a:pt x="917" y="1255"/>
                  </a:cubicBezTo>
                  <a:cubicBezTo>
                    <a:pt x="929" y="1255"/>
                    <a:pt x="941" y="1253"/>
                    <a:pt x="952" y="1250"/>
                  </a:cubicBezTo>
                  <a:cubicBezTo>
                    <a:pt x="990" y="1238"/>
                    <a:pt x="1020" y="1209"/>
                    <a:pt x="1031" y="1171"/>
                  </a:cubicBezTo>
                  <a:cubicBezTo>
                    <a:pt x="1034" y="1160"/>
                    <a:pt x="1036" y="1148"/>
                    <a:pt x="1036" y="1136"/>
                  </a:cubicBezTo>
                  <a:cubicBezTo>
                    <a:pt x="1036" y="1124"/>
                    <a:pt x="1034" y="1112"/>
                    <a:pt x="1031" y="1101"/>
                  </a:cubicBezTo>
                  <a:cubicBezTo>
                    <a:pt x="1019" y="1063"/>
                    <a:pt x="990" y="1033"/>
                    <a:pt x="952" y="1021"/>
                  </a:cubicBezTo>
                  <a:cubicBezTo>
                    <a:pt x="952" y="902"/>
                    <a:pt x="952" y="902"/>
                    <a:pt x="952" y="902"/>
                  </a:cubicBezTo>
                  <a:cubicBezTo>
                    <a:pt x="1429" y="902"/>
                    <a:pt x="1429" y="902"/>
                    <a:pt x="1429" y="902"/>
                  </a:cubicBezTo>
                  <a:cubicBezTo>
                    <a:pt x="1444" y="902"/>
                    <a:pt x="1457" y="889"/>
                    <a:pt x="1457" y="874"/>
                  </a:cubicBezTo>
                  <a:cubicBezTo>
                    <a:pt x="1457" y="861"/>
                    <a:pt x="1457" y="861"/>
                    <a:pt x="1457" y="861"/>
                  </a:cubicBezTo>
                  <a:cubicBezTo>
                    <a:pt x="1457" y="845"/>
                    <a:pt x="1449" y="823"/>
                    <a:pt x="1439" y="811"/>
                  </a:cubicBezTo>
                  <a:cubicBezTo>
                    <a:pt x="1303" y="652"/>
                    <a:pt x="1303" y="652"/>
                    <a:pt x="1303" y="652"/>
                  </a:cubicBezTo>
                  <a:cubicBezTo>
                    <a:pt x="1293" y="640"/>
                    <a:pt x="1273" y="631"/>
                    <a:pt x="1257" y="631"/>
                  </a:cubicBezTo>
                  <a:cubicBezTo>
                    <a:pt x="577" y="631"/>
                    <a:pt x="577" y="631"/>
                    <a:pt x="577" y="631"/>
                  </a:cubicBezTo>
                  <a:cubicBezTo>
                    <a:pt x="561" y="631"/>
                    <a:pt x="540" y="640"/>
                    <a:pt x="530" y="652"/>
                  </a:cubicBezTo>
                  <a:cubicBezTo>
                    <a:pt x="395" y="811"/>
                    <a:pt x="395" y="811"/>
                    <a:pt x="395" y="811"/>
                  </a:cubicBezTo>
                  <a:cubicBezTo>
                    <a:pt x="385" y="823"/>
                    <a:pt x="377" y="845"/>
                    <a:pt x="377" y="861"/>
                  </a:cubicBezTo>
                  <a:cubicBezTo>
                    <a:pt x="377" y="874"/>
                    <a:pt x="377" y="874"/>
                    <a:pt x="377" y="874"/>
                  </a:cubicBezTo>
                  <a:cubicBezTo>
                    <a:pt x="377" y="889"/>
                    <a:pt x="389" y="902"/>
                    <a:pt x="405" y="902"/>
                  </a:cubicBezTo>
                  <a:close/>
                </a:path>
              </a:pathLst>
            </a:custGeom>
            <a:solidFill>
              <a:srgbClr val="FBFBFB"/>
            </a:solidFill>
            <a:ln>
              <a:noFill/>
            </a:ln>
          </p:spPr>
          <p:txBody>
            <a:bodyPr vert="horz" wrap="square" lIns="93260" tIns="46630" rIns="93260" bIns="46630" numCol="1" anchor="t" anchorCtr="0" compatLnSpc="1">
              <a:prstTxWarp prst="textNoShape">
                <a:avLst/>
              </a:prstTxWarp>
            </a:bodyPr>
            <a:lstStyle/>
            <a:p>
              <a:endParaRPr lang="en-US" sz="1836">
                <a:solidFill>
                  <a:schemeClr val="bg1"/>
                </a:solidFill>
              </a:endParaRPr>
            </a:p>
          </p:txBody>
        </p:sp>
        <p:sp>
          <p:nvSpPr>
            <p:cNvPr id="36" name="TextBox 35"/>
            <p:cNvSpPr txBox="1"/>
            <p:nvPr/>
          </p:nvSpPr>
          <p:spPr>
            <a:xfrm>
              <a:off x="6259896" y="4521729"/>
              <a:ext cx="1230243" cy="230191"/>
            </a:xfrm>
            <a:prstGeom prst="rect">
              <a:avLst/>
            </a:prstGeom>
            <a:noFill/>
          </p:spPr>
          <p:txBody>
            <a:bodyPr wrap="square" lIns="0" tIns="0" rIns="0" bIns="0" rtlCol="0">
              <a:spAutoFit/>
            </a:bodyPr>
            <a:lstStyle/>
            <a:p>
              <a:pPr algn="ctr" defTabSz="932596"/>
              <a:r>
                <a:rPr lang="en-US" sz="1496" dirty="0" smtClean="0">
                  <a:solidFill>
                    <a:prstClr val="white"/>
                  </a:solidFill>
                  <a:latin typeface="Segoe" pitchFamily="34" charset="0"/>
                </a:rPr>
                <a:t>App back-end</a:t>
              </a:r>
              <a:endParaRPr lang="en-US" sz="1496" dirty="0">
                <a:solidFill>
                  <a:prstClr val="white"/>
                </a:solidFill>
                <a:latin typeface="Segoe" pitchFamily="34" charset="0"/>
              </a:endParaRPr>
            </a:p>
          </p:txBody>
        </p:sp>
      </p:grpSp>
    </p:spTree>
    <p:extLst>
      <p:ext uri="{BB962C8B-B14F-4D97-AF65-F5344CB8AC3E}">
        <p14:creationId xmlns:p14="http://schemas.microsoft.com/office/powerpoint/2010/main" val="3130723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up)">
                                      <p:cBhvr>
                                        <p:cTn id="7" dur="500"/>
                                        <p:tgtEl>
                                          <p:spTgt spid="20"/>
                                        </p:tgtEl>
                                      </p:cBhvr>
                                    </p:animEffect>
                                  </p:childTnLst>
                                </p:cTn>
                              </p:par>
                              <p:par>
                                <p:cTn id="8" presetID="22" presetClass="entr" presetSubtype="1" fill="hold"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wipe(up)">
                                      <p:cBhvr>
                                        <p:cTn id="10" dur="500"/>
                                        <p:tgtEl>
                                          <p:spTgt spid="30"/>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fade">
                                      <p:cBhvr>
                                        <p:cTn id="1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71170" y="155575"/>
            <a:ext cx="10448925" cy="747713"/>
          </a:xfrm>
        </p:spPr>
        <p:txBody>
          <a:bodyPr/>
          <a:lstStyle/>
          <a:p>
            <a:pPr lvl="0">
              <a:spcBef>
                <a:spcPts val="533"/>
              </a:spcBef>
              <a:spcAft>
                <a:spcPts val="800"/>
              </a:spcAft>
              <a:tabLst>
                <a:tab pos="5039589" algn="l"/>
              </a:tabLst>
            </a:pPr>
            <a:r>
              <a:rPr lang="en-US" dirty="0" smtClean="0">
                <a:solidFill>
                  <a:srgbClr val="FFFFFF"/>
                </a:solidFill>
                <a:latin typeface="Segoe UI Light"/>
                <a:ea typeface="Segoe UI" pitchFamily="34" charset="0"/>
                <a:cs typeface="Segoe UI" pitchFamily="34" charset="0"/>
              </a:rPr>
              <a:t>Notification Hubs</a:t>
            </a:r>
            <a:endParaRPr lang="en-US" dirty="0">
              <a:solidFill>
                <a:srgbClr val="FFFFFF"/>
              </a:solidFill>
              <a:latin typeface="Segoe UI Light"/>
              <a:ea typeface="Segoe UI" pitchFamily="34" charset="0"/>
              <a:cs typeface="Segoe UI" pitchFamily="34" charset="0"/>
            </a:endParaRPr>
          </a:p>
        </p:txBody>
      </p:sp>
      <p:grpSp>
        <p:nvGrpSpPr>
          <p:cNvPr id="22" name="Group 21"/>
          <p:cNvGrpSpPr/>
          <p:nvPr/>
        </p:nvGrpSpPr>
        <p:grpSpPr>
          <a:xfrm>
            <a:off x="5068216" y="3758118"/>
            <a:ext cx="1453767" cy="1125066"/>
            <a:chOff x="5144219" y="4342318"/>
            <a:chExt cx="1453767" cy="1125066"/>
          </a:xfrm>
        </p:grpSpPr>
        <p:sp>
          <p:nvSpPr>
            <p:cNvPr id="10" name="TextBox 9"/>
            <p:cNvSpPr txBox="1"/>
            <p:nvPr/>
          </p:nvSpPr>
          <p:spPr>
            <a:xfrm>
              <a:off x="5144219" y="5016170"/>
              <a:ext cx="1453767" cy="451214"/>
            </a:xfrm>
            <a:prstGeom prst="rect">
              <a:avLst/>
            </a:prstGeom>
            <a:noFill/>
          </p:spPr>
          <p:txBody>
            <a:bodyPr wrap="none" lIns="121871" tIns="0" rIns="0" bIns="0" rtlCol="0">
              <a:spAutoFit/>
            </a:bodyPr>
            <a:lstStyle/>
            <a:p>
              <a:pPr algn="ctr" defTabSz="914037"/>
              <a:r>
                <a:rPr lang="en-US" sz="1466" dirty="0">
                  <a:solidFill>
                    <a:prstClr val="white"/>
                  </a:solidFill>
                  <a:latin typeface="Segoe" pitchFamily="34" charset="0"/>
                </a:rPr>
                <a:t>Service Bus </a:t>
              </a:r>
            </a:p>
            <a:p>
              <a:pPr algn="ctr" defTabSz="914037"/>
              <a:r>
                <a:rPr lang="en-US" sz="1466" dirty="0">
                  <a:solidFill>
                    <a:prstClr val="white"/>
                  </a:solidFill>
                  <a:latin typeface="Segoe" pitchFamily="34" charset="0"/>
                </a:rPr>
                <a:t>Notification Hub</a:t>
              </a:r>
            </a:p>
          </p:txBody>
        </p:sp>
        <p:sp>
          <p:nvSpPr>
            <p:cNvPr id="8" name="Freeform 73"/>
            <p:cNvSpPr>
              <a:spLocks noEditPoints="1"/>
            </p:cNvSpPr>
            <p:nvPr/>
          </p:nvSpPr>
          <p:spPr bwMode="auto">
            <a:xfrm>
              <a:off x="5570392" y="4342318"/>
              <a:ext cx="601420" cy="580741"/>
            </a:xfrm>
            <a:custGeom>
              <a:avLst/>
              <a:gdLst>
                <a:gd name="T0" fmla="*/ 1799 w 2278"/>
                <a:gd name="T1" fmla="*/ 879 h 2201"/>
                <a:gd name="T2" fmla="*/ 1711 w 2278"/>
                <a:gd name="T3" fmla="*/ 335 h 2201"/>
                <a:gd name="T4" fmla="*/ 1363 w 2278"/>
                <a:gd name="T5" fmla="*/ 315 h 2201"/>
                <a:gd name="T6" fmla="*/ 1068 w 2278"/>
                <a:gd name="T7" fmla="*/ 0 h 2201"/>
                <a:gd name="T8" fmla="*/ 810 w 2278"/>
                <a:gd name="T9" fmla="*/ 412 h 2201"/>
                <a:gd name="T10" fmla="*/ 408 w 2278"/>
                <a:gd name="T11" fmla="*/ 325 h 2201"/>
                <a:gd name="T12" fmla="*/ 246 w 2278"/>
                <a:gd name="T13" fmla="*/ 841 h 2201"/>
                <a:gd name="T14" fmla="*/ 0 w 2278"/>
                <a:gd name="T15" fmla="*/ 1138 h 2201"/>
                <a:gd name="T16" fmla="*/ 338 w 2278"/>
                <a:gd name="T17" fmla="*/ 1396 h 2201"/>
                <a:gd name="T18" fmla="*/ 166 w 2278"/>
                <a:gd name="T19" fmla="*/ 1885 h 2201"/>
                <a:gd name="T20" fmla="*/ 769 w 2278"/>
                <a:gd name="T21" fmla="*/ 1966 h 2201"/>
                <a:gd name="T22" fmla="*/ 1053 w 2278"/>
                <a:gd name="T23" fmla="*/ 2200 h 2201"/>
                <a:gd name="T24" fmla="*/ 1081 w 2278"/>
                <a:gd name="T25" fmla="*/ 2201 h 2201"/>
                <a:gd name="T26" fmla="*/ 1184 w 2278"/>
                <a:gd name="T27" fmla="*/ 1949 h 2201"/>
                <a:gd name="T28" fmla="*/ 1666 w 2278"/>
                <a:gd name="T29" fmla="*/ 1872 h 2201"/>
                <a:gd name="T30" fmla="*/ 1874 w 2278"/>
                <a:gd name="T31" fmla="*/ 1743 h 2201"/>
                <a:gd name="T32" fmla="*/ 2060 w 2278"/>
                <a:gd name="T33" fmla="*/ 1273 h 2201"/>
                <a:gd name="T34" fmla="*/ 1940 w 2278"/>
                <a:gd name="T35" fmla="*/ 1369 h 2201"/>
                <a:gd name="T36" fmla="*/ 1385 w 2278"/>
                <a:gd name="T37" fmla="*/ 1279 h 2201"/>
                <a:gd name="T38" fmla="*/ 1837 w 2278"/>
                <a:gd name="T39" fmla="*/ 1733 h 2201"/>
                <a:gd name="T40" fmla="*/ 1302 w 2278"/>
                <a:gd name="T41" fmla="*/ 1393 h 2201"/>
                <a:gd name="T42" fmla="*/ 1433 w 2278"/>
                <a:gd name="T43" fmla="*/ 1759 h 2201"/>
                <a:gd name="T44" fmla="*/ 1193 w 2278"/>
                <a:gd name="T45" fmla="*/ 1461 h 2201"/>
                <a:gd name="T46" fmla="*/ 1156 w 2278"/>
                <a:gd name="T47" fmla="*/ 1924 h 2201"/>
                <a:gd name="T48" fmla="*/ 1053 w 2278"/>
                <a:gd name="T49" fmla="*/ 1484 h 2201"/>
                <a:gd name="T50" fmla="*/ 878 w 2278"/>
                <a:gd name="T51" fmla="*/ 1857 h 2201"/>
                <a:gd name="T52" fmla="*/ 804 w 2278"/>
                <a:gd name="T53" fmla="*/ 1753 h 2201"/>
                <a:gd name="T54" fmla="*/ 438 w 2278"/>
                <a:gd name="T55" fmla="*/ 1789 h 2201"/>
                <a:gd name="T56" fmla="*/ 369 w 2278"/>
                <a:gd name="T57" fmla="*/ 1741 h 2201"/>
                <a:gd name="T58" fmla="*/ 551 w 2278"/>
                <a:gd name="T59" fmla="*/ 1362 h 2201"/>
                <a:gd name="T60" fmla="*/ 447 w 2278"/>
                <a:gd name="T61" fmla="*/ 1287 h 2201"/>
                <a:gd name="T62" fmla="*/ 723 w 2278"/>
                <a:gd name="T63" fmla="*/ 1153 h 2201"/>
                <a:gd name="T64" fmla="*/ 253 w 2278"/>
                <a:gd name="T65" fmla="*/ 1023 h 2201"/>
                <a:gd name="T66" fmla="*/ 745 w 2278"/>
                <a:gd name="T67" fmla="*/ 1014 h 2201"/>
                <a:gd name="T68" fmla="*/ 386 w 2278"/>
                <a:gd name="T69" fmla="*/ 736 h 2201"/>
                <a:gd name="T70" fmla="*/ 813 w 2278"/>
                <a:gd name="T71" fmla="*/ 904 h 2201"/>
                <a:gd name="T72" fmla="*/ 701 w 2278"/>
                <a:gd name="T73" fmla="*/ 530 h 2201"/>
                <a:gd name="T74" fmla="*/ 944 w 2278"/>
                <a:gd name="T75" fmla="*/ 815 h 2201"/>
                <a:gd name="T76" fmla="*/ 996 w 2278"/>
                <a:gd name="T77" fmla="*/ 287 h 2201"/>
                <a:gd name="T78" fmla="*/ 1083 w 2278"/>
                <a:gd name="T79" fmla="*/ 792 h 2201"/>
                <a:gd name="T80" fmla="*/ 1253 w 2278"/>
                <a:gd name="T81" fmla="*/ 424 h 2201"/>
                <a:gd name="T82" fmla="*/ 1331 w 2278"/>
                <a:gd name="T83" fmla="*/ 529 h 2201"/>
                <a:gd name="T84" fmla="*/ 1558 w 2278"/>
                <a:gd name="T85" fmla="*/ 488 h 2201"/>
                <a:gd name="T86" fmla="*/ 1618 w 2278"/>
                <a:gd name="T87" fmla="*/ 610 h 2201"/>
                <a:gd name="T88" fmla="*/ 1586 w 2278"/>
                <a:gd name="T89" fmla="*/ 914 h 2201"/>
                <a:gd name="T90" fmla="*/ 1690 w 2278"/>
                <a:gd name="T91" fmla="*/ 989 h 2201"/>
                <a:gd name="T92" fmla="*/ 1414 w 2278"/>
                <a:gd name="T93" fmla="*/ 1123 h 2201"/>
                <a:gd name="T94" fmla="*/ 2028 w 2278"/>
                <a:gd name="T95" fmla="*/ 1253 h 2201"/>
                <a:gd name="T96" fmla="*/ 1292 w 2278"/>
                <a:gd name="T97" fmla="*/ 936 h 2201"/>
                <a:gd name="T98" fmla="*/ 1083 w 2278"/>
                <a:gd name="T99" fmla="*/ 837 h 2201"/>
                <a:gd name="T100" fmla="*/ 945 w 2278"/>
                <a:gd name="T101" fmla="*/ 863 h 2201"/>
                <a:gd name="T102" fmla="*/ 787 w 2278"/>
                <a:gd name="T103" fmla="*/ 1031 h 2201"/>
                <a:gd name="T104" fmla="*/ 787 w 2278"/>
                <a:gd name="T105" fmla="*/ 1245 h 2201"/>
                <a:gd name="T106" fmla="*/ 945 w 2278"/>
                <a:gd name="T107" fmla="*/ 1412 h 2201"/>
                <a:gd name="T108" fmla="*/ 1083 w 2278"/>
                <a:gd name="T109" fmla="*/ 1439 h 2201"/>
                <a:gd name="T110" fmla="*/ 1292 w 2278"/>
                <a:gd name="T111" fmla="*/ 1340 h 2201"/>
                <a:gd name="T112" fmla="*/ 1370 w 2278"/>
                <a:gd name="T113" fmla="*/ 1138 h 2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78" h="2201">
                  <a:moveTo>
                    <a:pt x="2125" y="983"/>
                  </a:moveTo>
                  <a:cubicBezTo>
                    <a:pt x="2074" y="983"/>
                    <a:pt x="2030" y="1007"/>
                    <a:pt x="2002" y="1045"/>
                  </a:cubicBezTo>
                  <a:cubicBezTo>
                    <a:pt x="1787" y="929"/>
                    <a:pt x="1787" y="929"/>
                    <a:pt x="1787" y="929"/>
                  </a:cubicBezTo>
                  <a:cubicBezTo>
                    <a:pt x="1795" y="914"/>
                    <a:pt x="1799" y="897"/>
                    <a:pt x="1799" y="879"/>
                  </a:cubicBezTo>
                  <a:cubicBezTo>
                    <a:pt x="1799" y="828"/>
                    <a:pt x="1764" y="785"/>
                    <a:pt x="1715" y="773"/>
                  </a:cubicBezTo>
                  <a:cubicBezTo>
                    <a:pt x="1729" y="640"/>
                    <a:pt x="1729" y="640"/>
                    <a:pt x="1729" y="640"/>
                  </a:cubicBezTo>
                  <a:cubicBezTo>
                    <a:pt x="1805" y="630"/>
                    <a:pt x="1863" y="566"/>
                    <a:pt x="1863" y="488"/>
                  </a:cubicBezTo>
                  <a:cubicBezTo>
                    <a:pt x="1863" y="404"/>
                    <a:pt x="1795" y="335"/>
                    <a:pt x="1711" y="335"/>
                  </a:cubicBezTo>
                  <a:cubicBezTo>
                    <a:pt x="1645" y="335"/>
                    <a:pt x="1589" y="377"/>
                    <a:pt x="1567" y="435"/>
                  </a:cubicBezTo>
                  <a:cubicBezTo>
                    <a:pt x="1472" y="427"/>
                    <a:pt x="1472" y="427"/>
                    <a:pt x="1472" y="427"/>
                  </a:cubicBezTo>
                  <a:cubicBezTo>
                    <a:pt x="1472" y="426"/>
                    <a:pt x="1472" y="425"/>
                    <a:pt x="1472" y="424"/>
                  </a:cubicBezTo>
                  <a:cubicBezTo>
                    <a:pt x="1472" y="364"/>
                    <a:pt x="1423" y="315"/>
                    <a:pt x="1363" y="315"/>
                  </a:cubicBezTo>
                  <a:cubicBezTo>
                    <a:pt x="1334" y="315"/>
                    <a:pt x="1309" y="326"/>
                    <a:pt x="1289" y="343"/>
                  </a:cubicBezTo>
                  <a:cubicBezTo>
                    <a:pt x="1187" y="250"/>
                    <a:pt x="1187" y="250"/>
                    <a:pt x="1187" y="250"/>
                  </a:cubicBezTo>
                  <a:cubicBezTo>
                    <a:pt x="1208" y="223"/>
                    <a:pt x="1221" y="190"/>
                    <a:pt x="1221" y="153"/>
                  </a:cubicBezTo>
                  <a:cubicBezTo>
                    <a:pt x="1221" y="69"/>
                    <a:pt x="1153" y="0"/>
                    <a:pt x="1068" y="0"/>
                  </a:cubicBezTo>
                  <a:cubicBezTo>
                    <a:pt x="984" y="0"/>
                    <a:pt x="916" y="69"/>
                    <a:pt x="916" y="153"/>
                  </a:cubicBezTo>
                  <a:cubicBezTo>
                    <a:pt x="916" y="197"/>
                    <a:pt x="935" y="237"/>
                    <a:pt x="965" y="265"/>
                  </a:cubicBezTo>
                  <a:cubicBezTo>
                    <a:pt x="856" y="422"/>
                    <a:pt x="856" y="422"/>
                    <a:pt x="856" y="422"/>
                  </a:cubicBezTo>
                  <a:cubicBezTo>
                    <a:pt x="842" y="416"/>
                    <a:pt x="827" y="412"/>
                    <a:pt x="810" y="412"/>
                  </a:cubicBezTo>
                  <a:cubicBezTo>
                    <a:pt x="760" y="412"/>
                    <a:pt x="717" y="446"/>
                    <a:pt x="705" y="493"/>
                  </a:cubicBezTo>
                  <a:cubicBezTo>
                    <a:pt x="561" y="480"/>
                    <a:pt x="561" y="480"/>
                    <a:pt x="561" y="480"/>
                  </a:cubicBezTo>
                  <a:cubicBezTo>
                    <a:pt x="561" y="480"/>
                    <a:pt x="561" y="479"/>
                    <a:pt x="561" y="478"/>
                  </a:cubicBezTo>
                  <a:cubicBezTo>
                    <a:pt x="561" y="394"/>
                    <a:pt x="493" y="325"/>
                    <a:pt x="408" y="325"/>
                  </a:cubicBezTo>
                  <a:cubicBezTo>
                    <a:pt x="324" y="325"/>
                    <a:pt x="256" y="394"/>
                    <a:pt x="256" y="478"/>
                  </a:cubicBezTo>
                  <a:cubicBezTo>
                    <a:pt x="256" y="546"/>
                    <a:pt x="300" y="603"/>
                    <a:pt x="362" y="623"/>
                  </a:cubicBezTo>
                  <a:cubicBezTo>
                    <a:pt x="348" y="732"/>
                    <a:pt x="348" y="732"/>
                    <a:pt x="348" y="732"/>
                  </a:cubicBezTo>
                  <a:cubicBezTo>
                    <a:pt x="291" y="736"/>
                    <a:pt x="246" y="783"/>
                    <a:pt x="246" y="841"/>
                  </a:cubicBezTo>
                  <a:cubicBezTo>
                    <a:pt x="246" y="873"/>
                    <a:pt x="259" y="901"/>
                    <a:pt x="281" y="921"/>
                  </a:cubicBezTo>
                  <a:cubicBezTo>
                    <a:pt x="221" y="1002"/>
                    <a:pt x="221" y="1002"/>
                    <a:pt x="221" y="1002"/>
                  </a:cubicBezTo>
                  <a:cubicBezTo>
                    <a:pt x="201" y="991"/>
                    <a:pt x="177" y="985"/>
                    <a:pt x="153" y="985"/>
                  </a:cubicBezTo>
                  <a:cubicBezTo>
                    <a:pt x="68" y="985"/>
                    <a:pt x="0" y="1054"/>
                    <a:pt x="0" y="1138"/>
                  </a:cubicBezTo>
                  <a:cubicBezTo>
                    <a:pt x="0" y="1222"/>
                    <a:pt x="68" y="1291"/>
                    <a:pt x="153" y="1291"/>
                  </a:cubicBezTo>
                  <a:cubicBezTo>
                    <a:pt x="190" y="1291"/>
                    <a:pt x="225" y="1277"/>
                    <a:pt x="251" y="1254"/>
                  </a:cubicBezTo>
                  <a:cubicBezTo>
                    <a:pt x="354" y="1339"/>
                    <a:pt x="354" y="1339"/>
                    <a:pt x="354" y="1339"/>
                  </a:cubicBezTo>
                  <a:cubicBezTo>
                    <a:pt x="344" y="1356"/>
                    <a:pt x="338" y="1375"/>
                    <a:pt x="338" y="1396"/>
                  </a:cubicBezTo>
                  <a:cubicBezTo>
                    <a:pt x="338" y="1436"/>
                    <a:pt x="359" y="1471"/>
                    <a:pt x="392" y="1490"/>
                  </a:cubicBezTo>
                  <a:cubicBezTo>
                    <a:pt x="332" y="1733"/>
                    <a:pt x="332" y="1733"/>
                    <a:pt x="332" y="1733"/>
                  </a:cubicBezTo>
                  <a:cubicBezTo>
                    <a:pt x="328" y="1732"/>
                    <a:pt x="323" y="1732"/>
                    <a:pt x="319" y="1732"/>
                  </a:cubicBezTo>
                  <a:cubicBezTo>
                    <a:pt x="235" y="1732"/>
                    <a:pt x="166" y="1800"/>
                    <a:pt x="166" y="1885"/>
                  </a:cubicBezTo>
                  <a:cubicBezTo>
                    <a:pt x="166" y="1969"/>
                    <a:pt x="235" y="2038"/>
                    <a:pt x="319" y="2038"/>
                  </a:cubicBezTo>
                  <a:cubicBezTo>
                    <a:pt x="399" y="2038"/>
                    <a:pt x="464" y="1977"/>
                    <a:pt x="471" y="1899"/>
                  </a:cubicBezTo>
                  <a:cubicBezTo>
                    <a:pt x="664" y="1884"/>
                    <a:pt x="664" y="1884"/>
                    <a:pt x="664" y="1884"/>
                  </a:cubicBezTo>
                  <a:cubicBezTo>
                    <a:pt x="676" y="1931"/>
                    <a:pt x="718" y="1966"/>
                    <a:pt x="769" y="1966"/>
                  </a:cubicBezTo>
                  <a:cubicBezTo>
                    <a:pt x="802" y="1966"/>
                    <a:pt x="832" y="1951"/>
                    <a:pt x="852" y="1928"/>
                  </a:cubicBezTo>
                  <a:cubicBezTo>
                    <a:pt x="931" y="1982"/>
                    <a:pt x="931" y="1982"/>
                    <a:pt x="931" y="1982"/>
                  </a:cubicBezTo>
                  <a:cubicBezTo>
                    <a:pt x="921" y="2002"/>
                    <a:pt x="916" y="2024"/>
                    <a:pt x="916" y="2049"/>
                  </a:cubicBezTo>
                  <a:cubicBezTo>
                    <a:pt x="916" y="2128"/>
                    <a:pt x="976" y="2193"/>
                    <a:pt x="1053" y="2200"/>
                  </a:cubicBezTo>
                  <a:cubicBezTo>
                    <a:pt x="1053" y="2201"/>
                    <a:pt x="1053" y="2201"/>
                    <a:pt x="1053" y="2201"/>
                  </a:cubicBezTo>
                  <a:cubicBezTo>
                    <a:pt x="1056" y="2201"/>
                    <a:pt x="1056" y="2201"/>
                    <a:pt x="1056" y="2201"/>
                  </a:cubicBezTo>
                  <a:cubicBezTo>
                    <a:pt x="1060" y="2201"/>
                    <a:pt x="1064" y="2201"/>
                    <a:pt x="1068" y="2201"/>
                  </a:cubicBezTo>
                  <a:cubicBezTo>
                    <a:pt x="1073" y="2201"/>
                    <a:pt x="1077" y="2201"/>
                    <a:pt x="1081" y="2201"/>
                  </a:cubicBezTo>
                  <a:cubicBezTo>
                    <a:pt x="1083" y="2201"/>
                    <a:pt x="1083" y="2201"/>
                    <a:pt x="1083" y="2201"/>
                  </a:cubicBezTo>
                  <a:cubicBezTo>
                    <a:pt x="1083" y="2201"/>
                    <a:pt x="1083" y="2201"/>
                    <a:pt x="1083" y="2201"/>
                  </a:cubicBezTo>
                  <a:cubicBezTo>
                    <a:pt x="1161" y="2193"/>
                    <a:pt x="1221" y="2128"/>
                    <a:pt x="1221" y="2049"/>
                  </a:cubicBezTo>
                  <a:cubicBezTo>
                    <a:pt x="1221" y="2011"/>
                    <a:pt x="1207" y="1976"/>
                    <a:pt x="1184" y="1949"/>
                  </a:cubicBezTo>
                  <a:cubicBezTo>
                    <a:pt x="1268" y="1853"/>
                    <a:pt x="1268" y="1853"/>
                    <a:pt x="1268" y="1853"/>
                  </a:cubicBezTo>
                  <a:cubicBezTo>
                    <a:pt x="1285" y="1863"/>
                    <a:pt x="1304" y="1869"/>
                    <a:pt x="1324" y="1869"/>
                  </a:cubicBezTo>
                  <a:cubicBezTo>
                    <a:pt x="1364" y="1869"/>
                    <a:pt x="1399" y="1847"/>
                    <a:pt x="1418" y="1815"/>
                  </a:cubicBezTo>
                  <a:cubicBezTo>
                    <a:pt x="1666" y="1872"/>
                    <a:pt x="1666" y="1872"/>
                    <a:pt x="1666" y="1872"/>
                  </a:cubicBezTo>
                  <a:cubicBezTo>
                    <a:pt x="1665" y="1876"/>
                    <a:pt x="1665" y="1880"/>
                    <a:pt x="1665" y="1885"/>
                  </a:cubicBezTo>
                  <a:cubicBezTo>
                    <a:pt x="1665" y="1969"/>
                    <a:pt x="1734" y="2038"/>
                    <a:pt x="1818" y="2038"/>
                  </a:cubicBezTo>
                  <a:cubicBezTo>
                    <a:pt x="1902" y="2038"/>
                    <a:pt x="1971" y="1969"/>
                    <a:pt x="1971" y="1885"/>
                  </a:cubicBezTo>
                  <a:cubicBezTo>
                    <a:pt x="1971" y="1820"/>
                    <a:pt x="1931" y="1765"/>
                    <a:pt x="1874" y="1743"/>
                  </a:cubicBezTo>
                  <a:cubicBezTo>
                    <a:pt x="1893" y="1572"/>
                    <a:pt x="1893" y="1572"/>
                    <a:pt x="1893" y="1572"/>
                  </a:cubicBezTo>
                  <a:cubicBezTo>
                    <a:pt x="1949" y="1567"/>
                    <a:pt x="1994" y="1520"/>
                    <a:pt x="1994" y="1463"/>
                  </a:cubicBezTo>
                  <a:cubicBezTo>
                    <a:pt x="1994" y="1436"/>
                    <a:pt x="1984" y="1412"/>
                    <a:pt x="1969" y="1393"/>
                  </a:cubicBezTo>
                  <a:cubicBezTo>
                    <a:pt x="2060" y="1273"/>
                    <a:pt x="2060" y="1273"/>
                    <a:pt x="2060" y="1273"/>
                  </a:cubicBezTo>
                  <a:cubicBezTo>
                    <a:pt x="2080" y="1283"/>
                    <a:pt x="2102" y="1288"/>
                    <a:pt x="2125" y="1288"/>
                  </a:cubicBezTo>
                  <a:cubicBezTo>
                    <a:pt x="2209" y="1288"/>
                    <a:pt x="2278" y="1220"/>
                    <a:pt x="2278" y="1135"/>
                  </a:cubicBezTo>
                  <a:cubicBezTo>
                    <a:pt x="2278" y="1051"/>
                    <a:pt x="2209" y="983"/>
                    <a:pt x="2125" y="983"/>
                  </a:cubicBezTo>
                  <a:close/>
                  <a:moveTo>
                    <a:pt x="1940" y="1369"/>
                  </a:moveTo>
                  <a:cubicBezTo>
                    <a:pt x="1924" y="1359"/>
                    <a:pt x="1905" y="1353"/>
                    <a:pt x="1884" y="1353"/>
                  </a:cubicBezTo>
                  <a:cubicBezTo>
                    <a:pt x="1838" y="1353"/>
                    <a:pt x="1798" y="1383"/>
                    <a:pt x="1782" y="1424"/>
                  </a:cubicBezTo>
                  <a:cubicBezTo>
                    <a:pt x="1392" y="1262"/>
                    <a:pt x="1392" y="1262"/>
                    <a:pt x="1392" y="1262"/>
                  </a:cubicBezTo>
                  <a:cubicBezTo>
                    <a:pt x="1390" y="1268"/>
                    <a:pt x="1387" y="1273"/>
                    <a:pt x="1385" y="1279"/>
                  </a:cubicBezTo>
                  <a:cubicBezTo>
                    <a:pt x="1777" y="1441"/>
                    <a:pt x="1777" y="1441"/>
                    <a:pt x="1777" y="1441"/>
                  </a:cubicBezTo>
                  <a:cubicBezTo>
                    <a:pt x="1776" y="1448"/>
                    <a:pt x="1775" y="1455"/>
                    <a:pt x="1775" y="1463"/>
                  </a:cubicBezTo>
                  <a:cubicBezTo>
                    <a:pt x="1775" y="1513"/>
                    <a:pt x="1809" y="1555"/>
                    <a:pt x="1855" y="1568"/>
                  </a:cubicBezTo>
                  <a:cubicBezTo>
                    <a:pt x="1837" y="1733"/>
                    <a:pt x="1837" y="1733"/>
                    <a:pt x="1837" y="1733"/>
                  </a:cubicBezTo>
                  <a:cubicBezTo>
                    <a:pt x="1831" y="1733"/>
                    <a:pt x="1825" y="1732"/>
                    <a:pt x="1818" y="1732"/>
                  </a:cubicBezTo>
                  <a:cubicBezTo>
                    <a:pt x="1781" y="1732"/>
                    <a:pt x="1746" y="1746"/>
                    <a:pt x="1720" y="1768"/>
                  </a:cubicBezTo>
                  <a:cubicBezTo>
                    <a:pt x="1324" y="1372"/>
                    <a:pt x="1324" y="1372"/>
                    <a:pt x="1324" y="1372"/>
                  </a:cubicBezTo>
                  <a:cubicBezTo>
                    <a:pt x="1317" y="1379"/>
                    <a:pt x="1310" y="1386"/>
                    <a:pt x="1302" y="1393"/>
                  </a:cubicBezTo>
                  <a:cubicBezTo>
                    <a:pt x="1699" y="1789"/>
                    <a:pt x="1699" y="1789"/>
                    <a:pt x="1699" y="1789"/>
                  </a:cubicBezTo>
                  <a:cubicBezTo>
                    <a:pt x="1688" y="1803"/>
                    <a:pt x="1679" y="1818"/>
                    <a:pt x="1674" y="1835"/>
                  </a:cubicBezTo>
                  <a:cubicBezTo>
                    <a:pt x="1432" y="1779"/>
                    <a:pt x="1432" y="1779"/>
                    <a:pt x="1432" y="1779"/>
                  </a:cubicBezTo>
                  <a:cubicBezTo>
                    <a:pt x="1433" y="1773"/>
                    <a:pt x="1433" y="1766"/>
                    <a:pt x="1433" y="1759"/>
                  </a:cubicBezTo>
                  <a:cubicBezTo>
                    <a:pt x="1433" y="1699"/>
                    <a:pt x="1385" y="1650"/>
                    <a:pt x="1324" y="1650"/>
                  </a:cubicBezTo>
                  <a:cubicBezTo>
                    <a:pt x="1313" y="1650"/>
                    <a:pt x="1302" y="1652"/>
                    <a:pt x="1292" y="1655"/>
                  </a:cubicBezTo>
                  <a:cubicBezTo>
                    <a:pt x="1209" y="1454"/>
                    <a:pt x="1209" y="1454"/>
                    <a:pt x="1209" y="1454"/>
                  </a:cubicBezTo>
                  <a:cubicBezTo>
                    <a:pt x="1204" y="1457"/>
                    <a:pt x="1198" y="1459"/>
                    <a:pt x="1193" y="1461"/>
                  </a:cubicBezTo>
                  <a:cubicBezTo>
                    <a:pt x="1276" y="1662"/>
                    <a:pt x="1276" y="1662"/>
                    <a:pt x="1276" y="1662"/>
                  </a:cubicBezTo>
                  <a:cubicBezTo>
                    <a:pt x="1240" y="1680"/>
                    <a:pt x="1215" y="1717"/>
                    <a:pt x="1215" y="1759"/>
                  </a:cubicBezTo>
                  <a:cubicBezTo>
                    <a:pt x="1215" y="1786"/>
                    <a:pt x="1224" y="1810"/>
                    <a:pt x="1240" y="1828"/>
                  </a:cubicBezTo>
                  <a:cubicBezTo>
                    <a:pt x="1156" y="1924"/>
                    <a:pt x="1156" y="1924"/>
                    <a:pt x="1156" y="1924"/>
                  </a:cubicBezTo>
                  <a:cubicBezTo>
                    <a:pt x="1135" y="1909"/>
                    <a:pt x="1110" y="1899"/>
                    <a:pt x="1083" y="1897"/>
                  </a:cubicBezTo>
                  <a:cubicBezTo>
                    <a:pt x="1083" y="1484"/>
                    <a:pt x="1083" y="1484"/>
                    <a:pt x="1083" y="1484"/>
                  </a:cubicBezTo>
                  <a:cubicBezTo>
                    <a:pt x="1078" y="1484"/>
                    <a:pt x="1073" y="1484"/>
                    <a:pt x="1068" y="1484"/>
                  </a:cubicBezTo>
                  <a:cubicBezTo>
                    <a:pt x="1063" y="1484"/>
                    <a:pt x="1058" y="1484"/>
                    <a:pt x="1053" y="1484"/>
                  </a:cubicBezTo>
                  <a:cubicBezTo>
                    <a:pt x="1053" y="1897"/>
                    <a:pt x="1053" y="1897"/>
                    <a:pt x="1053" y="1897"/>
                  </a:cubicBezTo>
                  <a:cubicBezTo>
                    <a:pt x="1013" y="1901"/>
                    <a:pt x="977" y="1920"/>
                    <a:pt x="952" y="1950"/>
                  </a:cubicBezTo>
                  <a:cubicBezTo>
                    <a:pt x="871" y="1895"/>
                    <a:pt x="871" y="1895"/>
                    <a:pt x="871" y="1895"/>
                  </a:cubicBezTo>
                  <a:cubicBezTo>
                    <a:pt x="876" y="1883"/>
                    <a:pt x="878" y="1870"/>
                    <a:pt x="878" y="1857"/>
                  </a:cubicBezTo>
                  <a:cubicBezTo>
                    <a:pt x="878" y="1815"/>
                    <a:pt x="855" y="1779"/>
                    <a:pt x="820" y="1760"/>
                  </a:cubicBezTo>
                  <a:cubicBezTo>
                    <a:pt x="944" y="1461"/>
                    <a:pt x="944" y="1461"/>
                    <a:pt x="944" y="1461"/>
                  </a:cubicBezTo>
                  <a:cubicBezTo>
                    <a:pt x="939" y="1459"/>
                    <a:pt x="933" y="1457"/>
                    <a:pt x="928" y="1454"/>
                  </a:cubicBezTo>
                  <a:cubicBezTo>
                    <a:pt x="804" y="1753"/>
                    <a:pt x="804" y="1753"/>
                    <a:pt x="804" y="1753"/>
                  </a:cubicBezTo>
                  <a:cubicBezTo>
                    <a:pt x="793" y="1749"/>
                    <a:pt x="781" y="1747"/>
                    <a:pt x="769" y="1747"/>
                  </a:cubicBezTo>
                  <a:cubicBezTo>
                    <a:pt x="712" y="1747"/>
                    <a:pt x="666" y="1791"/>
                    <a:pt x="660" y="1846"/>
                  </a:cubicBezTo>
                  <a:cubicBezTo>
                    <a:pt x="470" y="1861"/>
                    <a:pt x="470" y="1861"/>
                    <a:pt x="470" y="1861"/>
                  </a:cubicBezTo>
                  <a:cubicBezTo>
                    <a:pt x="466" y="1834"/>
                    <a:pt x="454" y="1810"/>
                    <a:pt x="438" y="1789"/>
                  </a:cubicBezTo>
                  <a:cubicBezTo>
                    <a:pt x="835" y="1393"/>
                    <a:pt x="835" y="1393"/>
                    <a:pt x="835" y="1393"/>
                  </a:cubicBezTo>
                  <a:cubicBezTo>
                    <a:pt x="827" y="1386"/>
                    <a:pt x="820" y="1379"/>
                    <a:pt x="813" y="1372"/>
                  </a:cubicBezTo>
                  <a:cubicBezTo>
                    <a:pt x="417" y="1768"/>
                    <a:pt x="417" y="1768"/>
                    <a:pt x="417" y="1768"/>
                  </a:cubicBezTo>
                  <a:cubicBezTo>
                    <a:pt x="403" y="1756"/>
                    <a:pt x="387" y="1747"/>
                    <a:pt x="369" y="1741"/>
                  </a:cubicBezTo>
                  <a:cubicBezTo>
                    <a:pt x="428" y="1504"/>
                    <a:pt x="428" y="1504"/>
                    <a:pt x="428" y="1504"/>
                  </a:cubicBezTo>
                  <a:cubicBezTo>
                    <a:pt x="434" y="1505"/>
                    <a:pt x="440" y="1505"/>
                    <a:pt x="447" y="1505"/>
                  </a:cubicBezTo>
                  <a:cubicBezTo>
                    <a:pt x="507" y="1505"/>
                    <a:pt x="556" y="1457"/>
                    <a:pt x="556" y="1396"/>
                  </a:cubicBezTo>
                  <a:cubicBezTo>
                    <a:pt x="556" y="1384"/>
                    <a:pt x="554" y="1373"/>
                    <a:pt x="551" y="1362"/>
                  </a:cubicBezTo>
                  <a:cubicBezTo>
                    <a:pt x="752" y="1279"/>
                    <a:pt x="752" y="1279"/>
                    <a:pt x="752" y="1279"/>
                  </a:cubicBezTo>
                  <a:cubicBezTo>
                    <a:pt x="750" y="1273"/>
                    <a:pt x="747" y="1268"/>
                    <a:pt x="745" y="1262"/>
                  </a:cubicBezTo>
                  <a:cubicBezTo>
                    <a:pt x="544" y="1345"/>
                    <a:pt x="544" y="1345"/>
                    <a:pt x="544" y="1345"/>
                  </a:cubicBezTo>
                  <a:cubicBezTo>
                    <a:pt x="525" y="1311"/>
                    <a:pt x="489" y="1287"/>
                    <a:pt x="447" y="1287"/>
                  </a:cubicBezTo>
                  <a:cubicBezTo>
                    <a:pt x="421" y="1287"/>
                    <a:pt x="397" y="1296"/>
                    <a:pt x="379" y="1311"/>
                  </a:cubicBezTo>
                  <a:cubicBezTo>
                    <a:pt x="277" y="1226"/>
                    <a:pt x="277" y="1226"/>
                    <a:pt x="277" y="1226"/>
                  </a:cubicBezTo>
                  <a:cubicBezTo>
                    <a:pt x="292" y="1205"/>
                    <a:pt x="302" y="1180"/>
                    <a:pt x="305" y="1153"/>
                  </a:cubicBezTo>
                  <a:cubicBezTo>
                    <a:pt x="723" y="1153"/>
                    <a:pt x="723" y="1153"/>
                    <a:pt x="723" y="1153"/>
                  </a:cubicBezTo>
                  <a:cubicBezTo>
                    <a:pt x="722" y="1148"/>
                    <a:pt x="722" y="1143"/>
                    <a:pt x="722" y="1138"/>
                  </a:cubicBezTo>
                  <a:cubicBezTo>
                    <a:pt x="722" y="1133"/>
                    <a:pt x="722" y="1128"/>
                    <a:pt x="723" y="1123"/>
                  </a:cubicBezTo>
                  <a:cubicBezTo>
                    <a:pt x="305" y="1123"/>
                    <a:pt x="305" y="1123"/>
                    <a:pt x="305" y="1123"/>
                  </a:cubicBezTo>
                  <a:cubicBezTo>
                    <a:pt x="301" y="1083"/>
                    <a:pt x="281" y="1048"/>
                    <a:pt x="253" y="1023"/>
                  </a:cubicBezTo>
                  <a:cubicBezTo>
                    <a:pt x="312" y="942"/>
                    <a:pt x="312" y="942"/>
                    <a:pt x="312" y="942"/>
                  </a:cubicBezTo>
                  <a:cubicBezTo>
                    <a:pt x="325" y="947"/>
                    <a:pt x="340" y="950"/>
                    <a:pt x="355" y="950"/>
                  </a:cubicBezTo>
                  <a:cubicBezTo>
                    <a:pt x="397" y="950"/>
                    <a:pt x="433" y="927"/>
                    <a:pt x="451" y="892"/>
                  </a:cubicBezTo>
                  <a:cubicBezTo>
                    <a:pt x="745" y="1014"/>
                    <a:pt x="745" y="1014"/>
                    <a:pt x="745" y="1014"/>
                  </a:cubicBezTo>
                  <a:cubicBezTo>
                    <a:pt x="747" y="1008"/>
                    <a:pt x="750" y="1003"/>
                    <a:pt x="752" y="997"/>
                  </a:cubicBezTo>
                  <a:cubicBezTo>
                    <a:pt x="458" y="875"/>
                    <a:pt x="458" y="875"/>
                    <a:pt x="458" y="875"/>
                  </a:cubicBezTo>
                  <a:cubicBezTo>
                    <a:pt x="462" y="865"/>
                    <a:pt x="464" y="853"/>
                    <a:pt x="464" y="841"/>
                  </a:cubicBezTo>
                  <a:cubicBezTo>
                    <a:pt x="464" y="792"/>
                    <a:pt x="431" y="750"/>
                    <a:pt x="386" y="736"/>
                  </a:cubicBezTo>
                  <a:cubicBezTo>
                    <a:pt x="399" y="630"/>
                    <a:pt x="399" y="630"/>
                    <a:pt x="399" y="630"/>
                  </a:cubicBezTo>
                  <a:cubicBezTo>
                    <a:pt x="402" y="630"/>
                    <a:pt x="405" y="631"/>
                    <a:pt x="408" y="631"/>
                  </a:cubicBezTo>
                  <a:cubicBezTo>
                    <a:pt x="445" y="631"/>
                    <a:pt x="479" y="618"/>
                    <a:pt x="505" y="596"/>
                  </a:cubicBezTo>
                  <a:cubicBezTo>
                    <a:pt x="813" y="904"/>
                    <a:pt x="813" y="904"/>
                    <a:pt x="813" y="904"/>
                  </a:cubicBezTo>
                  <a:cubicBezTo>
                    <a:pt x="820" y="897"/>
                    <a:pt x="827" y="889"/>
                    <a:pt x="835" y="883"/>
                  </a:cubicBezTo>
                  <a:cubicBezTo>
                    <a:pt x="527" y="575"/>
                    <a:pt x="527" y="575"/>
                    <a:pt x="527" y="575"/>
                  </a:cubicBezTo>
                  <a:cubicBezTo>
                    <a:pt x="540" y="558"/>
                    <a:pt x="550" y="539"/>
                    <a:pt x="556" y="518"/>
                  </a:cubicBezTo>
                  <a:cubicBezTo>
                    <a:pt x="701" y="530"/>
                    <a:pt x="701" y="530"/>
                    <a:pt x="701" y="530"/>
                  </a:cubicBezTo>
                  <a:cubicBezTo>
                    <a:pt x="706" y="587"/>
                    <a:pt x="753" y="631"/>
                    <a:pt x="810" y="631"/>
                  </a:cubicBezTo>
                  <a:cubicBezTo>
                    <a:pt x="823" y="631"/>
                    <a:pt x="835" y="628"/>
                    <a:pt x="846" y="624"/>
                  </a:cubicBezTo>
                  <a:cubicBezTo>
                    <a:pt x="928" y="822"/>
                    <a:pt x="928" y="822"/>
                    <a:pt x="928" y="822"/>
                  </a:cubicBezTo>
                  <a:cubicBezTo>
                    <a:pt x="933" y="819"/>
                    <a:pt x="939" y="817"/>
                    <a:pt x="944" y="815"/>
                  </a:cubicBezTo>
                  <a:cubicBezTo>
                    <a:pt x="863" y="617"/>
                    <a:pt x="863" y="617"/>
                    <a:pt x="863" y="617"/>
                  </a:cubicBezTo>
                  <a:cubicBezTo>
                    <a:pt x="896" y="599"/>
                    <a:pt x="919" y="563"/>
                    <a:pt x="919" y="521"/>
                  </a:cubicBezTo>
                  <a:cubicBezTo>
                    <a:pt x="919" y="491"/>
                    <a:pt x="907" y="464"/>
                    <a:pt x="887" y="444"/>
                  </a:cubicBezTo>
                  <a:cubicBezTo>
                    <a:pt x="996" y="287"/>
                    <a:pt x="996" y="287"/>
                    <a:pt x="996" y="287"/>
                  </a:cubicBezTo>
                  <a:cubicBezTo>
                    <a:pt x="1013" y="297"/>
                    <a:pt x="1033" y="303"/>
                    <a:pt x="1053" y="305"/>
                  </a:cubicBezTo>
                  <a:cubicBezTo>
                    <a:pt x="1053" y="792"/>
                    <a:pt x="1053" y="792"/>
                    <a:pt x="1053" y="792"/>
                  </a:cubicBezTo>
                  <a:cubicBezTo>
                    <a:pt x="1058" y="792"/>
                    <a:pt x="1063" y="792"/>
                    <a:pt x="1068" y="792"/>
                  </a:cubicBezTo>
                  <a:cubicBezTo>
                    <a:pt x="1073" y="792"/>
                    <a:pt x="1078" y="792"/>
                    <a:pt x="1083" y="792"/>
                  </a:cubicBezTo>
                  <a:cubicBezTo>
                    <a:pt x="1083" y="305"/>
                    <a:pt x="1083" y="305"/>
                    <a:pt x="1083" y="305"/>
                  </a:cubicBezTo>
                  <a:cubicBezTo>
                    <a:pt x="1112" y="302"/>
                    <a:pt x="1138" y="292"/>
                    <a:pt x="1159" y="276"/>
                  </a:cubicBezTo>
                  <a:cubicBezTo>
                    <a:pt x="1266" y="373"/>
                    <a:pt x="1266" y="373"/>
                    <a:pt x="1266" y="373"/>
                  </a:cubicBezTo>
                  <a:cubicBezTo>
                    <a:pt x="1258" y="388"/>
                    <a:pt x="1253" y="406"/>
                    <a:pt x="1253" y="424"/>
                  </a:cubicBezTo>
                  <a:cubicBezTo>
                    <a:pt x="1253" y="467"/>
                    <a:pt x="1278" y="504"/>
                    <a:pt x="1314" y="522"/>
                  </a:cubicBezTo>
                  <a:cubicBezTo>
                    <a:pt x="1193" y="815"/>
                    <a:pt x="1193" y="815"/>
                    <a:pt x="1193" y="815"/>
                  </a:cubicBezTo>
                  <a:cubicBezTo>
                    <a:pt x="1198" y="817"/>
                    <a:pt x="1204" y="819"/>
                    <a:pt x="1209" y="822"/>
                  </a:cubicBezTo>
                  <a:cubicBezTo>
                    <a:pt x="1331" y="529"/>
                    <a:pt x="1331" y="529"/>
                    <a:pt x="1331" y="529"/>
                  </a:cubicBezTo>
                  <a:cubicBezTo>
                    <a:pt x="1341" y="532"/>
                    <a:pt x="1351" y="533"/>
                    <a:pt x="1363" y="533"/>
                  </a:cubicBezTo>
                  <a:cubicBezTo>
                    <a:pt x="1409" y="533"/>
                    <a:pt x="1448" y="505"/>
                    <a:pt x="1464" y="464"/>
                  </a:cubicBezTo>
                  <a:cubicBezTo>
                    <a:pt x="1559" y="472"/>
                    <a:pt x="1559" y="472"/>
                    <a:pt x="1559" y="472"/>
                  </a:cubicBezTo>
                  <a:cubicBezTo>
                    <a:pt x="1558" y="477"/>
                    <a:pt x="1558" y="483"/>
                    <a:pt x="1558" y="488"/>
                  </a:cubicBezTo>
                  <a:cubicBezTo>
                    <a:pt x="1558" y="527"/>
                    <a:pt x="1572" y="562"/>
                    <a:pt x="1596" y="589"/>
                  </a:cubicBezTo>
                  <a:cubicBezTo>
                    <a:pt x="1302" y="883"/>
                    <a:pt x="1302" y="883"/>
                    <a:pt x="1302" y="883"/>
                  </a:cubicBezTo>
                  <a:cubicBezTo>
                    <a:pt x="1310" y="889"/>
                    <a:pt x="1317" y="897"/>
                    <a:pt x="1324" y="904"/>
                  </a:cubicBezTo>
                  <a:cubicBezTo>
                    <a:pt x="1618" y="610"/>
                    <a:pt x="1618" y="610"/>
                    <a:pt x="1618" y="610"/>
                  </a:cubicBezTo>
                  <a:cubicBezTo>
                    <a:pt x="1639" y="625"/>
                    <a:pt x="1664" y="636"/>
                    <a:pt x="1691" y="640"/>
                  </a:cubicBezTo>
                  <a:cubicBezTo>
                    <a:pt x="1678" y="771"/>
                    <a:pt x="1678" y="771"/>
                    <a:pt x="1678" y="771"/>
                  </a:cubicBezTo>
                  <a:cubicBezTo>
                    <a:pt x="1623" y="777"/>
                    <a:pt x="1581" y="823"/>
                    <a:pt x="1581" y="879"/>
                  </a:cubicBezTo>
                  <a:cubicBezTo>
                    <a:pt x="1581" y="891"/>
                    <a:pt x="1583" y="903"/>
                    <a:pt x="1586" y="914"/>
                  </a:cubicBezTo>
                  <a:cubicBezTo>
                    <a:pt x="1385" y="997"/>
                    <a:pt x="1385" y="997"/>
                    <a:pt x="1385" y="997"/>
                  </a:cubicBezTo>
                  <a:cubicBezTo>
                    <a:pt x="1387" y="1003"/>
                    <a:pt x="1390" y="1008"/>
                    <a:pt x="1392" y="1014"/>
                  </a:cubicBezTo>
                  <a:cubicBezTo>
                    <a:pt x="1593" y="930"/>
                    <a:pt x="1593" y="930"/>
                    <a:pt x="1593" y="930"/>
                  </a:cubicBezTo>
                  <a:cubicBezTo>
                    <a:pt x="1612" y="965"/>
                    <a:pt x="1648" y="989"/>
                    <a:pt x="1690" y="989"/>
                  </a:cubicBezTo>
                  <a:cubicBezTo>
                    <a:pt x="1719" y="989"/>
                    <a:pt x="1745" y="978"/>
                    <a:pt x="1764" y="960"/>
                  </a:cubicBezTo>
                  <a:cubicBezTo>
                    <a:pt x="1983" y="1078"/>
                    <a:pt x="1983" y="1078"/>
                    <a:pt x="1983" y="1078"/>
                  </a:cubicBezTo>
                  <a:cubicBezTo>
                    <a:pt x="1978" y="1092"/>
                    <a:pt x="1974" y="1107"/>
                    <a:pt x="1973" y="1123"/>
                  </a:cubicBezTo>
                  <a:cubicBezTo>
                    <a:pt x="1414" y="1123"/>
                    <a:pt x="1414" y="1123"/>
                    <a:pt x="1414" y="1123"/>
                  </a:cubicBezTo>
                  <a:cubicBezTo>
                    <a:pt x="1415" y="1128"/>
                    <a:pt x="1415" y="1133"/>
                    <a:pt x="1415" y="1138"/>
                  </a:cubicBezTo>
                  <a:cubicBezTo>
                    <a:pt x="1415" y="1143"/>
                    <a:pt x="1415" y="1148"/>
                    <a:pt x="1414" y="1153"/>
                  </a:cubicBezTo>
                  <a:cubicBezTo>
                    <a:pt x="1973" y="1153"/>
                    <a:pt x="1973" y="1153"/>
                    <a:pt x="1973" y="1153"/>
                  </a:cubicBezTo>
                  <a:cubicBezTo>
                    <a:pt x="1978" y="1193"/>
                    <a:pt x="1998" y="1229"/>
                    <a:pt x="2028" y="1253"/>
                  </a:cubicBezTo>
                  <a:lnTo>
                    <a:pt x="1940" y="1369"/>
                  </a:lnTo>
                  <a:close/>
                  <a:moveTo>
                    <a:pt x="1350" y="1031"/>
                  </a:moveTo>
                  <a:cubicBezTo>
                    <a:pt x="1348" y="1025"/>
                    <a:pt x="1345" y="1020"/>
                    <a:pt x="1343" y="1014"/>
                  </a:cubicBezTo>
                  <a:cubicBezTo>
                    <a:pt x="1330" y="985"/>
                    <a:pt x="1313" y="959"/>
                    <a:pt x="1292" y="936"/>
                  </a:cubicBezTo>
                  <a:cubicBezTo>
                    <a:pt x="1285" y="928"/>
                    <a:pt x="1278" y="921"/>
                    <a:pt x="1270" y="915"/>
                  </a:cubicBezTo>
                  <a:cubicBezTo>
                    <a:pt x="1247" y="894"/>
                    <a:pt x="1221" y="876"/>
                    <a:pt x="1192" y="863"/>
                  </a:cubicBezTo>
                  <a:cubicBezTo>
                    <a:pt x="1186" y="861"/>
                    <a:pt x="1181" y="858"/>
                    <a:pt x="1175" y="856"/>
                  </a:cubicBezTo>
                  <a:cubicBezTo>
                    <a:pt x="1147" y="845"/>
                    <a:pt x="1116" y="839"/>
                    <a:pt x="1083" y="837"/>
                  </a:cubicBezTo>
                  <a:cubicBezTo>
                    <a:pt x="1079" y="837"/>
                    <a:pt x="1073" y="837"/>
                    <a:pt x="1068" y="837"/>
                  </a:cubicBezTo>
                  <a:cubicBezTo>
                    <a:pt x="1063" y="837"/>
                    <a:pt x="1058" y="837"/>
                    <a:pt x="1053" y="837"/>
                  </a:cubicBezTo>
                  <a:cubicBezTo>
                    <a:pt x="1021" y="839"/>
                    <a:pt x="990" y="845"/>
                    <a:pt x="962" y="856"/>
                  </a:cubicBezTo>
                  <a:cubicBezTo>
                    <a:pt x="956" y="858"/>
                    <a:pt x="950" y="861"/>
                    <a:pt x="945" y="863"/>
                  </a:cubicBezTo>
                  <a:cubicBezTo>
                    <a:pt x="916" y="876"/>
                    <a:pt x="890" y="894"/>
                    <a:pt x="866" y="915"/>
                  </a:cubicBezTo>
                  <a:cubicBezTo>
                    <a:pt x="859" y="921"/>
                    <a:pt x="852" y="928"/>
                    <a:pt x="845" y="936"/>
                  </a:cubicBezTo>
                  <a:cubicBezTo>
                    <a:pt x="824" y="959"/>
                    <a:pt x="807" y="985"/>
                    <a:pt x="794" y="1014"/>
                  </a:cubicBezTo>
                  <a:cubicBezTo>
                    <a:pt x="791" y="1020"/>
                    <a:pt x="789" y="1025"/>
                    <a:pt x="787" y="1031"/>
                  </a:cubicBezTo>
                  <a:cubicBezTo>
                    <a:pt x="776" y="1060"/>
                    <a:pt x="769" y="1091"/>
                    <a:pt x="768" y="1123"/>
                  </a:cubicBezTo>
                  <a:cubicBezTo>
                    <a:pt x="767" y="1128"/>
                    <a:pt x="767" y="1133"/>
                    <a:pt x="767" y="1138"/>
                  </a:cubicBezTo>
                  <a:cubicBezTo>
                    <a:pt x="767" y="1143"/>
                    <a:pt x="767" y="1148"/>
                    <a:pt x="768" y="1153"/>
                  </a:cubicBezTo>
                  <a:cubicBezTo>
                    <a:pt x="769" y="1185"/>
                    <a:pt x="776" y="1216"/>
                    <a:pt x="787" y="1245"/>
                  </a:cubicBezTo>
                  <a:cubicBezTo>
                    <a:pt x="789" y="1250"/>
                    <a:pt x="791" y="1256"/>
                    <a:pt x="794" y="1261"/>
                  </a:cubicBezTo>
                  <a:cubicBezTo>
                    <a:pt x="807" y="1290"/>
                    <a:pt x="824" y="1317"/>
                    <a:pt x="845" y="1340"/>
                  </a:cubicBezTo>
                  <a:cubicBezTo>
                    <a:pt x="852" y="1347"/>
                    <a:pt x="859" y="1354"/>
                    <a:pt x="866" y="1361"/>
                  </a:cubicBezTo>
                  <a:cubicBezTo>
                    <a:pt x="890" y="1382"/>
                    <a:pt x="916" y="1399"/>
                    <a:pt x="945" y="1412"/>
                  </a:cubicBezTo>
                  <a:cubicBezTo>
                    <a:pt x="950" y="1415"/>
                    <a:pt x="956" y="1417"/>
                    <a:pt x="962" y="1419"/>
                  </a:cubicBezTo>
                  <a:cubicBezTo>
                    <a:pt x="990" y="1430"/>
                    <a:pt x="1021" y="1437"/>
                    <a:pt x="1053" y="1439"/>
                  </a:cubicBezTo>
                  <a:cubicBezTo>
                    <a:pt x="1058" y="1439"/>
                    <a:pt x="1063" y="1439"/>
                    <a:pt x="1068" y="1439"/>
                  </a:cubicBezTo>
                  <a:cubicBezTo>
                    <a:pt x="1073" y="1439"/>
                    <a:pt x="1079" y="1439"/>
                    <a:pt x="1083" y="1439"/>
                  </a:cubicBezTo>
                  <a:cubicBezTo>
                    <a:pt x="1116" y="1437"/>
                    <a:pt x="1147" y="1430"/>
                    <a:pt x="1175" y="1419"/>
                  </a:cubicBezTo>
                  <a:cubicBezTo>
                    <a:pt x="1181" y="1417"/>
                    <a:pt x="1186" y="1415"/>
                    <a:pt x="1192" y="1412"/>
                  </a:cubicBezTo>
                  <a:cubicBezTo>
                    <a:pt x="1221" y="1399"/>
                    <a:pt x="1247" y="1382"/>
                    <a:pt x="1270" y="1361"/>
                  </a:cubicBezTo>
                  <a:cubicBezTo>
                    <a:pt x="1278" y="1354"/>
                    <a:pt x="1285" y="1347"/>
                    <a:pt x="1292" y="1340"/>
                  </a:cubicBezTo>
                  <a:cubicBezTo>
                    <a:pt x="1313" y="1317"/>
                    <a:pt x="1330" y="1290"/>
                    <a:pt x="1343" y="1261"/>
                  </a:cubicBezTo>
                  <a:cubicBezTo>
                    <a:pt x="1345" y="1256"/>
                    <a:pt x="1348" y="1250"/>
                    <a:pt x="1350" y="1245"/>
                  </a:cubicBezTo>
                  <a:cubicBezTo>
                    <a:pt x="1361" y="1216"/>
                    <a:pt x="1368" y="1185"/>
                    <a:pt x="1369" y="1153"/>
                  </a:cubicBezTo>
                  <a:cubicBezTo>
                    <a:pt x="1369" y="1148"/>
                    <a:pt x="1370" y="1143"/>
                    <a:pt x="1370" y="1138"/>
                  </a:cubicBezTo>
                  <a:cubicBezTo>
                    <a:pt x="1370" y="1133"/>
                    <a:pt x="1369" y="1128"/>
                    <a:pt x="1369" y="1123"/>
                  </a:cubicBezTo>
                  <a:cubicBezTo>
                    <a:pt x="1368" y="1091"/>
                    <a:pt x="1361" y="1060"/>
                    <a:pt x="1350" y="1031"/>
                  </a:cubicBezTo>
                  <a:close/>
                </a:path>
              </a:pathLst>
            </a:custGeom>
            <a:solidFill>
              <a:schemeClr val="bg1"/>
            </a:solidFill>
            <a:ln>
              <a:noFill/>
            </a:ln>
          </p:spPr>
          <p:txBody>
            <a:bodyPr vert="horz" wrap="square" lIns="121871" tIns="60936" rIns="121871" bIns="60936" numCol="1" anchor="t" anchorCtr="0" compatLnSpc="1">
              <a:prstTxWarp prst="textNoShape">
                <a:avLst/>
              </a:prstTxWarp>
            </a:bodyPr>
            <a:lstStyle/>
            <a:p>
              <a:pPr defTabSz="914037"/>
              <a:endParaRPr lang="en-US" sz="1866">
                <a:solidFill>
                  <a:prstClr val="white"/>
                </a:solidFill>
              </a:endParaRPr>
            </a:p>
          </p:txBody>
        </p:sp>
      </p:grpSp>
      <p:grpSp>
        <p:nvGrpSpPr>
          <p:cNvPr id="12" name="Group 11"/>
          <p:cNvGrpSpPr/>
          <p:nvPr/>
        </p:nvGrpSpPr>
        <p:grpSpPr>
          <a:xfrm>
            <a:off x="3551237" y="1302765"/>
            <a:ext cx="795861" cy="1024336"/>
            <a:chOff x="7742237" y="1551625"/>
            <a:chExt cx="795861" cy="1024336"/>
          </a:xfrm>
        </p:grpSpPr>
        <p:grpSp>
          <p:nvGrpSpPr>
            <p:cNvPr id="13" name="Group 12"/>
            <p:cNvGrpSpPr/>
            <p:nvPr/>
          </p:nvGrpSpPr>
          <p:grpSpPr>
            <a:xfrm>
              <a:off x="7742237" y="1551625"/>
              <a:ext cx="644337" cy="746700"/>
              <a:chOff x="2916435" y="3914152"/>
              <a:chExt cx="930763" cy="918513"/>
            </a:xfrm>
          </p:grpSpPr>
          <p:pic>
            <p:nvPicPr>
              <p:cNvPr id="15" name="Picture 14"/>
              <p:cNvPicPr>
                <a:picLocks noChangeAspect="1"/>
              </p:cNvPicPr>
              <p:nvPr/>
            </p:nvPicPr>
            <p:blipFill>
              <a:blip r:embed="rId3" cstate="print">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a:ext>
                </a:extLst>
              </a:blip>
              <a:stretch>
                <a:fillRect/>
              </a:stretch>
            </p:blipFill>
            <p:spPr>
              <a:xfrm rot="2614426" flipH="1">
                <a:off x="2916435" y="4302640"/>
                <a:ext cx="394555" cy="530025"/>
              </a:xfrm>
              <a:prstGeom prst="rect">
                <a:avLst/>
              </a:prstGeom>
            </p:spPr>
          </p:pic>
          <p:sp>
            <p:nvSpPr>
              <p:cNvPr id="16" name="Freeform 61"/>
              <p:cNvSpPr>
                <a:spLocks/>
              </p:cNvSpPr>
              <p:nvPr/>
            </p:nvSpPr>
            <p:spPr bwMode="auto">
              <a:xfrm rot="10800000">
                <a:off x="3279998" y="3914152"/>
                <a:ext cx="567200" cy="820335"/>
              </a:xfrm>
              <a:custGeom>
                <a:avLst/>
                <a:gdLst/>
                <a:ahLst/>
                <a:cxnLst>
                  <a:cxn ang="0">
                    <a:pos x="251" y="363"/>
                  </a:cxn>
                  <a:cxn ang="0">
                    <a:pos x="243" y="372"/>
                  </a:cxn>
                  <a:cxn ang="0">
                    <a:pos x="35" y="372"/>
                  </a:cxn>
                  <a:cxn ang="0">
                    <a:pos x="27" y="363"/>
                  </a:cxn>
                  <a:cxn ang="0">
                    <a:pos x="27" y="36"/>
                  </a:cxn>
                  <a:cxn ang="0">
                    <a:pos x="35" y="27"/>
                  </a:cxn>
                  <a:cxn ang="0">
                    <a:pos x="243" y="27"/>
                  </a:cxn>
                  <a:cxn ang="0">
                    <a:pos x="251" y="36"/>
                  </a:cxn>
                  <a:cxn ang="0">
                    <a:pos x="251" y="108"/>
                  </a:cxn>
                  <a:cxn ang="0">
                    <a:pos x="277" y="84"/>
                  </a:cxn>
                  <a:cxn ang="0">
                    <a:pos x="277" y="10"/>
                  </a:cxn>
                  <a:cxn ang="0">
                    <a:pos x="267" y="0"/>
                  </a:cxn>
                  <a:cxn ang="0">
                    <a:pos x="11" y="0"/>
                  </a:cxn>
                  <a:cxn ang="0">
                    <a:pos x="0" y="10"/>
                  </a:cxn>
                  <a:cxn ang="0">
                    <a:pos x="0" y="389"/>
                  </a:cxn>
                  <a:cxn ang="0">
                    <a:pos x="11" y="399"/>
                  </a:cxn>
                  <a:cxn ang="0">
                    <a:pos x="267" y="399"/>
                  </a:cxn>
                  <a:cxn ang="0">
                    <a:pos x="277" y="389"/>
                  </a:cxn>
                  <a:cxn ang="0">
                    <a:pos x="277" y="168"/>
                  </a:cxn>
                  <a:cxn ang="0">
                    <a:pos x="251" y="191"/>
                  </a:cxn>
                  <a:cxn ang="0">
                    <a:pos x="251" y="363"/>
                  </a:cxn>
                </a:cxnLst>
                <a:rect l="0" t="0" r="r" b="b"/>
                <a:pathLst>
                  <a:path w="277" h="399">
                    <a:moveTo>
                      <a:pt x="251" y="363"/>
                    </a:moveTo>
                    <a:cubicBezTo>
                      <a:pt x="251" y="368"/>
                      <a:pt x="247" y="372"/>
                      <a:pt x="243" y="372"/>
                    </a:cubicBezTo>
                    <a:cubicBezTo>
                      <a:pt x="35" y="372"/>
                      <a:pt x="35" y="372"/>
                      <a:pt x="35" y="372"/>
                    </a:cubicBezTo>
                    <a:cubicBezTo>
                      <a:pt x="31" y="372"/>
                      <a:pt x="27" y="368"/>
                      <a:pt x="27" y="363"/>
                    </a:cubicBezTo>
                    <a:cubicBezTo>
                      <a:pt x="27" y="36"/>
                      <a:pt x="27" y="36"/>
                      <a:pt x="27" y="36"/>
                    </a:cubicBezTo>
                    <a:cubicBezTo>
                      <a:pt x="27" y="31"/>
                      <a:pt x="31" y="27"/>
                      <a:pt x="35" y="27"/>
                    </a:cubicBezTo>
                    <a:cubicBezTo>
                      <a:pt x="243" y="27"/>
                      <a:pt x="243" y="27"/>
                      <a:pt x="243" y="27"/>
                    </a:cubicBezTo>
                    <a:cubicBezTo>
                      <a:pt x="247" y="27"/>
                      <a:pt x="251" y="31"/>
                      <a:pt x="251" y="36"/>
                    </a:cubicBezTo>
                    <a:cubicBezTo>
                      <a:pt x="251" y="108"/>
                      <a:pt x="251" y="108"/>
                      <a:pt x="251" y="108"/>
                    </a:cubicBezTo>
                    <a:cubicBezTo>
                      <a:pt x="277" y="84"/>
                      <a:pt x="277" y="84"/>
                      <a:pt x="277" y="84"/>
                    </a:cubicBezTo>
                    <a:cubicBezTo>
                      <a:pt x="277" y="10"/>
                      <a:pt x="277" y="10"/>
                      <a:pt x="277" y="10"/>
                    </a:cubicBezTo>
                    <a:cubicBezTo>
                      <a:pt x="277" y="4"/>
                      <a:pt x="273" y="0"/>
                      <a:pt x="267" y="0"/>
                    </a:cubicBezTo>
                    <a:cubicBezTo>
                      <a:pt x="11" y="0"/>
                      <a:pt x="11" y="0"/>
                      <a:pt x="11" y="0"/>
                    </a:cubicBezTo>
                    <a:cubicBezTo>
                      <a:pt x="5" y="0"/>
                      <a:pt x="0" y="4"/>
                      <a:pt x="0" y="10"/>
                    </a:cubicBezTo>
                    <a:cubicBezTo>
                      <a:pt x="0" y="389"/>
                      <a:pt x="0" y="389"/>
                      <a:pt x="0" y="389"/>
                    </a:cubicBezTo>
                    <a:cubicBezTo>
                      <a:pt x="0" y="395"/>
                      <a:pt x="5" y="399"/>
                      <a:pt x="11" y="399"/>
                    </a:cubicBezTo>
                    <a:cubicBezTo>
                      <a:pt x="267" y="399"/>
                      <a:pt x="267" y="399"/>
                      <a:pt x="267" y="399"/>
                    </a:cubicBezTo>
                    <a:cubicBezTo>
                      <a:pt x="273" y="399"/>
                      <a:pt x="277" y="395"/>
                      <a:pt x="277" y="389"/>
                    </a:cubicBezTo>
                    <a:cubicBezTo>
                      <a:pt x="277" y="168"/>
                      <a:pt x="277" y="168"/>
                      <a:pt x="277" y="168"/>
                    </a:cubicBezTo>
                    <a:cubicBezTo>
                      <a:pt x="251" y="191"/>
                      <a:pt x="251" y="191"/>
                      <a:pt x="251" y="191"/>
                    </a:cubicBezTo>
                    <a:lnTo>
                      <a:pt x="251" y="363"/>
                    </a:lnTo>
                    <a:close/>
                  </a:path>
                </a:pathLst>
              </a:custGeom>
              <a:solidFill>
                <a:srgbClr val="FFFFFF"/>
              </a:solidFill>
              <a:extLst/>
            </p:spPr>
            <p:txBody>
              <a:bodyPr vert="horz" wrap="square" lIns="93260" tIns="46630" rIns="93260" bIns="46630" numCol="1" anchor="t" anchorCtr="0" compatLnSpc="1">
                <a:prstTxWarp prst="textNoShape">
                  <a:avLst/>
                </a:prstTxWarp>
              </a:bodyPr>
              <a:lstStyle/>
              <a:p>
                <a:endParaRPr lang="en-US" sz="1122" dirty="0">
                  <a:solidFill>
                    <a:schemeClr val="bg1"/>
                  </a:solidFill>
                </a:endParaRPr>
              </a:p>
            </p:txBody>
          </p:sp>
        </p:grpSp>
        <p:sp>
          <p:nvSpPr>
            <p:cNvPr id="14" name="TextBox 13"/>
            <p:cNvSpPr txBox="1"/>
            <p:nvPr/>
          </p:nvSpPr>
          <p:spPr>
            <a:xfrm>
              <a:off x="7842395" y="2345770"/>
              <a:ext cx="695703" cy="230191"/>
            </a:xfrm>
            <a:prstGeom prst="rect">
              <a:avLst/>
            </a:prstGeom>
            <a:noFill/>
          </p:spPr>
          <p:txBody>
            <a:bodyPr wrap="none" lIns="0" tIns="0" rIns="0" bIns="0" rtlCol="0">
              <a:spAutoFit/>
            </a:bodyPr>
            <a:lstStyle/>
            <a:p>
              <a:pPr algn="ctr" defTabSz="932596"/>
              <a:r>
                <a:rPr lang="en-US" sz="1496" dirty="0" smtClean="0">
                  <a:solidFill>
                    <a:prstClr val="white"/>
                  </a:solidFill>
                  <a:latin typeface="Segoe" pitchFamily="34" charset="0"/>
                </a:rPr>
                <a:t>iOS app</a:t>
              </a:r>
              <a:endParaRPr lang="en-US" sz="1496" dirty="0">
                <a:solidFill>
                  <a:prstClr val="white"/>
                </a:solidFill>
                <a:latin typeface="Segoe" pitchFamily="34" charset="0"/>
              </a:endParaRPr>
            </a:p>
          </p:txBody>
        </p:sp>
      </p:grpSp>
      <p:grpSp>
        <p:nvGrpSpPr>
          <p:cNvPr id="17" name="Group 16"/>
          <p:cNvGrpSpPr/>
          <p:nvPr/>
        </p:nvGrpSpPr>
        <p:grpSpPr>
          <a:xfrm>
            <a:off x="7342439" y="1265707"/>
            <a:ext cx="1037563" cy="1305913"/>
            <a:chOff x="9201641" y="1505549"/>
            <a:chExt cx="1037563" cy="1305913"/>
          </a:xfrm>
        </p:grpSpPr>
        <p:sp>
          <p:nvSpPr>
            <p:cNvPr id="18" name="Rounded Rectangle 6"/>
            <p:cNvSpPr/>
            <p:nvPr/>
          </p:nvSpPr>
          <p:spPr bwMode="auto">
            <a:xfrm rot="16200000">
              <a:off x="9340904" y="1366286"/>
              <a:ext cx="759037" cy="1037563"/>
            </a:xfrm>
            <a:custGeom>
              <a:avLst/>
              <a:gdLst/>
              <a:ahLst/>
              <a:cxnLst/>
              <a:rect l="l" t="t" r="r" b="b"/>
              <a:pathLst>
                <a:path w="3286897" h="4658497">
                  <a:moveTo>
                    <a:pt x="1600200" y="4382531"/>
                  </a:moveTo>
                  <a:cubicBezTo>
                    <a:pt x="1600200" y="4367744"/>
                    <a:pt x="1588213" y="4355757"/>
                    <a:pt x="1573426" y="4355757"/>
                  </a:cubicBezTo>
                  <a:lnTo>
                    <a:pt x="811428" y="4355757"/>
                  </a:lnTo>
                  <a:cubicBezTo>
                    <a:pt x="796641" y="4355757"/>
                    <a:pt x="784654" y="4367744"/>
                    <a:pt x="784654" y="4382531"/>
                  </a:cubicBezTo>
                  <a:lnTo>
                    <a:pt x="784654" y="4489621"/>
                  </a:lnTo>
                  <a:cubicBezTo>
                    <a:pt x="784654" y="4504408"/>
                    <a:pt x="796641" y="4516395"/>
                    <a:pt x="811428" y="4516395"/>
                  </a:cubicBezTo>
                  <a:lnTo>
                    <a:pt x="1573426" y="4516395"/>
                  </a:lnTo>
                  <a:cubicBezTo>
                    <a:pt x="1588213" y="4516395"/>
                    <a:pt x="1600200" y="4504408"/>
                    <a:pt x="1600200" y="4489621"/>
                  </a:cubicBezTo>
                  <a:close/>
                  <a:moveTo>
                    <a:pt x="2502243" y="4382531"/>
                  </a:moveTo>
                  <a:cubicBezTo>
                    <a:pt x="2502243" y="4367744"/>
                    <a:pt x="2490256" y="4355757"/>
                    <a:pt x="2475469" y="4355757"/>
                  </a:cubicBezTo>
                  <a:lnTo>
                    <a:pt x="1713471" y="4355757"/>
                  </a:lnTo>
                  <a:cubicBezTo>
                    <a:pt x="1698684" y="4355757"/>
                    <a:pt x="1686697" y="4367744"/>
                    <a:pt x="1686697" y="4382531"/>
                  </a:cubicBezTo>
                  <a:lnTo>
                    <a:pt x="1686697" y="4489621"/>
                  </a:lnTo>
                  <a:cubicBezTo>
                    <a:pt x="1686697" y="4504408"/>
                    <a:pt x="1698684" y="4516395"/>
                    <a:pt x="1713471" y="4516395"/>
                  </a:cubicBezTo>
                  <a:lnTo>
                    <a:pt x="2475469" y="4516395"/>
                  </a:lnTo>
                  <a:cubicBezTo>
                    <a:pt x="2490256" y="4516395"/>
                    <a:pt x="2502243" y="4504408"/>
                    <a:pt x="2502243" y="4489621"/>
                  </a:cubicBezTo>
                  <a:close/>
                  <a:moveTo>
                    <a:pt x="3021231" y="480896"/>
                  </a:moveTo>
                  <a:cubicBezTo>
                    <a:pt x="3021231" y="375524"/>
                    <a:pt x="2935811" y="290104"/>
                    <a:pt x="2830439" y="290104"/>
                  </a:cubicBezTo>
                  <a:lnTo>
                    <a:pt x="444108" y="290104"/>
                  </a:lnTo>
                  <a:cubicBezTo>
                    <a:pt x="338736" y="290104"/>
                    <a:pt x="253316" y="375524"/>
                    <a:pt x="253316" y="480896"/>
                  </a:cubicBezTo>
                  <a:lnTo>
                    <a:pt x="253316" y="4029043"/>
                  </a:lnTo>
                  <a:cubicBezTo>
                    <a:pt x="253316" y="4134415"/>
                    <a:pt x="338736" y="4219835"/>
                    <a:pt x="444108" y="4219835"/>
                  </a:cubicBezTo>
                  <a:lnTo>
                    <a:pt x="2830439" y="4219835"/>
                  </a:lnTo>
                  <a:cubicBezTo>
                    <a:pt x="2935811" y="4219835"/>
                    <a:pt x="3021231" y="4134415"/>
                    <a:pt x="3021231" y="4029043"/>
                  </a:cubicBezTo>
                  <a:close/>
                  <a:moveTo>
                    <a:pt x="3286897" y="226566"/>
                  </a:moveTo>
                  <a:lnTo>
                    <a:pt x="3286897" y="4431931"/>
                  </a:lnTo>
                  <a:cubicBezTo>
                    <a:pt x="3286897" y="4557060"/>
                    <a:pt x="3185460" y="4658497"/>
                    <a:pt x="3060331" y="4658497"/>
                  </a:cubicBezTo>
                  <a:lnTo>
                    <a:pt x="226566" y="4658497"/>
                  </a:lnTo>
                  <a:cubicBezTo>
                    <a:pt x="101437" y="4658497"/>
                    <a:pt x="0" y="4557060"/>
                    <a:pt x="0" y="4431931"/>
                  </a:cubicBezTo>
                  <a:lnTo>
                    <a:pt x="0" y="226566"/>
                  </a:lnTo>
                  <a:cubicBezTo>
                    <a:pt x="0" y="101437"/>
                    <a:pt x="101437" y="0"/>
                    <a:pt x="226566" y="0"/>
                  </a:cubicBezTo>
                  <a:lnTo>
                    <a:pt x="3060331" y="0"/>
                  </a:lnTo>
                  <a:cubicBezTo>
                    <a:pt x="3185460" y="0"/>
                    <a:pt x="3286897" y="101437"/>
                    <a:pt x="3286897" y="226566"/>
                  </a:cubicBezTo>
                  <a:close/>
                </a:path>
              </a:pathLst>
            </a:custGeom>
            <a:solidFill>
              <a:srgbClr val="FBFBFB"/>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124342" tIns="62171" rIns="124342" bIns="62171" numCol="1" rtlCol="0" anchor="ctr" anchorCtr="0" compatLnSpc="1">
              <a:prstTxWarp prst="textNoShape">
                <a:avLst/>
              </a:prstTxWarp>
            </a:bodyPr>
            <a:lstStyle/>
            <a:p>
              <a:pPr defTabSz="839330"/>
              <a:endParaRPr lang="en-US" sz="2312" spc="-137" dirty="0">
                <a:solidFill>
                  <a:prstClr val="white"/>
                </a:solidFill>
                <a:latin typeface="Segoe Light" pitchFamily="34" charset="0"/>
              </a:endParaRPr>
            </a:p>
          </p:txBody>
        </p:sp>
        <p:sp>
          <p:nvSpPr>
            <p:cNvPr id="19" name="TextBox 18"/>
            <p:cNvSpPr txBox="1"/>
            <p:nvPr/>
          </p:nvSpPr>
          <p:spPr>
            <a:xfrm>
              <a:off x="9249941" y="2351080"/>
              <a:ext cx="940962" cy="460382"/>
            </a:xfrm>
            <a:prstGeom prst="rect">
              <a:avLst/>
            </a:prstGeom>
            <a:noFill/>
          </p:spPr>
          <p:txBody>
            <a:bodyPr wrap="none" lIns="0" tIns="0" rIns="0" bIns="0" rtlCol="0">
              <a:spAutoFit/>
            </a:bodyPr>
            <a:lstStyle/>
            <a:p>
              <a:pPr algn="ctr" defTabSz="932596"/>
              <a:r>
                <a:rPr lang="en-US" sz="1496" dirty="0" smtClean="0">
                  <a:solidFill>
                    <a:prstClr val="white"/>
                  </a:solidFill>
                  <a:latin typeface="Segoe" pitchFamily="34" charset="0"/>
                </a:rPr>
                <a:t>Windows 8</a:t>
              </a:r>
            </a:p>
            <a:p>
              <a:pPr algn="ctr" defTabSz="932596"/>
              <a:r>
                <a:rPr lang="en-US" sz="1496" dirty="0" smtClean="0">
                  <a:solidFill>
                    <a:prstClr val="white"/>
                  </a:solidFill>
                  <a:latin typeface="Segoe" pitchFamily="34" charset="0"/>
                </a:rPr>
                <a:t>app</a:t>
              </a:r>
              <a:endParaRPr lang="en-US" sz="1496" dirty="0">
                <a:solidFill>
                  <a:prstClr val="white"/>
                </a:solidFill>
                <a:latin typeface="Segoe" pitchFamily="34" charset="0"/>
              </a:endParaRPr>
            </a:p>
          </p:txBody>
        </p:sp>
      </p:grpSp>
      <p:grpSp>
        <p:nvGrpSpPr>
          <p:cNvPr id="23" name="Group 22"/>
          <p:cNvGrpSpPr/>
          <p:nvPr/>
        </p:nvGrpSpPr>
        <p:grpSpPr>
          <a:xfrm>
            <a:off x="1361303" y="2930478"/>
            <a:ext cx="1154043" cy="1309808"/>
            <a:chOff x="10093628" y="3482854"/>
            <a:chExt cx="1154043" cy="1309808"/>
          </a:xfrm>
          <a:solidFill>
            <a:schemeClr val="bg1"/>
          </a:solidFill>
        </p:grpSpPr>
        <p:sp>
          <p:nvSpPr>
            <p:cNvPr id="24" name="TextBox 23"/>
            <p:cNvSpPr txBox="1"/>
            <p:nvPr/>
          </p:nvSpPr>
          <p:spPr>
            <a:xfrm>
              <a:off x="10093628" y="4562471"/>
              <a:ext cx="1154043" cy="230191"/>
            </a:xfrm>
            <a:prstGeom prst="rect">
              <a:avLst/>
            </a:prstGeom>
            <a:noFill/>
          </p:spPr>
          <p:txBody>
            <a:bodyPr wrap="square" lIns="0" tIns="0" rIns="0" bIns="0" rtlCol="0">
              <a:spAutoFit/>
            </a:bodyPr>
            <a:lstStyle/>
            <a:p>
              <a:pPr algn="ctr" defTabSz="932596"/>
              <a:r>
                <a:rPr lang="en-US" sz="1496" dirty="0" smtClean="0">
                  <a:solidFill>
                    <a:prstClr val="white"/>
                  </a:solidFill>
                  <a:latin typeface="Segoe" pitchFamily="34" charset="0"/>
                </a:rPr>
                <a:t>APNs</a:t>
              </a:r>
              <a:endParaRPr lang="en-US" sz="1496" dirty="0">
                <a:solidFill>
                  <a:prstClr val="white"/>
                </a:solidFill>
                <a:latin typeface="Segoe" pitchFamily="34" charset="0"/>
              </a:endParaRPr>
            </a:p>
          </p:txBody>
        </p:sp>
        <p:sp>
          <p:nvSpPr>
            <p:cNvPr id="25" name="Freeform 61"/>
            <p:cNvSpPr>
              <a:spLocks noEditPoints="1"/>
            </p:cNvSpPr>
            <p:nvPr/>
          </p:nvSpPr>
          <p:spPr bwMode="auto">
            <a:xfrm>
              <a:off x="10243712" y="3482854"/>
              <a:ext cx="853874" cy="1079617"/>
            </a:xfrm>
            <a:custGeom>
              <a:avLst/>
              <a:gdLst>
                <a:gd name="T0" fmla="*/ 91 w 162"/>
                <a:gd name="T1" fmla="*/ 100 h 203"/>
                <a:gd name="T2" fmla="*/ 128 w 162"/>
                <a:gd name="T3" fmla="*/ 203 h 203"/>
                <a:gd name="T4" fmla="*/ 108 w 162"/>
                <a:gd name="T5" fmla="*/ 203 h 203"/>
                <a:gd name="T6" fmla="*/ 81 w 162"/>
                <a:gd name="T7" fmla="*/ 180 h 203"/>
                <a:gd name="T8" fmla="*/ 54 w 162"/>
                <a:gd name="T9" fmla="*/ 203 h 203"/>
                <a:gd name="T10" fmla="*/ 34 w 162"/>
                <a:gd name="T11" fmla="*/ 203 h 203"/>
                <a:gd name="T12" fmla="*/ 71 w 162"/>
                <a:gd name="T13" fmla="*/ 100 h 203"/>
                <a:gd name="T14" fmla="*/ 64 w 162"/>
                <a:gd name="T15" fmla="*/ 86 h 203"/>
                <a:gd name="T16" fmla="*/ 81 w 162"/>
                <a:gd name="T17" fmla="*/ 69 h 203"/>
                <a:gd name="T18" fmla="*/ 98 w 162"/>
                <a:gd name="T19" fmla="*/ 86 h 203"/>
                <a:gd name="T20" fmla="*/ 91 w 162"/>
                <a:gd name="T21" fmla="*/ 100 h 203"/>
                <a:gd name="T22" fmla="*/ 81 w 162"/>
                <a:gd name="T23" fmla="*/ 34 h 203"/>
                <a:gd name="T24" fmla="*/ 130 w 162"/>
                <a:gd name="T25" fmla="*/ 83 h 203"/>
                <a:gd name="T26" fmla="*/ 107 w 162"/>
                <a:gd name="T27" fmla="*/ 123 h 203"/>
                <a:gd name="T28" fmla="*/ 106 w 162"/>
                <a:gd name="T29" fmla="*/ 117 h 203"/>
                <a:gd name="T30" fmla="*/ 121 w 162"/>
                <a:gd name="T31" fmla="*/ 86 h 203"/>
                <a:gd name="T32" fmla="*/ 81 w 162"/>
                <a:gd name="T33" fmla="*/ 47 h 203"/>
                <a:gd name="T34" fmla="*/ 42 w 162"/>
                <a:gd name="T35" fmla="*/ 86 h 203"/>
                <a:gd name="T36" fmla="*/ 56 w 162"/>
                <a:gd name="T37" fmla="*/ 117 h 203"/>
                <a:gd name="T38" fmla="*/ 55 w 162"/>
                <a:gd name="T39" fmla="*/ 123 h 203"/>
                <a:gd name="T40" fmla="*/ 33 w 162"/>
                <a:gd name="T41" fmla="*/ 83 h 203"/>
                <a:gd name="T42" fmla="*/ 81 w 162"/>
                <a:gd name="T43" fmla="*/ 34 h 203"/>
                <a:gd name="T44" fmla="*/ 81 w 162"/>
                <a:gd name="T45" fmla="*/ 0 h 203"/>
                <a:gd name="T46" fmla="*/ 162 w 162"/>
                <a:gd name="T47" fmla="*/ 81 h 203"/>
                <a:gd name="T48" fmla="*/ 118 w 162"/>
                <a:gd name="T49" fmla="*/ 154 h 203"/>
                <a:gd name="T50" fmla="*/ 115 w 162"/>
                <a:gd name="T51" fmla="*/ 148 h 203"/>
                <a:gd name="T52" fmla="*/ 153 w 162"/>
                <a:gd name="T53" fmla="*/ 85 h 203"/>
                <a:gd name="T54" fmla="*/ 81 w 162"/>
                <a:gd name="T55" fmla="*/ 13 h 203"/>
                <a:gd name="T56" fmla="*/ 10 w 162"/>
                <a:gd name="T57" fmla="*/ 85 h 203"/>
                <a:gd name="T58" fmla="*/ 47 w 162"/>
                <a:gd name="T59" fmla="*/ 148 h 203"/>
                <a:gd name="T60" fmla="*/ 45 w 162"/>
                <a:gd name="T61" fmla="*/ 154 h 203"/>
                <a:gd name="T62" fmla="*/ 0 w 162"/>
                <a:gd name="T63" fmla="*/ 81 h 203"/>
                <a:gd name="T64" fmla="*/ 81 w 162"/>
                <a:gd name="T65" fmla="*/ 0 h 203"/>
                <a:gd name="T66" fmla="*/ 81 w 162"/>
                <a:gd name="T67" fmla="*/ 124 h 203"/>
                <a:gd name="T68" fmla="*/ 89 w 162"/>
                <a:gd name="T69" fmla="*/ 132 h 203"/>
                <a:gd name="T70" fmla="*/ 81 w 162"/>
                <a:gd name="T71" fmla="*/ 139 h 203"/>
                <a:gd name="T72" fmla="*/ 73 w 162"/>
                <a:gd name="T73" fmla="*/ 132 h 203"/>
                <a:gd name="T74" fmla="*/ 81 w 162"/>
                <a:gd name="T75" fmla="*/ 124 h 203"/>
                <a:gd name="T76" fmla="*/ 81 w 162"/>
                <a:gd name="T77" fmla="*/ 171 h 203"/>
                <a:gd name="T78" fmla="*/ 95 w 162"/>
                <a:gd name="T79" fmla="*/ 160 h 203"/>
                <a:gd name="T80" fmla="*/ 81 w 162"/>
                <a:gd name="T81" fmla="*/ 149 h 203"/>
                <a:gd name="T82" fmla="*/ 68 w 162"/>
                <a:gd name="T83" fmla="*/ 160 h 203"/>
                <a:gd name="T84" fmla="*/ 81 w 162"/>
                <a:gd name="T85" fmla="*/ 171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2" h="203">
                  <a:moveTo>
                    <a:pt x="91" y="100"/>
                  </a:moveTo>
                  <a:cubicBezTo>
                    <a:pt x="98" y="144"/>
                    <a:pt x="114" y="181"/>
                    <a:pt x="128" y="203"/>
                  </a:cubicBezTo>
                  <a:cubicBezTo>
                    <a:pt x="108" y="203"/>
                    <a:pt x="108" y="203"/>
                    <a:pt x="108" y="203"/>
                  </a:cubicBezTo>
                  <a:cubicBezTo>
                    <a:pt x="108" y="190"/>
                    <a:pt x="100" y="180"/>
                    <a:pt x="81" y="180"/>
                  </a:cubicBezTo>
                  <a:cubicBezTo>
                    <a:pt x="63" y="180"/>
                    <a:pt x="55" y="190"/>
                    <a:pt x="54" y="203"/>
                  </a:cubicBezTo>
                  <a:cubicBezTo>
                    <a:pt x="34" y="203"/>
                    <a:pt x="34" y="203"/>
                    <a:pt x="34" y="203"/>
                  </a:cubicBezTo>
                  <a:cubicBezTo>
                    <a:pt x="49" y="181"/>
                    <a:pt x="64" y="144"/>
                    <a:pt x="71" y="100"/>
                  </a:cubicBezTo>
                  <a:cubicBezTo>
                    <a:pt x="67" y="97"/>
                    <a:pt x="64" y="92"/>
                    <a:pt x="64" y="86"/>
                  </a:cubicBezTo>
                  <a:cubicBezTo>
                    <a:pt x="64" y="77"/>
                    <a:pt x="72" y="69"/>
                    <a:pt x="81" y="69"/>
                  </a:cubicBezTo>
                  <a:cubicBezTo>
                    <a:pt x="91" y="69"/>
                    <a:pt x="98" y="77"/>
                    <a:pt x="98" y="86"/>
                  </a:cubicBezTo>
                  <a:cubicBezTo>
                    <a:pt x="98" y="92"/>
                    <a:pt x="96" y="97"/>
                    <a:pt x="91" y="100"/>
                  </a:cubicBezTo>
                  <a:close/>
                  <a:moveTo>
                    <a:pt x="81" y="34"/>
                  </a:moveTo>
                  <a:cubicBezTo>
                    <a:pt x="108" y="34"/>
                    <a:pt x="130" y="56"/>
                    <a:pt x="130" y="83"/>
                  </a:cubicBezTo>
                  <a:cubicBezTo>
                    <a:pt x="130" y="100"/>
                    <a:pt x="121" y="115"/>
                    <a:pt x="107" y="123"/>
                  </a:cubicBezTo>
                  <a:cubicBezTo>
                    <a:pt x="107" y="121"/>
                    <a:pt x="106" y="119"/>
                    <a:pt x="106" y="117"/>
                  </a:cubicBezTo>
                  <a:cubicBezTo>
                    <a:pt x="115" y="110"/>
                    <a:pt x="121" y="99"/>
                    <a:pt x="121" y="86"/>
                  </a:cubicBezTo>
                  <a:cubicBezTo>
                    <a:pt x="121" y="64"/>
                    <a:pt x="103" y="47"/>
                    <a:pt x="81" y="47"/>
                  </a:cubicBezTo>
                  <a:cubicBezTo>
                    <a:pt x="59" y="47"/>
                    <a:pt x="42" y="64"/>
                    <a:pt x="42" y="86"/>
                  </a:cubicBezTo>
                  <a:cubicBezTo>
                    <a:pt x="42" y="99"/>
                    <a:pt x="47" y="110"/>
                    <a:pt x="56" y="117"/>
                  </a:cubicBezTo>
                  <a:cubicBezTo>
                    <a:pt x="56" y="119"/>
                    <a:pt x="55" y="121"/>
                    <a:pt x="55" y="123"/>
                  </a:cubicBezTo>
                  <a:cubicBezTo>
                    <a:pt x="42" y="115"/>
                    <a:pt x="33" y="100"/>
                    <a:pt x="33" y="83"/>
                  </a:cubicBezTo>
                  <a:cubicBezTo>
                    <a:pt x="33" y="56"/>
                    <a:pt x="54" y="34"/>
                    <a:pt x="81" y="34"/>
                  </a:cubicBezTo>
                  <a:close/>
                  <a:moveTo>
                    <a:pt x="81" y="0"/>
                  </a:moveTo>
                  <a:cubicBezTo>
                    <a:pt x="126" y="0"/>
                    <a:pt x="162" y="37"/>
                    <a:pt x="162" y="81"/>
                  </a:cubicBezTo>
                  <a:cubicBezTo>
                    <a:pt x="162" y="113"/>
                    <a:pt x="144" y="141"/>
                    <a:pt x="118" y="154"/>
                  </a:cubicBezTo>
                  <a:cubicBezTo>
                    <a:pt x="117" y="152"/>
                    <a:pt x="116" y="150"/>
                    <a:pt x="115" y="148"/>
                  </a:cubicBezTo>
                  <a:cubicBezTo>
                    <a:pt x="138" y="136"/>
                    <a:pt x="153" y="112"/>
                    <a:pt x="153" y="85"/>
                  </a:cubicBezTo>
                  <a:cubicBezTo>
                    <a:pt x="153" y="45"/>
                    <a:pt x="121" y="13"/>
                    <a:pt x="81" y="13"/>
                  </a:cubicBezTo>
                  <a:cubicBezTo>
                    <a:pt x="42" y="13"/>
                    <a:pt x="10" y="45"/>
                    <a:pt x="10" y="85"/>
                  </a:cubicBezTo>
                  <a:cubicBezTo>
                    <a:pt x="10" y="112"/>
                    <a:pt x="25" y="136"/>
                    <a:pt x="47" y="148"/>
                  </a:cubicBezTo>
                  <a:cubicBezTo>
                    <a:pt x="46" y="150"/>
                    <a:pt x="46" y="152"/>
                    <a:pt x="45" y="154"/>
                  </a:cubicBezTo>
                  <a:cubicBezTo>
                    <a:pt x="18" y="141"/>
                    <a:pt x="0" y="113"/>
                    <a:pt x="0" y="81"/>
                  </a:cubicBezTo>
                  <a:cubicBezTo>
                    <a:pt x="0" y="37"/>
                    <a:pt x="36" y="0"/>
                    <a:pt x="81" y="0"/>
                  </a:cubicBezTo>
                  <a:close/>
                  <a:moveTo>
                    <a:pt x="81" y="124"/>
                  </a:moveTo>
                  <a:cubicBezTo>
                    <a:pt x="87" y="124"/>
                    <a:pt x="89" y="128"/>
                    <a:pt x="89" y="132"/>
                  </a:cubicBezTo>
                  <a:cubicBezTo>
                    <a:pt x="89" y="135"/>
                    <a:pt x="87" y="139"/>
                    <a:pt x="81" y="139"/>
                  </a:cubicBezTo>
                  <a:cubicBezTo>
                    <a:pt x="75" y="139"/>
                    <a:pt x="73" y="135"/>
                    <a:pt x="73" y="132"/>
                  </a:cubicBezTo>
                  <a:cubicBezTo>
                    <a:pt x="73" y="128"/>
                    <a:pt x="75" y="124"/>
                    <a:pt x="81" y="124"/>
                  </a:cubicBezTo>
                  <a:close/>
                  <a:moveTo>
                    <a:pt x="81" y="171"/>
                  </a:moveTo>
                  <a:cubicBezTo>
                    <a:pt x="91" y="171"/>
                    <a:pt x="95" y="166"/>
                    <a:pt x="95" y="160"/>
                  </a:cubicBezTo>
                  <a:cubicBezTo>
                    <a:pt x="95" y="154"/>
                    <a:pt x="91" y="149"/>
                    <a:pt x="81" y="149"/>
                  </a:cubicBezTo>
                  <a:cubicBezTo>
                    <a:pt x="71" y="149"/>
                    <a:pt x="68" y="154"/>
                    <a:pt x="68" y="160"/>
                  </a:cubicBezTo>
                  <a:cubicBezTo>
                    <a:pt x="68" y="166"/>
                    <a:pt x="71" y="171"/>
                    <a:pt x="81" y="171"/>
                  </a:cubicBezTo>
                  <a:close/>
                </a:path>
              </a:pathLst>
            </a:custGeom>
            <a:grpFill/>
            <a:ln>
              <a:noFill/>
            </a:ln>
          </p:spPr>
          <p:txBody>
            <a:bodyPr vert="horz" wrap="square" lIns="124347" tIns="62174" rIns="124347" bIns="62174" numCol="1" anchor="t" anchorCtr="0" compatLnSpc="1">
              <a:prstTxWarp prst="textNoShape">
                <a:avLst/>
              </a:prstTxWarp>
            </a:bodyPr>
            <a:lstStyle/>
            <a:p>
              <a:pPr defTabSz="932596"/>
              <a:endParaRPr lang="en-US" sz="1904">
                <a:solidFill>
                  <a:prstClr val="white"/>
                </a:solidFill>
              </a:endParaRPr>
            </a:p>
          </p:txBody>
        </p:sp>
      </p:grpSp>
      <p:grpSp>
        <p:nvGrpSpPr>
          <p:cNvPr id="26" name="Group 25"/>
          <p:cNvGrpSpPr/>
          <p:nvPr/>
        </p:nvGrpSpPr>
        <p:grpSpPr>
          <a:xfrm>
            <a:off x="9074852" y="2930478"/>
            <a:ext cx="1154043" cy="1309808"/>
            <a:chOff x="11083994" y="3465392"/>
            <a:chExt cx="1154043" cy="1309808"/>
          </a:xfrm>
          <a:solidFill>
            <a:schemeClr val="bg1"/>
          </a:solidFill>
        </p:grpSpPr>
        <p:sp>
          <p:nvSpPr>
            <p:cNvPr id="27" name="TextBox 26"/>
            <p:cNvSpPr txBox="1"/>
            <p:nvPr/>
          </p:nvSpPr>
          <p:spPr>
            <a:xfrm>
              <a:off x="11083994" y="4545009"/>
              <a:ext cx="1154043" cy="230191"/>
            </a:xfrm>
            <a:prstGeom prst="rect">
              <a:avLst/>
            </a:prstGeom>
            <a:noFill/>
          </p:spPr>
          <p:txBody>
            <a:bodyPr wrap="square" lIns="0" tIns="0" rIns="0" bIns="0" rtlCol="0">
              <a:spAutoFit/>
            </a:bodyPr>
            <a:lstStyle/>
            <a:p>
              <a:pPr algn="ctr" defTabSz="932596"/>
              <a:r>
                <a:rPr lang="en-US" sz="1496" dirty="0" smtClean="0">
                  <a:solidFill>
                    <a:prstClr val="white"/>
                  </a:solidFill>
                  <a:latin typeface="Segoe" pitchFamily="34" charset="0"/>
                </a:rPr>
                <a:t>WNS</a:t>
              </a:r>
              <a:endParaRPr lang="en-US" sz="1496" dirty="0">
                <a:solidFill>
                  <a:prstClr val="white"/>
                </a:solidFill>
                <a:latin typeface="Segoe" pitchFamily="34" charset="0"/>
              </a:endParaRPr>
            </a:p>
          </p:txBody>
        </p:sp>
        <p:sp>
          <p:nvSpPr>
            <p:cNvPr id="28" name="Freeform 61"/>
            <p:cNvSpPr>
              <a:spLocks noEditPoints="1"/>
            </p:cNvSpPr>
            <p:nvPr/>
          </p:nvSpPr>
          <p:spPr bwMode="auto">
            <a:xfrm>
              <a:off x="11234078" y="3465392"/>
              <a:ext cx="853874" cy="1079617"/>
            </a:xfrm>
            <a:custGeom>
              <a:avLst/>
              <a:gdLst>
                <a:gd name="T0" fmla="*/ 91 w 162"/>
                <a:gd name="T1" fmla="*/ 100 h 203"/>
                <a:gd name="T2" fmla="*/ 128 w 162"/>
                <a:gd name="T3" fmla="*/ 203 h 203"/>
                <a:gd name="T4" fmla="*/ 108 w 162"/>
                <a:gd name="T5" fmla="*/ 203 h 203"/>
                <a:gd name="T6" fmla="*/ 81 w 162"/>
                <a:gd name="T7" fmla="*/ 180 h 203"/>
                <a:gd name="T8" fmla="*/ 54 w 162"/>
                <a:gd name="T9" fmla="*/ 203 h 203"/>
                <a:gd name="T10" fmla="*/ 34 w 162"/>
                <a:gd name="T11" fmla="*/ 203 h 203"/>
                <a:gd name="T12" fmla="*/ 71 w 162"/>
                <a:gd name="T13" fmla="*/ 100 h 203"/>
                <a:gd name="T14" fmla="*/ 64 w 162"/>
                <a:gd name="T15" fmla="*/ 86 h 203"/>
                <a:gd name="T16" fmla="*/ 81 w 162"/>
                <a:gd name="T17" fmla="*/ 69 h 203"/>
                <a:gd name="T18" fmla="*/ 98 w 162"/>
                <a:gd name="T19" fmla="*/ 86 h 203"/>
                <a:gd name="T20" fmla="*/ 91 w 162"/>
                <a:gd name="T21" fmla="*/ 100 h 203"/>
                <a:gd name="T22" fmla="*/ 81 w 162"/>
                <a:gd name="T23" fmla="*/ 34 h 203"/>
                <a:gd name="T24" fmla="*/ 130 w 162"/>
                <a:gd name="T25" fmla="*/ 83 h 203"/>
                <a:gd name="T26" fmla="*/ 107 w 162"/>
                <a:gd name="T27" fmla="*/ 123 h 203"/>
                <a:gd name="T28" fmla="*/ 106 w 162"/>
                <a:gd name="T29" fmla="*/ 117 h 203"/>
                <a:gd name="T30" fmla="*/ 121 w 162"/>
                <a:gd name="T31" fmla="*/ 86 h 203"/>
                <a:gd name="T32" fmla="*/ 81 w 162"/>
                <a:gd name="T33" fmla="*/ 47 h 203"/>
                <a:gd name="T34" fmla="*/ 42 w 162"/>
                <a:gd name="T35" fmla="*/ 86 h 203"/>
                <a:gd name="T36" fmla="*/ 56 w 162"/>
                <a:gd name="T37" fmla="*/ 117 h 203"/>
                <a:gd name="T38" fmla="*/ 55 w 162"/>
                <a:gd name="T39" fmla="*/ 123 h 203"/>
                <a:gd name="T40" fmla="*/ 33 w 162"/>
                <a:gd name="T41" fmla="*/ 83 h 203"/>
                <a:gd name="T42" fmla="*/ 81 w 162"/>
                <a:gd name="T43" fmla="*/ 34 h 203"/>
                <a:gd name="T44" fmla="*/ 81 w 162"/>
                <a:gd name="T45" fmla="*/ 0 h 203"/>
                <a:gd name="T46" fmla="*/ 162 w 162"/>
                <a:gd name="T47" fmla="*/ 81 h 203"/>
                <a:gd name="T48" fmla="*/ 118 w 162"/>
                <a:gd name="T49" fmla="*/ 154 h 203"/>
                <a:gd name="T50" fmla="*/ 115 w 162"/>
                <a:gd name="T51" fmla="*/ 148 h 203"/>
                <a:gd name="T52" fmla="*/ 153 w 162"/>
                <a:gd name="T53" fmla="*/ 85 h 203"/>
                <a:gd name="T54" fmla="*/ 81 w 162"/>
                <a:gd name="T55" fmla="*/ 13 h 203"/>
                <a:gd name="T56" fmla="*/ 10 w 162"/>
                <a:gd name="T57" fmla="*/ 85 h 203"/>
                <a:gd name="T58" fmla="*/ 47 w 162"/>
                <a:gd name="T59" fmla="*/ 148 h 203"/>
                <a:gd name="T60" fmla="*/ 45 w 162"/>
                <a:gd name="T61" fmla="*/ 154 h 203"/>
                <a:gd name="T62" fmla="*/ 0 w 162"/>
                <a:gd name="T63" fmla="*/ 81 h 203"/>
                <a:gd name="T64" fmla="*/ 81 w 162"/>
                <a:gd name="T65" fmla="*/ 0 h 203"/>
                <a:gd name="T66" fmla="*/ 81 w 162"/>
                <a:gd name="T67" fmla="*/ 124 h 203"/>
                <a:gd name="T68" fmla="*/ 89 w 162"/>
                <a:gd name="T69" fmla="*/ 132 h 203"/>
                <a:gd name="T70" fmla="*/ 81 w 162"/>
                <a:gd name="T71" fmla="*/ 139 h 203"/>
                <a:gd name="T72" fmla="*/ 73 w 162"/>
                <a:gd name="T73" fmla="*/ 132 h 203"/>
                <a:gd name="T74" fmla="*/ 81 w 162"/>
                <a:gd name="T75" fmla="*/ 124 h 203"/>
                <a:gd name="T76" fmla="*/ 81 w 162"/>
                <a:gd name="T77" fmla="*/ 171 h 203"/>
                <a:gd name="T78" fmla="*/ 95 w 162"/>
                <a:gd name="T79" fmla="*/ 160 h 203"/>
                <a:gd name="T80" fmla="*/ 81 w 162"/>
                <a:gd name="T81" fmla="*/ 149 h 203"/>
                <a:gd name="T82" fmla="*/ 68 w 162"/>
                <a:gd name="T83" fmla="*/ 160 h 203"/>
                <a:gd name="T84" fmla="*/ 81 w 162"/>
                <a:gd name="T85" fmla="*/ 171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2" h="203">
                  <a:moveTo>
                    <a:pt x="91" y="100"/>
                  </a:moveTo>
                  <a:cubicBezTo>
                    <a:pt x="98" y="144"/>
                    <a:pt x="114" y="181"/>
                    <a:pt x="128" y="203"/>
                  </a:cubicBezTo>
                  <a:cubicBezTo>
                    <a:pt x="108" y="203"/>
                    <a:pt x="108" y="203"/>
                    <a:pt x="108" y="203"/>
                  </a:cubicBezTo>
                  <a:cubicBezTo>
                    <a:pt x="108" y="190"/>
                    <a:pt x="100" y="180"/>
                    <a:pt x="81" y="180"/>
                  </a:cubicBezTo>
                  <a:cubicBezTo>
                    <a:pt x="63" y="180"/>
                    <a:pt x="55" y="190"/>
                    <a:pt x="54" y="203"/>
                  </a:cubicBezTo>
                  <a:cubicBezTo>
                    <a:pt x="34" y="203"/>
                    <a:pt x="34" y="203"/>
                    <a:pt x="34" y="203"/>
                  </a:cubicBezTo>
                  <a:cubicBezTo>
                    <a:pt x="49" y="181"/>
                    <a:pt x="64" y="144"/>
                    <a:pt x="71" y="100"/>
                  </a:cubicBezTo>
                  <a:cubicBezTo>
                    <a:pt x="67" y="97"/>
                    <a:pt x="64" y="92"/>
                    <a:pt x="64" y="86"/>
                  </a:cubicBezTo>
                  <a:cubicBezTo>
                    <a:pt x="64" y="77"/>
                    <a:pt x="72" y="69"/>
                    <a:pt x="81" y="69"/>
                  </a:cubicBezTo>
                  <a:cubicBezTo>
                    <a:pt x="91" y="69"/>
                    <a:pt x="98" y="77"/>
                    <a:pt x="98" y="86"/>
                  </a:cubicBezTo>
                  <a:cubicBezTo>
                    <a:pt x="98" y="92"/>
                    <a:pt x="96" y="97"/>
                    <a:pt x="91" y="100"/>
                  </a:cubicBezTo>
                  <a:close/>
                  <a:moveTo>
                    <a:pt x="81" y="34"/>
                  </a:moveTo>
                  <a:cubicBezTo>
                    <a:pt x="108" y="34"/>
                    <a:pt x="130" y="56"/>
                    <a:pt x="130" y="83"/>
                  </a:cubicBezTo>
                  <a:cubicBezTo>
                    <a:pt x="130" y="100"/>
                    <a:pt x="121" y="115"/>
                    <a:pt x="107" y="123"/>
                  </a:cubicBezTo>
                  <a:cubicBezTo>
                    <a:pt x="107" y="121"/>
                    <a:pt x="106" y="119"/>
                    <a:pt x="106" y="117"/>
                  </a:cubicBezTo>
                  <a:cubicBezTo>
                    <a:pt x="115" y="110"/>
                    <a:pt x="121" y="99"/>
                    <a:pt x="121" y="86"/>
                  </a:cubicBezTo>
                  <a:cubicBezTo>
                    <a:pt x="121" y="64"/>
                    <a:pt x="103" y="47"/>
                    <a:pt x="81" y="47"/>
                  </a:cubicBezTo>
                  <a:cubicBezTo>
                    <a:pt x="59" y="47"/>
                    <a:pt x="42" y="64"/>
                    <a:pt x="42" y="86"/>
                  </a:cubicBezTo>
                  <a:cubicBezTo>
                    <a:pt x="42" y="99"/>
                    <a:pt x="47" y="110"/>
                    <a:pt x="56" y="117"/>
                  </a:cubicBezTo>
                  <a:cubicBezTo>
                    <a:pt x="56" y="119"/>
                    <a:pt x="55" y="121"/>
                    <a:pt x="55" y="123"/>
                  </a:cubicBezTo>
                  <a:cubicBezTo>
                    <a:pt x="42" y="115"/>
                    <a:pt x="33" y="100"/>
                    <a:pt x="33" y="83"/>
                  </a:cubicBezTo>
                  <a:cubicBezTo>
                    <a:pt x="33" y="56"/>
                    <a:pt x="54" y="34"/>
                    <a:pt x="81" y="34"/>
                  </a:cubicBezTo>
                  <a:close/>
                  <a:moveTo>
                    <a:pt x="81" y="0"/>
                  </a:moveTo>
                  <a:cubicBezTo>
                    <a:pt x="126" y="0"/>
                    <a:pt x="162" y="37"/>
                    <a:pt x="162" y="81"/>
                  </a:cubicBezTo>
                  <a:cubicBezTo>
                    <a:pt x="162" y="113"/>
                    <a:pt x="144" y="141"/>
                    <a:pt x="118" y="154"/>
                  </a:cubicBezTo>
                  <a:cubicBezTo>
                    <a:pt x="117" y="152"/>
                    <a:pt x="116" y="150"/>
                    <a:pt x="115" y="148"/>
                  </a:cubicBezTo>
                  <a:cubicBezTo>
                    <a:pt x="138" y="136"/>
                    <a:pt x="153" y="112"/>
                    <a:pt x="153" y="85"/>
                  </a:cubicBezTo>
                  <a:cubicBezTo>
                    <a:pt x="153" y="45"/>
                    <a:pt x="121" y="13"/>
                    <a:pt x="81" y="13"/>
                  </a:cubicBezTo>
                  <a:cubicBezTo>
                    <a:pt x="42" y="13"/>
                    <a:pt x="10" y="45"/>
                    <a:pt x="10" y="85"/>
                  </a:cubicBezTo>
                  <a:cubicBezTo>
                    <a:pt x="10" y="112"/>
                    <a:pt x="25" y="136"/>
                    <a:pt x="47" y="148"/>
                  </a:cubicBezTo>
                  <a:cubicBezTo>
                    <a:pt x="46" y="150"/>
                    <a:pt x="46" y="152"/>
                    <a:pt x="45" y="154"/>
                  </a:cubicBezTo>
                  <a:cubicBezTo>
                    <a:pt x="18" y="141"/>
                    <a:pt x="0" y="113"/>
                    <a:pt x="0" y="81"/>
                  </a:cubicBezTo>
                  <a:cubicBezTo>
                    <a:pt x="0" y="37"/>
                    <a:pt x="36" y="0"/>
                    <a:pt x="81" y="0"/>
                  </a:cubicBezTo>
                  <a:close/>
                  <a:moveTo>
                    <a:pt x="81" y="124"/>
                  </a:moveTo>
                  <a:cubicBezTo>
                    <a:pt x="87" y="124"/>
                    <a:pt x="89" y="128"/>
                    <a:pt x="89" y="132"/>
                  </a:cubicBezTo>
                  <a:cubicBezTo>
                    <a:pt x="89" y="135"/>
                    <a:pt x="87" y="139"/>
                    <a:pt x="81" y="139"/>
                  </a:cubicBezTo>
                  <a:cubicBezTo>
                    <a:pt x="75" y="139"/>
                    <a:pt x="73" y="135"/>
                    <a:pt x="73" y="132"/>
                  </a:cubicBezTo>
                  <a:cubicBezTo>
                    <a:pt x="73" y="128"/>
                    <a:pt x="75" y="124"/>
                    <a:pt x="81" y="124"/>
                  </a:cubicBezTo>
                  <a:close/>
                  <a:moveTo>
                    <a:pt x="81" y="171"/>
                  </a:moveTo>
                  <a:cubicBezTo>
                    <a:pt x="91" y="171"/>
                    <a:pt x="95" y="166"/>
                    <a:pt x="95" y="160"/>
                  </a:cubicBezTo>
                  <a:cubicBezTo>
                    <a:pt x="95" y="154"/>
                    <a:pt x="91" y="149"/>
                    <a:pt x="81" y="149"/>
                  </a:cubicBezTo>
                  <a:cubicBezTo>
                    <a:pt x="71" y="149"/>
                    <a:pt x="68" y="154"/>
                    <a:pt x="68" y="160"/>
                  </a:cubicBezTo>
                  <a:cubicBezTo>
                    <a:pt x="68" y="166"/>
                    <a:pt x="71" y="171"/>
                    <a:pt x="81" y="171"/>
                  </a:cubicBezTo>
                  <a:close/>
                </a:path>
              </a:pathLst>
            </a:custGeom>
            <a:grpFill/>
            <a:ln>
              <a:noFill/>
            </a:ln>
          </p:spPr>
          <p:txBody>
            <a:bodyPr vert="horz" wrap="square" lIns="124347" tIns="62174" rIns="124347" bIns="62174" numCol="1" anchor="t" anchorCtr="0" compatLnSpc="1">
              <a:prstTxWarp prst="textNoShape">
                <a:avLst/>
              </a:prstTxWarp>
            </a:bodyPr>
            <a:lstStyle/>
            <a:p>
              <a:pPr defTabSz="932596"/>
              <a:endParaRPr lang="en-US" sz="1904">
                <a:solidFill>
                  <a:prstClr val="white"/>
                </a:solidFill>
              </a:endParaRPr>
            </a:p>
          </p:txBody>
        </p:sp>
      </p:grpSp>
      <p:sp>
        <p:nvSpPr>
          <p:cNvPr id="33" name="TextBox 32"/>
          <p:cNvSpPr txBox="1"/>
          <p:nvPr/>
        </p:nvSpPr>
        <p:spPr>
          <a:xfrm>
            <a:off x="6095809" y="5527512"/>
            <a:ext cx="1966692" cy="249299"/>
          </a:xfrm>
          <a:prstGeom prst="rect">
            <a:avLst/>
          </a:prstGeom>
          <a:noFill/>
        </p:spPr>
        <p:txBody>
          <a:bodyPr wrap="none" lIns="0" tIns="0" rIns="0" bIns="0" rtlCol="0">
            <a:spAutoFit/>
          </a:bodyPr>
          <a:lstStyle/>
          <a:p>
            <a:pPr>
              <a:lnSpc>
                <a:spcPct val="90000"/>
              </a:lnSpc>
              <a:spcBef>
                <a:spcPct val="20000"/>
              </a:spcBef>
              <a:buSzPct val="80000"/>
            </a:pPr>
            <a:r>
              <a:rPr lang="en-US" sz="1800" dirty="0" smtClean="0">
                <a:solidFill>
                  <a:srgbClr val="FFFF00"/>
                </a:solidFill>
              </a:rPr>
              <a:t>Tag: Breaking News</a:t>
            </a:r>
            <a:endParaRPr lang="en-US" sz="1800" dirty="0">
              <a:solidFill>
                <a:srgbClr val="FFFF00"/>
              </a:solidFill>
            </a:endParaRPr>
          </a:p>
        </p:txBody>
      </p:sp>
      <p:grpSp>
        <p:nvGrpSpPr>
          <p:cNvPr id="34" name="Group 33"/>
          <p:cNvGrpSpPr/>
          <p:nvPr/>
        </p:nvGrpSpPr>
        <p:grpSpPr>
          <a:xfrm>
            <a:off x="8603650" y="5421354"/>
            <a:ext cx="1230243" cy="1230515"/>
            <a:chOff x="6259896" y="3521405"/>
            <a:chExt cx="1230243" cy="1230515"/>
          </a:xfrm>
        </p:grpSpPr>
        <p:sp>
          <p:nvSpPr>
            <p:cNvPr id="35" name="Freeform 80"/>
            <p:cNvSpPr>
              <a:spLocks noEditPoints="1"/>
            </p:cNvSpPr>
            <p:nvPr/>
          </p:nvSpPr>
          <p:spPr bwMode="auto">
            <a:xfrm>
              <a:off x="6438309" y="3521405"/>
              <a:ext cx="869811" cy="914400"/>
            </a:xfrm>
            <a:custGeom>
              <a:avLst/>
              <a:gdLst>
                <a:gd name="T0" fmla="*/ 952 w 1833"/>
                <a:gd name="T1" fmla="*/ 1301 h 2225"/>
                <a:gd name="T2" fmla="*/ 882 w 1833"/>
                <a:gd name="T3" fmla="*/ 1413 h 2225"/>
                <a:gd name="T4" fmla="*/ 677 w 1833"/>
                <a:gd name="T5" fmla="*/ 2162 h 2225"/>
                <a:gd name="T6" fmla="*/ 1156 w 1833"/>
                <a:gd name="T7" fmla="*/ 2162 h 2225"/>
                <a:gd name="T8" fmla="*/ 1071 w 1833"/>
                <a:gd name="T9" fmla="*/ 2089 h 2225"/>
                <a:gd name="T10" fmla="*/ 785 w 1833"/>
                <a:gd name="T11" fmla="*/ 2039 h 2225"/>
                <a:gd name="T12" fmla="*/ 1071 w 1833"/>
                <a:gd name="T13" fmla="*/ 2089 h 2225"/>
                <a:gd name="T14" fmla="*/ 760 w 1833"/>
                <a:gd name="T15" fmla="*/ 1949 h 2225"/>
                <a:gd name="T16" fmla="*/ 1096 w 1833"/>
                <a:gd name="T17" fmla="*/ 1949 h 2225"/>
                <a:gd name="T18" fmla="*/ 1026 w 1833"/>
                <a:gd name="T19" fmla="*/ 1801 h 2225"/>
                <a:gd name="T20" fmla="*/ 1061 w 1833"/>
                <a:gd name="T21" fmla="*/ 1836 h 2225"/>
                <a:gd name="T22" fmla="*/ 260 w 1833"/>
                <a:gd name="T23" fmla="*/ 1329 h 2225"/>
                <a:gd name="T24" fmla="*/ 748 w 1833"/>
                <a:gd name="T25" fmla="*/ 1136 h 2225"/>
                <a:gd name="T26" fmla="*/ 190 w 1833"/>
                <a:gd name="T27" fmla="*/ 1329 h 2225"/>
                <a:gd name="T28" fmla="*/ 0 w 1833"/>
                <a:gd name="T29" fmla="*/ 1476 h 2225"/>
                <a:gd name="T30" fmla="*/ 416 w 1833"/>
                <a:gd name="T31" fmla="*/ 2225 h 2225"/>
                <a:gd name="T32" fmla="*/ 416 w 1833"/>
                <a:gd name="T33" fmla="*/ 1413 h 2225"/>
                <a:gd name="T34" fmla="*/ 83 w 1833"/>
                <a:gd name="T35" fmla="*/ 2064 h 2225"/>
                <a:gd name="T36" fmla="*/ 419 w 1833"/>
                <a:gd name="T37" fmla="*/ 2064 h 2225"/>
                <a:gd name="T38" fmla="*/ 108 w 1833"/>
                <a:gd name="T39" fmla="*/ 1974 h 2225"/>
                <a:gd name="T40" fmla="*/ 394 w 1833"/>
                <a:gd name="T41" fmla="*/ 1924 h 2225"/>
                <a:gd name="T42" fmla="*/ 384 w 1833"/>
                <a:gd name="T43" fmla="*/ 1836 h 2225"/>
                <a:gd name="T44" fmla="*/ 419 w 1833"/>
                <a:gd name="T45" fmla="*/ 1801 h 2225"/>
                <a:gd name="T46" fmla="*/ 1643 w 1833"/>
                <a:gd name="T47" fmla="*/ 1413 h 2225"/>
                <a:gd name="T48" fmla="*/ 1082 w 1833"/>
                <a:gd name="T49" fmla="*/ 1101 h 2225"/>
                <a:gd name="T50" fmla="*/ 1415 w 1833"/>
                <a:gd name="T51" fmla="*/ 1171 h 2225"/>
                <a:gd name="T52" fmla="*/ 1417 w 1833"/>
                <a:gd name="T53" fmla="*/ 1413 h 2225"/>
                <a:gd name="T54" fmla="*/ 1417 w 1833"/>
                <a:gd name="T55" fmla="*/ 2225 h 2225"/>
                <a:gd name="T56" fmla="*/ 1833 w 1833"/>
                <a:gd name="T57" fmla="*/ 1476 h 2225"/>
                <a:gd name="T58" fmla="*/ 1462 w 1833"/>
                <a:gd name="T59" fmla="*/ 2089 h 2225"/>
                <a:gd name="T60" fmla="*/ 1748 w 1833"/>
                <a:gd name="T61" fmla="*/ 2039 h 2225"/>
                <a:gd name="T62" fmla="*/ 1748 w 1833"/>
                <a:gd name="T63" fmla="*/ 1974 h 2225"/>
                <a:gd name="T64" fmla="*/ 1462 w 1833"/>
                <a:gd name="T65" fmla="*/ 1924 h 2225"/>
                <a:gd name="T66" fmla="*/ 1748 w 1833"/>
                <a:gd name="T67" fmla="*/ 1974 h 2225"/>
                <a:gd name="T68" fmla="*/ 1738 w 1833"/>
                <a:gd name="T69" fmla="*/ 1766 h 2225"/>
                <a:gd name="T70" fmla="*/ 650 w 1833"/>
                <a:gd name="T71" fmla="*/ 592 h 2225"/>
                <a:gd name="T72" fmla="*/ 1296 w 1833"/>
                <a:gd name="T73" fmla="*/ 113 h 2225"/>
                <a:gd name="T74" fmla="*/ 537 w 1833"/>
                <a:gd name="T75" fmla="*/ 113 h 2225"/>
                <a:gd name="T76" fmla="*/ 603 w 1833"/>
                <a:gd name="T77" fmla="*/ 113 h 2225"/>
                <a:gd name="T78" fmla="*/ 1231 w 1833"/>
                <a:gd name="T79" fmla="*/ 113 h 2225"/>
                <a:gd name="T80" fmla="*/ 650 w 1833"/>
                <a:gd name="T81" fmla="*/ 526 h 2225"/>
                <a:gd name="T82" fmla="*/ 405 w 1833"/>
                <a:gd name="T83" fmla="*/ 902 h 2225"/>
                <a:gd name="T84" fmla="*/ 803 w 1833"/>
                <a:gd name="T85" fmla="*/ 1101 h 2225"/>
                <a:gd name="T86" fmla="*/ 882 w 1833"/>
                <a:gd name="T87" fmla="*/ 1250 h 2225"/>
                <a:gd name="T88" fmla="*/ 1031 w 1833"/>
                <a:gd name="T89" fmla="*/ 1171 h 2225"/>
                <a:gd name="T90" fmla="*/ 952 w 1833"/>
                <a:gd name="T91" fmla="*/ 1021 h 2225"/>
                <a:gd name="T92" fmla="*/ 1457 w 1833"/>
                <a:gd name="T93" fmla="*/ 874 h 2225"/>
                <a:gd name="T94" fmla="*/ 1303 w 1833"/>
                <a:gd name="T95" fmla="*/ 652 h 2225"/>
                <a:gd name="T96" fmla="*/ 530 w 1833"/>
                <a:gd name="T97" fmla="*/ 652 h 2225"/>
                <a:gd name="T98" fmla="*/ 377 w 1833"/>
                <a:gd name="T99" fmla="*/ 874 h 2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33" h="2225">
                  <a:moveTo>
                    <a:pt x="1093" y="1413"/>
                  </a:moveTo>
                  <a:cubicBezTo>
                    <a:pt x="952" y="1413"/>
                    <a:pt x="952" y="1413"/>
                    <a:pt x="952" y="1413"/>
                  </a:cubicBezTo>
                  <a:cubicBezTo>
                    <a:pt x="952" y="1301"/>
                    <a:pt x="952" y="1301"/>
                    <a:pt x="952" y="1301"/>
                  </a:cubicBezTo>
                  <a:cubicBezTo>
                    <a:pt x="940" y="1304"/>
                    <a:pt x="929" y="1305"/>
                    <a:pt x="917" y="1305"/>
                  </a:cubicBezTo>
                  <a:cubicBezTo>
                    <a:pt x="905" y="1305"/>
                    <a:pt x="893" y="1304"/>
                    <a:pt x="882" y="1301"/>
                  </a:cubicBezTo>
                  <a:cubicBezTo>
                    <a:pt x="882" y="1413"/>
                    <a:pt x="882" y="1413"/>
                    <a:pt x="882" y="1413"/>
                  </a:cubicBezTo>
                  <a:cubicBezTo>
                    <a:pt x="740" y="1413"/>
                    <a:pt x="740" y="1413"/>
                    <a:pt x="740" y="1413"/>
                  </a:cubicBezTo>
                  <a:cubicBezTo>
                    <a:pt x="705" y="1413"/>
                    <a:pt x="677" y="1441"/>
                    <a:pt x="677" y="1476"/>
                  </a:cubicBezTo>
                  <a:cubicBezTo>
                    <a:pt x="677" y="2162"/>
                    <a:pt x="677" y="2162"/>
                    <a:pt x="677" y="2162"/>
                  </a:cubicBezTo>
                  <a:cubicBezTo>
                    <a:pt x="677" y="2197"/>
                    <a:pt x="705" y="2225"/>
                    <a:pt x="740" y="2225"/>
                  </a:cubicBezTo>
                  <a:cubicBezTo>
                    <a:pt x="1093" y="2225"/>
                    <a:pt x="1093" y="2225"/>
                    <a:pt x="1093" y="2225"/>
                  </a:cubicBezTo>
                  <a:cubicBezTo>
                    <a:pt x="1128" y="2225"/>
                    <a:pt x="1156" y="2197"/>
                    <a:pt x="1156" y="2162"/>
                  </a:cubicBezTo>
                  <a:cubicBezTo>
                    <a:pt x="1156" y="1476"/>
                    <a:pt x="1156" y="1476"/>
                    <a:pt x="1156" y="1476"/>
                  </a:cubicBezTo>
                  <a:cubicBezTo>
                    <a:pt x="1156" y="1441"/>
                    <a:pt x="1128" y="1413"/>
                    <a:pt x="1093" y="1413"/>
                  </a:cubicBezTo>
                  <a:close/>
                  <a:moveTo>
                    <a:pt x="1071" y="2089"/>
                  </a:moveTo>
                  <a:cubicBezTo>
                    <a:pt x="785" y="2089"/>
                    <a:pt x="785" y="2089"/>
                    <a:pt x="785" y="2089"/>
                  </a:cubicBezTo>
                  <a:cubicBezTo>
                    <a:pt x="771" y="2089"/>
                    <a:pt x="760" y="2078"/>
                    <a:pt x="760" y="2064"/>
                  </a:cubicBezTo>
                  <a:cubicBezTo>
                    <a:pt x="760" y="2050"/>
                    <a:pt x="771" y="2039"/>
                    <a:pt x="785" y="2039"/>
                  </a:cubicBezTo>
                  <a:cubicBezTo>
                    <a:pt x="1071" y="2039"/>
                    <a:pt x="1071" y="2039"/>
                    <a:pt x="1071" y="2039"/>
                  </a:cubicBezTo>
                  <a:cubicBezTo>
                    <a:pt x="1085" y="2039"/>
                    <a:pt x="1096" y="2050"/>
                    <a:pt x="1096" y="2064"/>
                  </a:cubicBezTo>
                  <a:cubicBezTo>
                    <a:pt x="1096" y="2078"/>
                    <a:pt x="1085" y="2089"/>
                    <a:pt x="1071" y="2089"/>
                  </a:cubicBezTo>
                  <a:close/>
                  <a:moveTo>
                    <a:pt x="1071" y="1974"/>
                  </a:moveTo>
                  <a:cubicBezTo>
                    <a:pt x="785" y="1974"/>
                    <a:pt x="785" y="1974"/>
                    <a:pt x="785" y="1974"/>
                  </a:cubicBezTo>
                  <a:cubicBezTo>
                    <a:pt x="771" y="1974"/>
                    <a:pt x="760" y="1963"/>
                    <a:pt x="760" y="1949"/>
                  </a:cubicBezTo>
                  <a:cubicBezTo>
                    <a:pt x="760" y="1935"/>
                    <a:pt x="771" y="1924"/>
                    <a:pt x="785" y="1924"/>
                  </a:cubicBezTo>
                  <a:cubicBezTo>
                    <a:pt x="1071" y="1924"/>
                    <a:pt x="1071" y="1924"/>
                    <a:pt x="1071" y="1924"/>
                  </a:cubicBezTo>
                  <a:cubicBezTo>
                    <a:pt x="1085" y="1924"/>
                    <a:pt x="1096" y="1935"/>
                    <a:pt x="1096" y="1949"/>
                  </a:cubicBezTo>
                  <a:cubicBezTo>
                    <a:pt x="1096" y="1963"/>
                    <a:pt x="1085" y="1974"/>
                    <a:pt x="1071" y="1974"/>
                  </a:cubicBezTo>
                  <a:close/>
                  <a:moveTo>
                    <a:pt x="1061" y="1836"/>
                  </a:moveTo>
                  <a:cubicBezTo>
                    <a:pt x="1042" y="1836"/>
                    <a:pt x="1026" y="1820"/>
                    <a:pt x="1026" y="1801"/>
                  </a:cubicBezTo>
                  <a:cubicBezTo>
                    <a:pt x="1026" y="1782"/>
                    <a:pt x="1042" y="1766"/>
                    <a:pt x="1061" y="1766"/>
                  </a:cubicBezTo>
                  <a:cubicBezTo>
                    <a:pt x="1081" y="1766"/>
                    <a:pt x="1096" y="1782"/>
                    <a:pt x="1096" y="1801"/>
                  </a:cubicBezTo>
                  <a:cubicBezTo>
                    <a:pt x="1096" y="1820"/>
                    <a:pt x="1081" y="1836"/>
                    <a:pt x="1061" y="1836"/>
                  </a:cubicBezTo>
                  <a:close/>
                  <a:moveTo>
                    <a:pt x="416" y="1413"/>
                  </a:moveTo>
                  <a:cubicBezTo>
                    <a:pt x="260" y="1413"/>
                    <a:pt x="260" y="1413"/>
                    <a:pt x="260" y="1413"/>
                  </a:cubicBezTo>
                  <a:cubicBezTo>
                    <a:pt x="260" y="1329"/>
                    <a:pt x="260" y="1329"/>
                    <a:pt x="260" y="1329"/>
                  </a:cubicBezTo>
                  <a:cubicBezTo>
                    <a:pt x="260" y="1242"/>
                    <a:pt x="331" y="1171"/>
                    <a:pt x="418" y="1171"/>
                  </a:cubicBezTo>
                  <a:cubicBezTo>
                    <a:pt x="751" y="1171"/>
                    <a:pt x="751" y="1171"/>
                    <a:pt x="751" y="1171"/>
                  </a:cubicBezTo>
                  <a:cubicBezTo>
                    <a:pt x="749" y="1159"/>
                    <a:pt x="748" y="1148"/>
                    <a:pt x="748" y="1136"/>
                  </a:cubicBezTo>
                  <a:cubicBezTo>
                    <a:pt x="748" y="1124"/>
                    <a:pt x="749" y="1112"/>
                    <a:pt x="751" y="1101"/>
                  </a:cubicBezTo>
                  <a:cubicBezTo>
                    <a:pt x="418" y="1101"/>
                    <a:pt x="418" y="1101"/>
                    <a:pt x="418" y="1101"/>
                  </a:cubicBezTo>
                  <a:cubicBezTo>
                    <a:pt x="293" y="1101"/>
                    <a:pt x="190" y="1203"/>
                    <a:pt x="190" y="1329"/>
                  </a:cubicBezTo>
                  <a:cubicBezTo>
                    <a:pt x="190" y="1413"/>
                    <a:pt x="190" y="1413"/>
                    <a:pt x="190" y="1413"/>
                  </a:cubicBezTo>
                  <a:cubicBezTo>
                    <a:pt x="63" y="1413"/>
                    <a:pt x="63" y="1413"/>
                    <a:pt x="63" y="1413"/>
                  </a:cubicBezTo>
                  <a:cubicBezTo>
                    <a:pt x="28" y="1413"/>
                    <a:pt x="0" y="1441"/>
                    <a:pt x="0" y="1476"/>
                  </a:cubicBezTo>
                  <a:cubicBezTo>
                    <a:pt x="0" y="2162"/>
                    <a:pt x="0" y="2162"/>
                    <a:pt x="0" y="2162"/>
                  </a:cubicBezTo>
                  <a:cubicBezTo>
                    <a:pt x="0" y="2197"/>
                    <a:pt x="28" y="2225"/>
                    <a:pt x="63" y="2225"/>
                  </a:cubicBezTo>
                  <a:cubicBezTo>
                    <a:pt x="416" y="2225"/>
                    <a:pt x="416" y="2225"/>
                    <a:pt x="416" y="2225"/>
                  </a:cubicBezTo>
                  <a:cubicBezTo>
                    <a:pt x="451" y="2225"/>
                    <a:pt x="480" y="2197"/>
                    <a:pt x="480" y="2162"/>
                  </a:cubicBezTo>
                  <a:cubicBezTo>
                    <a:pt x="480" y="1476"/>
                    <a:pt x="480" y="1476"/>
                    <a:pt x="480" y="1476"/>
                  </a:cubicBezTo>
                  <a:cubicBezTo>
                    <a:pt x="480" y="1441"/>
                    <a:pt x="451" y="1413"/>
                    <a:pt x="416" y="1413"/>
                  </a:cubicBezTo>
                  <a:close/>
                  <a:moveTo>
                    <a:pt x="394" y="2089"/>
                  </a:moveTo>
                  <a:cubicBezTo>
                    <a:pt x="108" y="2089"/>
                    <a:pt x="108" y="2089"/>
                    <a:pt x="108" y="2089"/>
                  </a:cubicBezTo>
                  <a:cubicBezTo>
                    <a:pt x="94" y="2089"/>
                    <a:pt x="83" y="2078"/>
                    <a:pt x="83" y="2064"/>
                  </a:cubicBezTo>
                  <a:cubicBezTo>
                    <a:pt x="83" y="2050"/>
                    <a:pt x="94" y="2039"/>
                    <a:pt x="108" y="2039"/>
                  </a:cubicBezTo>
                  <a:cubicBezTo>
                    <a:pt x="394" y="2039"/>
                    <a:pt x="394" y="2039"/>
                    <a:pt x="394" y="2039"/>
                  </a:cubicBezTo>
                  <a:cubicBezTo>
                    <a:pt x="408" y="2039"/>
                    <a:pt x="419" y="2050"/>
                    <a:pt x="419" y="2064"/>
                  </a:cubicBezTo>
                  <a:cubicBezTo>
                    <a:pt x="419" y="2078"/>
                    <a:pt x="408" y="2089"/>
                    <a:pt x="394" y="2089"/>
                  </a:cubicBezTo>
                  <a:close/>
                  <a:moveTo>
                    <a:pt x="394" y="1974"/>
                  </a:moveTo>
                  <a:cubicBezTo>
                    <a:pt x="108" y="1974"/>
                    <a:pt x="108" y="1974"/>
                    <a:pt x="108" y="1974"/>
                  </a:cubicBezTo>
                  <a:cubicBezTo>
                    <a:pt x="94" y="1974"/>
                    <a:pt x="83" y="1963"/>
                    <a:pt x="83" y="1949"/>
                  </a:cubicBezTo>
                  <a:cubicBezTo>
                    <a:pt x="83" y="1935"/>
                    <a:pt x="94" y="1924"/>
                    <a:pt x="108" y="1924"/>
                  </a:cubicBezTo>
                  <a:cubicBezTo>
                    <a:pt x="394" y="1924"/>
                    <a:pt x="394" y="1924"/>
                    <a:pt x="394" y="1924"/>
                  </a:cubicBezTo>
                  <a:cubicBezTo>
                    <a:pt x="408" y="1924"/>
                    <a:pt x="419" y="1935"/>
                    <a:pt x="419" y="1949"/>
                  </a:cubicBezTo>
                  <a:cubicBezTo>
                    <a:pt x="419" y="1963"/>
                    <a:pt x="408" y="1974"/>
                    <a:pt x="394" y="1974"/>
                  </a:cubicBezTo>
                  <a:close/>
                  <a:moveTo>
                    <a:pt x="384" y="1836"/>
                  </a:moveTo>
                  <a:cubicBezTo>
                    <a:pt x="365" y="1836"/>
                    <a:pt x="350" y="1820"/>
                    <a:pt x="350" y="1801"/>
                  </a:cubicBezTo>
                  <a:cubicBezTo>
                    <a:pt x="350" y="1782"/>
                    <a:pt x="365" y="1766"/>
                    <a:pt x="384" y="1766"/>
                  </a:cubicBezTo>
                  <a:cubicBezTo>
                    <a:pt x="404" y="1766"/>
                    <a:pt x="419" y="1782"/>
                    <a:pt x="419" y="1801"/>
                  </a:cubicBezTo>
                  <a:cubicBezTo>
                    <a:pt x="419" y="1820"/>
                    <a:pt x="404" y="1836"/>
                    <a:pt x="384" y="1836"/>
                  </a:cubicBezTo>
                  <a:close/>
                  <a:moveTo>
                    <a:pt x="1770" y="1413"/>
                  </a:moveTo>
                  <a:cubicBezTo>
                    <a:pt x="1643" y="1413"/>
                    <a:pt x="1643" y="1413"/>
                    <a:pt x="1643" y="1413"/>
                  </a:cubicBezTo>
                  <a:cubicBezTo>
                    <a:pt x="1643" y="1329"/>
                    <a:pt x="1643" y="1329"/>
                    <a:pt x="1643" y="1329"/>
                  </a:cubicBezTo>
                  <a:cubicBezTo>
                    <a:pt x="1643" y="1203"/>
                    <a:pt x="1541" y="1101"/>
                    <a:pt x="1415" y="1101"/>
                  </a:cubicBezTo>
                  <a:cubicBezTo>
                    <a:pt x="1082" y="1101"/>
                    <a:pt x="1082" y="1101"/>
                    <a:pt x="1082" y="1101"/>
                  </a:cubicBezTo>
                  <a:cubicBezTo>
                    <a:pt x="1085" y="1112"/>
                    <a:pt x="1086" y="1124"/>
                    <a:pt x="1086" y="1136"/>
                  </a:cubicBezTo>
                  <a:cubicBezTo>
                    <a:pt x="1086" y="1148"/>
                    <a:pt x="1085" y="1159"/>
                    <a:pt x="1082" y="1171"/>
                  </a:cubicBezTo>
                  <a:cubicBezTo>
                    <a:pt x="1415" y="1171"/>
                    <a:pt x="1415" y="1171"/>
                    <a:pt x="1415" y="1171"/>
                  </a:cubicBezTo>
                  <a:cubicBezTo>
                    <a:pt x="1503" y="1171"/>
                    <a:pt x="1574" y="1242"/>
                    <a:pt x="1574" y="1329"/>
                  </a:cubicBezTo>
                  <a:cubicBezTo>
                    <a:pt x="1574" y="1413"/>
                    <a:pt x="1574" y="1413"/>
                    <a:pt x="1574" y="1413"/>
                  </a:cubicBezTo>
                  <a:cubicBezTo>
                    <a:pt x="1417" y="1413"/>
                    <a:pt x="1417" y="1413"/>
                    <a:pt x="1417" y="1413"/>
                  </a:cubicBezTo>
                  <a:cubicBezTo>
                    <a:pt x="1382" y="1413"/>
                    <a:pt x="1354" y="1441"/>
                    <a:pt x="1354" y="1476"/>
                  </a:cubicBezTo>
                  <a:cubicBezTo>
                    <a:pt x="1354" y="2162"/>
                    <a:pt x="1354" y="2162"/>
                    <a:pt x="1354" y="2162"/>
                  </a:cubicBezTo>
                  <a:cubicBezTo>
                    <a:pt x="1354" y="2197"/>
                    <a:pt x="1382" y="2225"/>
                    <a:pt x="1417" y="2225"/>
                  </a:cubicBezTo>
                  <a:cubicBezTo>
                    <a:pt x="1770" y="2225"/>
                    <a:pt x="1770" y="2225"/>
                    <a:pt x="1770" y="2225"/>
                  </a:cubicBezTo>
                  <a:cubicBezTo>
                    <a:pt x="1805" y="2225"/>
                    <a:pt x="1833" y="2197"/>
                    <a:pt x="1833" y="2162"/>
                  </a:cubicBezTo>
                  <a:cubicBezTo>
                    <a:pt x="1833" y="1476"/>
                    <a:pt x="1833" y="1476"/>
                    <a:pt x="1833" y="1476"/>
                  </a:cubicBezTo>
                  <a:cubicBezTo>
                    <a:pt x="1833" y="1441"/>
                    <a:pt x="1805" y="1413"/>
                    <a:pt x="1770" y="1413"/>
                  </a:cubicBezTo>
                  <a:close/>
                  <a:moveTo>
                    <a:pt x="1748" y="2089"/>
                  </a:moveTo>
                  <a:cubicBezTo>
                    <a:pt x="1462" y="2089"/>
                    <a:pt x="1462" y="2089"/>
                    <a:pt x="1462" y="2089"/>
                  </a:cubicBezTo>
                  <a:cubicBezTo>
                    <a:pt x="1448" y="2089"/>
                    <a:pt x="1437" y="2078"/>
                    <a:pt x="1437" y="2064"/>
                  </a:cubicBezTo>
                  <a:cubicBezTo>
                    <a:pt x="1437" y="2050"/>
                    <a:pt x="1448" y="2039"/>
                    <a:pt x="1462" y="2039"/>
                  </a:cubicBezTo>
                  <a:cubicBezTo>
                    <a:pt x="1748" y="2039"/>
                    <a:pt x="1748" y="2039"/>
                    <a:pt x="1748" y="2039"/>
                  </a:cubicBezTo>
                  <a:cubicBezTo>
                    <a:pt x="1762" y="2039"/>
                    <a:pt x="1773" y="2050"/>
                    <a:pt x="1773" y="2064"/>
                  </a:cubicBezTo>
                  <a:cubicBezTo>
                    <a:pt x="1773" y="2078"/>
                    <a:pt x="1762" y="2089"/>
                    <a:pt x="1748" y="2089"/>
                  </a:cubicBezTo>
                  <a:close/>
                  <a:moveTo>
                    <a:pt x="1748" y="1974"/>
                  </a:moveTo>
                  <a:cubicBezTo>
                    <a:pt x="1462" y="1974"/>
                    <a:pt x="1462" y="1974"/>
                    <a:pt x="1462" y="1974"/>
                  </a:cubicBezTo>
                  <a:cubicBezTo>
                    <a:pt x="1448" y="1974"/>
                    <a:pt x="1437" y="1963"/>
                    <a:pt x="1437" y="1949"/>
                  </a:cubicBezTo>
                  <a:cubicBezTo>
                    <a:pt x="1437" y="1935"/>
                    <a:pt x="1448" y="1924"/>
                    <a:pt x="1462" y="1924"/>
                  </a:cubicBezTo>
                  <a:cubicBezTo>
                    <a:pt x="1748" y="1924"/>
                    <a:pt x="1748" y="1924"/>
                    <a:pt x="1748" y="1924"/>
                  </a:cubicBezTo>
                  <a:cubicBezTo>
                    <a:pt x="1762" y="1924"/>
                    <a:pt x="1773" y="1935"/>
                    <a:pt x="1773" y="1949"/>
                  </a:cubicBezTo>
                  <a:cubicBezTo>
                    <a:pt x="1773" y="1963"/>
                    <a:pt x="1762" y="1974"/>
                    <a:pt x="1748" y="1974"/>
                  </a:cubicBezTo>
                  <a:close/>
                  <a:moveTo>
                    <a:pt x="1738" y="1836"/>
                  </a:moveTo>
                  <a:cubicBezTo>
                    <a:pt x="1719" y="1836"/>
                    <a:pt x="1703" y="1820"/>
                    <a:pt x="1703" y="1801"/>
                  </a:cubicBezTo>
                  <a:cubicBezTo>
                    <a:pt x="1703" y="1782"/>
                    <a:pt x="1719" y="1766"/>
                    <a:pt x="1738" y="1766"/>
                  </a:cubicBezTo>
                  <a:cubicBezTo>
                    <a:pt x="1757" y="1766"/>
                    <a:pt x="1773" y="1782"/>
                    <a:pt x="1773" y="1801"/>
                  </a:cubicBezTo>
                  <a:cubicBezTo>
                    <a:pt x="1773" y="1820"/>
                    <a:pt x="1757" y="1836"/>
                    <a:pt x="1738" y="1836"/>
                  </a:cubicBezTo>
                  <a:close/>
                  <a:moveTo>
                    <a:pt x="650" y="592"/>
                  </a:moveTo>
                  <a:cubicBezTo>
                    <a:pt x="1184" y="592"/>
                    <a:pt x="1184" y="592"/>
                    <a:pt x="1184" y="592"/>
                  </a:cubicBezTo>
                  <a:cubicBezTo>
                    <a:pt x="1246" y="592"/>
                    <a:pt x="1296" y="541"/>
                    <a:pt x="1296" y="479"/>
                  </a:cubicBezTo>
                  <a:cubicBezTo>
                    <a:pt x="1296" y="113"/>
                    <a:pt x="1296" y="113"/>
                    <a:pt x="1296" y="113"/>
                  </a:cubicBezTo>
                  <a:cubicBezTo>
                    <a:pt x="1296" y="51"/>
                    <a:pt x="1246" y="0"/>
                    <a:pt x="1184" y="0"/>
                  </a:cubicBezTo>
                  <a:cubicBezTo>
                    <a:pt x="650" y="0"/>
                    <a:pt x="650" y="0"/>
                    <a:pt x="650" y="0"/>
                  </a:cubicBezTo>
                  <a:cubicBezTo>
                    <a:pt x="588" y="0"/>
                    <a:pt x="537" y="51"/>
                    <a:pt x="537" y="113"/>
                  </a:cubicBezTo>
                  <a:cubicBezTo>
                    <a:pt x="537" y="479"/>
                    <a:pt x="537" y="479"/>
                    <a:pt x="537" y="479"/>
                  </a:cubicBezTo>
                  <a:cubicBezTo>
                    <a:pt x="537" y="541"/>
                    <a:pt x="588" y="592"/>
                    <a:pt x="650" y="592"/>
                  </a:cubicBezTo>
                  <a:close/>
                  <a:moveTo>
                    <a:pt x="603" y="113"/>
                  </a:moveTo>
                  <a:cubicBezTo>
                    <a:pt x="603" y="87"/>
                    <a:pt x="624" y="66"/>
                    <a:pt x="650" y="66"/>
                  </a:cubicBezTo>
                  <a:cubicBezTo>
                    <a:pt x="1184" y="66"/>
                    <a:pt x="1184" y="66"/>
                    <a:pt x="1184" y="66"/>
                  </a:cubicBezTo>
                  <a:cubicBezTo>
                    <a:pt x="1210" y="66"/>
                    <a:pt x="1231" y="87"/>
                    <a:pt x="1231" y="113"/>
                  </a:cubicBezTo>
                  <a:cubicBezTo>
                    <a:pt x="1231" y="479"/>
                    <a:pt x="1231" y="479"/>
                    <a:pt x="1231" y="479"/>
                  </a:cubicBezTo>
                  <a:cubicBezTo>
                    <a:pt x="1231" y="505"/>
                    <a:pt x="1210" y="526"/>
                    <a:pt x="1184" y="526"/>
                  </a:cubicBezTo>
                  <a:cubicBezTo>
                    <a:pt x="650" y="526"/>
                    <a:pt x="650" y="526"/>
                    <a:pt x="650" y="526"/>
                  </a:cubicBezTo>
                  <a:cubicBezTo>
                    <a:pt x="624" y="526"/>
                    <a:pt x="603" y="505"/>
                    <a:pt x="603" y="479"/>
                  </a:cubicBezTo>
                  <a:lnTo>
                    <a:pt x="603" y="113"/>
                  </a:lnTo>
                  <a:close/>
                  <a:moveTo>
                    <a:pt x="405" y="902"/>
                  </a:moveTo>
                  <a:cubicBezTo>
                    <a:pt x="882" y="902"/>
                    <a:pt x="882" y="902"/>
                    <a:pt x="882" y="902"/>
                  </a:cubicBezTo>
                  <a:cubicBezTo>
                    <a:pt x="882" y="1021"/>
                    <a:pt x="882" y="1021"/>
                    <a:pt x="882" y="1021"/>
                  </a:cubicBezTo>
                  <a:cubicBezTo>
                    <a:pt x="844" y="1033"/>
                    <a:pt x="814" y="1063"/>
                    <a:pt x="803" y="1101"/>
                  </a:cubicBezTo>
                  <a:cubicBezTo>
                    <a:pt x="799" y="1112"/>
                    <a:pt x="797" y="1124"/>
                    <a:pt x="797" y="1136"/>
                  </a:cubicBezTo>
                  <a:cubicBezTo>
                    <a:pt x="797" y="1148"/>
                    <a:pt x="799" y="1160"/>
                    <a:pt x="803" y="1171"/>
                  </a:cubicBezTo>
                  <a:cubicBezTo>
                    <a:pt x="814" y="1209"/>
                    <a:pt x="844" y="1238"/>
                    <a:pt x="882" y="1250"/>
                  </a:cubicBezTo>
                  <a:cubicBezTo>
                    <a:pt x="893" y="1253"/>
                    <a:pt x="905" y="1255"/>
                    <a:pt x="917" y="1255"/>
                  </a:cubicBezTo>
                  <a:cubicBezTo>
                    <a:pt x="929" y="1255"/>
                    <a:pt x="941" y="1253"/>
                    <a:pt x="952" y="1250"/>
                  </a:cubicBezTo>
                  <a:cubicBezTo>
                    <a:pt x="990" y="1238"/>
                    <a:pt x="1020" y="1209"/>
                    <a:pt x="1031" y="1171"/>
                  </a:cubicBezTo>
                  <a:cubicBezTo>
                    <a:pt x="1034" y="1160"/>
                    <a:pt x="1036" y="1148"/>
                    <a:pt x="1036" y="1136"/>
                  </a:cubicBezTo>
                  <a:cubicBezTo>
                    <a:pt x="1036" y="1124"/>
                    <a:pt x="1034" y="1112"/>
                    <a:pt x="1031" y="1101"/>
                  </a:cubicBezTo>
                  <a:cubicBezTo>
                    <a:pt x="1019" y="1063"/>
                    <a:pt x="990" y="1033"/>
                    <a:pt x="952" y="1021"/>
                  </a:cubicBezTo>
                  <a:cubicBezTo>
                    <a:pt x="952" y="902"/>
                    <a:pt x="952" y="902"/>
                    <a:pt x="952" y="902"/>
                  </a:cubicBezTo>
                  <a:cubicBezTo>
                    <a:pt x="1429" y="902"/>
                    <a:pt x="1429" y="902"/>
                    <a:pt x="1429" y="902"/>
                  </a:cubicBezTo>
                  <a:cubicBezTo>
                    <a:pt x="1444" y="902"/>
                    <a:pt x="1457" y="889"/>
                    <a:pt x="1457" y="874"/>
                  </a:cubicBezTo>
                  <a:cubicBezTo>
                    <a:pt x="1457" y="861"/>
                    <a:pt x="1457" y="861"/>
                    <a:pt x="1457" y="861"/>
                  </a:cubicBezTo>
                  <a:cubicBezTo>
                    <a:pt x="1457" y="845"/>
                    <a:pt x="1449" y="823"/>
                    <a:pt x="1439" y="811"/>
                  </a:cubicBezTo>
                  <a:cubicBezTo>
                    <a:pt x="1303" y="652"/>
                    <a:pt x="1303" y="652"/>
                    <a:pt x="1303" y="652"/>
                  </a:cubicBezTo>
                  <a:cubicBezTo>
                    <a:pt x="1293" y="640"/>
                    <a:pt x="1273" y="631"/>
                    <a:pt x="1257" y="631"/>
                  </a:cubicBezTo>
                  <a:cubicBezTo>
                    <a:pt x="577" y="631"/>
                    <a:pt x="577" y="631"/>
                    <a:pt x="577" y="631"/>
                  </a:cubicBezTo>
                  <a:cubicBezTo>
                    <a:pt x="561" y="631"/>
                    <a:pt x="540" y="640"/>
                    <a:pt x="530" y="652"/>
                  </a:cubicBezTo>
                  <a:cubicBezTo>
                    <a:pt x="395" y="811"/>
                    <a:pt x="395" y="811"/>
                    <a:pt x="395" y="811"/>
                  </a:cubicBezTo>
                  <a:cubicBezTo>
                    <a:pt x="385" y="823"/>
                    <a:pt x="377" y="845"/>
                    <a:pt x="377" y="861"/>
                  </a:cubicBezTo>
                  <a:cubicBezTo>
                    <a:pt x="377" y="874"/>
                    <a:pt x="377" y="874"/>
                    <a:pt x="377" y="874"/>
                  </a:cubicBezTo>
                  <a:cubicBezTo>
                    <a:pt x="377" y="889"/>
                    <a:pt x="389" y="902"/>
                    <a:pt x="405" y="902"/>
                  </a:cubicBezTo>
                  <a:close/>
                </a:path>
              </a:pathLst>
            </a:custGeom>
            <a:solidFill>
              <a:srgbClr val="FBFBFB"/>
            </a:solidFill>
            <a:ln>
              <a:noFill/>
            </a:ln>
          </p:spPr>
          <p:txBody>
            <a:bodyPr vert="horz" wrap="square" lIns="93260" tIns="46630" rIns="93260" bIns="46630" numCol="1" anchor="t" anchorCtr="0" compatLnSpc="1">
              <a:prstTxWarp prst="textNoShape">
                <a:avLst/>
              </a:prstTxWarp>
            </a:bodyPr>
            <a:lstStyle/>
            <a:p>
              <a:endParaRPr lang="en-US" sz="1836">
                <a:solidFill>
                  <a:schemeClr val="bg1"/>
                </a:solidFill>
              </a:endParaRPr>
            </a:p>
          </p:txBody>
        </p:sp>
        <p:sp>
          <p:nvSpPr>
            <p:cNvPr id="36" name="TextBox 35"/>
            <p:cNvSpPr txBox="1"/>
            <p:nvPr/>
          </p:nvSpPr>
          <p:spPr>
            <a:xfrm>
              <a:off x="6259896" y="4521729"/>
              <a:ext cx="1230243" cy="230191"/>
            </a:xfrm>
            <a:prstGeom prst="rect">
              <a:avLst/>
            </a:prstGeom>
            <a:noFill/>
          </p:spPr>
          <p:txBody>
            <a:bodyPr wrap="square" lIns="0" tIns="0" rIns="0" bIns="0" rtlCol="0">
              <a:spAutoFit/>
            </a:bodyPr>
            <a:lstStyle/>
            <a:p>
              <a:pPr algn="ctr" defTabSz="932596"/>
              <a:r>
                <a:rPr lang="en-US" sz="1496" dirty="0" smtClean="0">
                  <a:solidFill>
                    <a:prstClr val="white"/>
                  </a:solidFill>
                  <a:latin typeface="Segoe" pitchFamily="34" charset="0"/>
                </a:rPr>
                <a:t>App back-end</a:t>
              </a:r>
              <a:endParaRPr lang="en-US" sz="1496" dirty="0">
                <a:solidFill>
                  <a:prstClr val="white"/>
                </a:solidFill>
                <a:latin typeface="Segoe" pitchFamily="34" charset="0"/>
              </a:endParaRPr>
            </a:p>
          </p:txBody>
        </p:sp>
      </p:grpSp>
      <p:cxnSp>
        <p:nvCxnSpPr>
          <p:cNvPr id="7" name="Elbow Connector 6"/>
          <p:cNvCxnSpPr>
            <a:endCxn id="10" idx="2"/>
          </p:cNvCxnSpPr>
          <p:nvPr/>
        </p:nvCxnSpPr>
        <p:spPr>
          <a:xfrm rot="10800000">
            <a:off x="5795100" y="4883184"/>
            <a:ext cx="2808550" cy="1118370"/>
          </a:xfrm>
          <a:prstGeom prst="bentConnector2">
            <a:avLst/>
          </a:prstGeom>
          <a:ln w="57150">
            <a:solidFill>
              <a:srgbClr val="FFFFFF"/>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V="1">
            <a:off x="6354011" y="3580328"/>
            <a:ext cx="2720841" cy="516250"/>
          </a:xfrm>
          <a:prstGeom prst="straightConnector1">
            <a:avLst/>
          </a:prstGeom>
          <a:ln w="571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H="1" flipV="1">
            <a:off x="2473379" y="3520050"/>
            <a:ext cx="2762807" cy="544864"/>
          </a:xfrm>
          <a:prstGeom prst="straightConnector1">
            <a:avLst/>
          </a:prstGeom>
          <a:ln w="571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V="1">
            <a:off x="2365261" y="2167041"/>
            <a:ext cx="1075102" cy="758413"/>
          </a:xfrm>
          <a:prstGeom prst="straightConnector1">
            <a:avLst/>
          </a:prstGeom>
          <a:ln w="571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flipH="1" flipV="1">
            <a:off x="8474300" y="2111238"/>
            <a:ext cx="837125" cy="799387"/>
          </a:xfrm>
          <a:prstGeom prst="straightConnector1">
            <a:avLst/>
          </a:prstGeom>
          <a:ln w="57150">
            <a:solidFill>
              <a:schemeClr val="bg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540879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500"/>
                                        <p:tgtEl>
                                          <p:spTgt spid="33"/>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nodeType="clickEffect">
                                  <p:stCondLst>
                                    <p:cond delay="0"/>
                                  </p:stCondLst>
                                  <p:childTnLst>
                                    <p:set>
                                      <p:cBhvr>
                                        <p:cTn id="14" dur="1" fill="hold">
                                          <p:stCondLst>
                                            <p:cond delay="0"/>
                                          </p:stCondLst>
                                        </p:cTn>
                                        <p:tgtEl>
                                          <p:spTgt spid="7"/>
                                        </p:tgtEl>
                                        <p:attrNameLst>
                                          <p:attrName>style.visibility</p:attrName>
                                        </p:attrNameLst>
                                      </p:cBhvr>
                                      <p:to>
                                        <p:strVal val="hidden"/>
                                      </p:to>
                                    </p:set>
                                  </p:childTnLst>
                                </p:cTn>
                              </p:par>
                              <p:par>
                                <p:cTn id="15" presetID="1" presetClass="exit" presetSubtype="0" fill="hold" grpId="1" nodeType="withEffect">
                                  <p:stCondLst>
                                    <p:cond delay="0"/>
                                  </p:stCondLst>
                                  <p:childTnLst>
                                    <p:set>
                                      <p:cBhvr>
                                        <p:cTn id="16" dur="1" fill="hold">
                                          <p:stCondLst>
                                            <p:cond delay="0"/>
                                          </p:stCondLst>
                                        </p:cTn>
                                        <p:tgtEl>
                                          <p:spTgt spid="33"/>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500"/>
                                        <p:tgtEl>
                                          <p:spTgt spid="23"/>
                                        </p:tgtEl>
                                      </p:cBhvr>
                                    </p:animEffect>
                                  </p:childTnLst>
                                </p:cTn>
                              </p:par>
                              <p:par>
                                <p:cTn id="22" presetID="10" presetClass="entr" presetSubtype="0" fill="hold" nodeType="with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fade">
                                      <p:cBhvr>
                                        <p:cTn id="24" dur="500"/>
                                        <p:tgtEl>
                                          <p:spTgt spid="26"/>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nodeType="click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wipe(down)">
                                      <p:cBhvr>
                                        <p:cTn id="29" dur="500"/>
                                        <p:tgtEl>
                                          <p:spTgt spid="37"/>
                                        </p:tgtEl>
                                      </p:cBhvr>
                                    </p:animEffect>
                                  </p:childTnLst>
                                </p:cTn>
                              </p:par>
                              <p:par>
                                <p:cTn id="30" presetID="22" presetClass="entr" presetSubtype="4" fill="hold" nodeType="with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wipe(down)">
                                      <p:cBhvr>
                                        <p:cTn id="32" dur="500"/>
                                        <p:tgtEl>
                                          <p:spTgt spid="29"/>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wipe(down)">
                                      <p:cBhvr>
                                        <p:cTn id="37" dur="500"/>
                                        <p:tgtEl>
                                          <p:spTgt spid="38"/>
                                        </p:tgtEl>
                                      </p:cBhvr>
                                    </p:animEffect>
                                  </p:childTnLst>
                                </p:cTn>
                              </p:par>
                              <p:par>
                                <p:cTn id="38" presetID="22" presetClass="entr" presetSubtype="4" fill="hold" nodeType="with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wipe(down)">
                                      <p:cBhvr>
                                        <p:cTn id="40" dur="500"/>
                                        <p:tgtEl>
                                          <p:spTgt spid="40"/>
                                        </p:tgtEl>
                                      </p:cBhvr>
                                    </p:animEffect>
                                  </p:childTnLst>
                                </p:cTn>
                              </p:par>
                            </p:childTnLst>
                          </p:cTn>
                        </p:par>
                        <p:par>
                          <p:cTn id="41" fill="hold">
                            <p:stCondLst>
                              <p:cond delay="500"/>
                            </p:stCondLst>
                            <p:childTnLst>
                              <p:par>
                                <p:cTn id="42" presetID="1" presetClass="exit" presetSubtype="0" fill="hold" nodeType="afterEffect">
                                  <p:stCondLst>
                                    <p:cond delay="0"/>
                                  </p:stCondLst>
                                  <p:childTnLst>
                                    <p:set>
                                      <p:cBhvr>
                                        <p:cTn id="43" dur="1" fill="hold">
                                          <p:stCondLst>
                                            <p:cond delay="0"/>
                                          </p:stCondLst>
                                        </p:cTn>
                                        <p:tgtEl>
                                          <p:spTgt spid="29"/>
                                        </p:tgtEl>
                                        <p:attrNameLst>
                                          <p:attrName>style.visibility</p:attrName>
                                        </p:attrNameLst>
                                      </p:cBhvr>
                                      <p:to>
                                        <p:strVal val="hidden"/>
                                      </p:to>
                                    </p:set>
                                  </p:childTnLst>
                                </p:cTn>
                              </p:par>
                              <p:par>
                                <p:cTn id="44" presetID="1" presetClass="exit" presetSubtype="0" fill="hold" nodeType="withEffect">
                                  <p:stCondLst>
                                    <p:cond delay="0"/>
                                  </p:stCondLst>
                                  <p:childTnLst>
                                    <p:set>
                                      <p:cBhvr>
                                        <p:cTn id="45" dur="1" fill="hold">
                                          <p:stCondLst>
                                            <p:cond delay="0"/>
                                          </p:stCondLst>
                                        </p:cTn>
                                        <p:tgtEl>
                                          <p:spTgt spid="37"/>
                                        </p:tgtEl>
                                        <p:attrNameLst>
                                          <p:attrName>style.visibility</p:attrName>
                                        </p:attrNameLst>
                                      </p:cBhvr>
                                      <p:to>
                                        <p:strVal val="hidden"/>
                                      </p:to>
                                    </p:set>
                                  </p:childTnLst>
                                </p:cTn>
                              </p:par>
                            </p:childTnLst>
                          </p:cTn>
                        </p:par>
                        <p:par>
                          <p:cTn id="46" fill="hold">
                            <p:stCondLst>
                              <p:cond delay="500"/>
                            </p:stCondLst>
                            <p:childTnLst>
                              <p:par>
                                <p:cTn id="47" presetID="1" presetClass="exit" presetSubtype="0" fill="hold" nodeType="afterEffect">
                                  <p:stCondLst>
                                    <p:cond delay="500"/>
                                  </p:stCondLst>
                                  <p:childTnLst>
                                    <p:set>
                                      <p:cBhvr>
                                        <p:cTn id="48" dur="1" fill="hold">
                                          <p:stCondLst>
                                            <p:cond delay="0"/>
                                          </p:stCondLst>
                                        </p:cTn>
                                        <p:tgtEl>
                                          <p:spTgt spid="38"/>
                                        </p:tgtEl>
                                        <p:attrNameLst>
                                          <p:attrName>style.visibility</p:attrName>
                                        </p:attrNameLst>
                                      </p:cBhvr>
                                      <p:to>
                                        <p:strVal val="hidden"/>
                                      </p:to>
                                    </p:set>
                                  </p:childTnLst>
                                </p:cTn>
                              </p:par>
                              <p:par>
                                <p:cTn id="49" presetID="1" presetClass="exit" presetSubtype="0" fill="hold" nodeType="withEffect">
                                  <p:stCondLst>
                                    <p:cond delay="500"/>
                                  </p:stCondLst>
                                  <p:childTnLst>
                                    <p:set>
                                      <p:cBhvr>
                                        <p:cTn id="50" dur="1" fill="hold">
                                          <p:stCondLst>
                                            <p:cond delay="0"/>
                                          </p:stCondLst>
                                        </p:cTn>
                                        <p:tgtEl>
                                          <p:spTgt spid="4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3" grpId="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776942" y="2932152"/>
            <a:ext cx="5712205" cy="1107996"/>
          </a:xfrm>
          <a:prstGeom prst="rect">
            <a:avLst/>
          </a:prstGeom>
        </p:spPr>
        <p:txBody>
          <a:bodyPr wrap="none">
            <a:spAutoFit/>
          </a:bodyPr>
          <a:lstStyle/>
          <a:p>
            <a:pPr lvl="0" defTabSz="914099" fontAlgn="base">
              <a:spcBef>
                <a:spcPct val="0"/>
              </a:spcBef>
              <a:spcAft>
                <a:spcPct val="0"/>
              </a:spcAft>
            </a:pPr>
            <a:r>
              <a:rPr lang="en-US" sz="6600" dirty="0" smtClean="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Mobile Services</a:t>
            </a:r>
            <a:endParaRPr lang="en-US" sz="6600"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10048027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350869" y="4300523"/>
            <a:ext cx="3292475" cy="1329595"/>
          </a:xfrm>
        </p:spPr>
        <p:txBody>
          <a:bodyPr anchor="ctr"/>
          <a:lstStyle/>
          <a:p>
            <a:r>
              <a:rPr lang="en-US" altLang="ja-JP" sz="4800" dirty="0" smtClean="0">
                <a:ea typeface="メイリオ" pitchFamily="50" charset="-128"/>
                <a:cs typeface="Segoe UI Light" panose="020B0502040204020203" pitchFamily="34" charset="0"/>
              </a:rPr>
              <a:t>Global Footprint</a:t>
            </a:r>
            <a:endParaRPr lang="en-US" sz="4800" dirty="0">
              <a:ea typeface="メイリオ" pitchFamily="50" charset="-128"/>
              <a:cs typeface="Segoe UI Light" panose="020B0502040204020203" pitchFamily="34" charset="0"/>
            </a:endParaRPr>
          </a:p>
        </p:txBody>
      </p:sp>
      <p:grpSp>
        <p:nvGrpSpPr>
          <p:cNvPr id="3" name="Group 2"/>
          <p:cNvGrpSpPr/>
          <p:nvPr/>
        </p:nvGrpSpPr>
        <p:grpSpPr>
          <a:xfrm>
            <a:off x="954498" y="55040"/>
            <a:ext cx="11826333" cy="6548957"/>
            <a:chOff x="395371" y="1139688"/>
            <a:chExt cx="8399866" cy="4651514"/>
          </a:xfrm>
          <a:solidFill>
            <a:schemeClr val="accent6">
              <a:lumMod val="60000"/>
              <a:lumOff val="40000"/>
            </a:schemeClr>
          </a:solidFill>
        </p:grpSpPr>
        <p:sp>
          <p:nvSpPr>
            <p:cNvPr id="26" name="Oval 9"/>
            <p:cNvSpPr>
              <a:spLocks noChangeAspect="1" noChangeArrowheads="1"/>
            </p:cNvSpPr>
            <p:nvPr userDrawn="1"/>
          </p:nvSpPr>
          <p:spPr bwMode="auto">
            <a:xfrm>
              <a:off x="2417310" y="1139688"/>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 name="Oval 10"/>
            <p:cNvSpPr>
              <a:spLocks noChangeAspect="1" noChangeArrowheads="1"/>
            </p:cNvSpPr>
            <p:nvPr userDrawn="1"/>
          </p:nvSpPr>
          <p:spPr bwMode="auto">
            <a:xfrm>
              <a:off x="2528886" y="1139688"/>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 name="Oval 11"/>
            <p:cNvSpPr>
              <a:spLocks noChangeAspect="1" noChangeArrowheads="1"/>
            </p:cNvSpPr>
            <p:nvPr userDrawn="1"/>
          </p:nvSpPr>
          <p:spPr bwMode="auto">
            <a:xfrm>
              <a:off x="2641969" y="1139688"/>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 name="Oval 12"/>
            <p:cNvSpPr>
              <a:spLocks noChangeAspect="1" noChangeArrowheads="1"/>
            </p:cNvSpPr>
            <p:nvPr userDrawn="1"/>
          </p:nvSpPr>
          <p:spPr bwMode="auto">
            <a:xfrm>
              <a:off x="2753545" y="1139688"/>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 name="Oval 13"/>
            <p:cNvSpPr>
              <a:spLocks noChangeAspect="1" noChangeArrowheads="1"/>
            </p:cNvSpPr>
            <p:nvPr userDrawn="1"/>
          </p:nvSpPr>
          <p:spPr bwMode="auto">
            <a:xfrm>
              <a:off x="3091289" y="1139688"/>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 name="Oval 14"/>
            <p:cNvSpPr>
              <a:spLocks noChangeAspect="1" noChangeArrowheads="1"/>
            </p:cNvSpPr>
            <p:nvPr userDrawn="1"/>
          </p:nvSpPr>
          <p:spPr bwMode="auto">
            <a:xfrm>
              <a:off x="3204373" y="1139688"/>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 name="Oval 15"/>
            <p:cNvSpPr>
              <a:spLocks noChangeAspect="1" noChangeArrowheads="1"/>
            </p:cNvSpPr>
            <p:nvPr userDrawn="1"/>
          </p:nvSpPr>
          <p:spPr bwMode="auto">
            <a:xfrm>
              <a:off x="3315949" y="1139688"/>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 name="Oval 16"/>
            <p:cNvSpPr>
              <a:spLocks noChangeAspect="1" noChangeArrowheads="1"/>
            </p:cNvSpPr>
            <p:nvPr userDrawn="1"/>
          </p:nvSpPr>
          <p:spPr bwMode="auto">
            <a:xfrm>
              <a:off x="3429033" y="1139688"/>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 name="Oval 17"/>
            <p:cNvSpPr>
              <a:spLocks noChangeAspect="1" noChangeArrowheads="1"/>
            </p:cNvSpPr>
            <p:nvPr userDrawn="1"/>
          </p:nvSpPr>
          <p:spPr bwMode="auto">
            <a:xfrm>
              <a:off x="3540609" y="1139688"/>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 name="Oval 18"/>
            <p:cNvSpPr>
              <a:spLocks noChangeAspect="1" noChangeArrowheads="1"/>
            </p:cNvSpPr>
            <p:nvPr userDrawn="1"/>
          </p:nvSpPr>
          <p:spPr bwMode="auto">
            <a:xfrm>
              <a:off x="3653693" y="1139688"/>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 name="Oval 19"/>
            <p:cNvSpPr>
              <a:spLocks noChangeAspect="1" noChangeArrowheads="1"/>
            </p:cNvSpPr>
            <p:nvPr userDrawn="1"/>
          </p:nvSpPr>
          <p:spPr bwMode="auto">
            <a:xfrm>
              <a:off x="3765269" y="1139688"/>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 name="Oval 20"/>
            <p:cNvSpPr>
              <a:spLocks noChangeAspect="1" noChangeArrowheads="1"/>
            </p:cNvSpPr>
            <p:nvPr userDrawn="1"/>
          </p:nvSpPr>
          <p:spPr bwMode="auto">
            <a:xfrm>
              <a:off x="3878352" y="1139688"/>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9" name="Oval 21"/>
            <p:cNvSpPr>
              <a:spLocks noChangeAspect="1" noChangeArrowheads="1"/>
            </p:cNvSpPr>
            <p:nvPr userDrawn="1"/>
          </p:nvSpPr>
          <p:spPr bwMode="auto">
            <a:xfrm>
              <a:off x="3989928" y="1139688"/>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0" name="Oval 22"/>
            <p:cNvSpPr>
              <a:spLocks noChangeAspect="1" noChangeArrowheads="1"/>
            </p:cNvSpPr>
            <p:nvPr userDrawn="1"/>
          </p:nvSpPr>
          <p:spPr bwMode="auto">
            <a:xfrm>
              <a:off x="6574270" y="1139688"/>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 name="Oval 23"/>
            <p:cNvSpPr>
              <a:spLocks noChangeAspect="1" noChangeArrowheads="1"/>
            </p:cNvSpPr>
            <p:nvPr userDrawn="1"/>
          </p:nvSpPr>
          <p:spPr bwMode="auto">
            <a:xfrm>
              <a:off x="2192650" y="1243725"/>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 name="Oval 24"/>
            <p:cNvSpPr>
              <a:spLocks noChangeAspect="1" noChangeArrowheads="1"/>
            </p:cNvSpPr>
            <p:nvPr userDrawn="1"/>
          </p:nvSpPr>
          <p:spPr bwMode="auto">
            <a:xfrm>
              <a:off x="2304226" y="1243725"/>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 name="Oval 25"/>
            <p:cNvSpPr>
              <a:spLocks noChangeAspect="1" noChangeArrowheads="1"/>
            </p:cNvSpPr>
            <p:nvPr userDrawn="1"/>
          </p:nvSpPr>
          <p:spPr bwMode="auto">
            <a:xfrm>
              <a:off x="2417310" y="1243725"/>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 name="Oval 26"/>
            <p:cNvSpPr>
              <a:spLocks noChangeAspect="1" noChangeArrowheads="1"/>
            </p:cNvSpPr>
            <p:nvPr userDrawn="1"/>
          </p:nvSpPr>
          <p:spPr bwMode="auto">
            <a:xfrm>
              <a:off x="2528886" y="1243725"/>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 name="Oval 27"/>
            <p:cNvSpPr>
              <a:spLocks noChangeAspect="1" noChangeArrowheads="1"/>
            </p:cNvSpPr>
            <p:nvPr userDrawn="1"/>
          </p:nvSpPr>
          <p:spPr bwMode="auto">
            <a:xfrm>
              <a:off x="2641969" y="1243725"/>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 name="Oval 28"/>
            <p:cNvSpPr>
              <a:spLocks noChangeAspect="1" noChangeArrowheads="1"/>
            </p:cNvSpPr>
            <p:nvPr userDrawn="1"/>
          </p:nvSpPr>
          <p:spPr bwMode="auto">
            <a:xfrm>
              <a:off x="2866630" y="1243725"/>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7" name="Oval 29"/>
            <p:cNvSpPr>
              <a:spLocks noChangeAspect="1" noChangeArrowheads="1"/>
            </p:cNvSpPr>
            <p:nvPr userDrawn="1"/>
          </p:nvSpPr>
          <p:spPr bwMode="auto">
            <a:xfrm>
              <a:off x="2978206" y="1243725"/>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 name="Oval 30"/>
            <p:cNvSpPr>
              <a:spLocks noChangeAspect="1" noChangeArrowheads="1"/>
            </p:cNvSpPr>
            <p:nvPr userDrawn="1"/>
          </p:nvSpPr>
          <p:spPr bwMode="auto">
            <a:xfrm>
              <a:off x="3091289" y="1243725"/>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9" name="Oval 31"/>
            <p:cNvSpPr>
              <a:spLocks noChangeAspect="1" noChangeArrowheads="1"/>
            </p:cNvSpPr>
            <p:nvPr userDrawn="1"/>
          </p:nvSpPr>
          <p:spPr bwMode="auto">
            <a:xfrm>
              <a:off x="3204373" y="1243725"/>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 name="Oval 32"/>
            <p:cNvSpPr>
              <a:spLocks noChangeAspect="1" noChangeArrowheads="1"/>
            </p:cNvSpPr>
            <p:nvPr userDrawn="1"/>
          </p:nvSpPr>
          <p:spPr bwMode="auto">
            <a:xfrm>
              <a:off x="3315949" y="1243725"/>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 name="Oval 33"/>
            <p:cNvSpPr>
              <a:spLocks noChangeAspect="1" noChangeArrowheads="1"/>
            </p:cNvSpPr>
            <p:nvPr userDrawn="1"/>
          </p:nvSpPr>
          <p:spPr bwMode="auto">
            <a:xfrm>
              <a:off x="3429033" y="1243725"/>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 name="Oval 34"/>
            <p:cNvSpPr>
              <a:spLocks noChangeAspect="1" noChangeArrowheads="1"/>
            </p:cNvSpPr>
            <p:nvPr userDrawn="1"/>
          </p:nvSpPr>
          <p:spPr bwMode="auto">
            <a:xfrm>
              <a:off x="3540609" y="1243725"/>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3" name="Oval 35"/>
            <p:cNvSpPr>
              <a:spLocks noChangeAspect="1" noChangeArrowheads="1"/>
            </p:cNvSpPr>
            <p:nvPr userDrawn="1"/>
          </p:nvSpPr>
          <p:spPr bwMode="auto">
            <a:xfrm>
              <a:off x="3653693" y="1243725"/>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 name="Oval 36"/>
            <p:cNvSpPr>
              <a:spLocks noChangeAspect="1" noChangeArrowheads="1"/>
            </p:cNvSpPr>
            <p:nvPr userDrawn="1"/>
          </p:nvSpPr>
          <p:spPr bwMode="auto">
            <a:xfrm>
              <a:off x="3765269" y="1243725"/>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5" name="Oval 37"/>
            <p:cNvSpPr>
              <a:spLocks noChangeAspect="1" noChangeArrowheads="1"/>
            </p:cNvSpPr>
            <p:nvPr userDrawn="1"/>
          </p:nvSpPr>
          <p:spPr bwMode="auto">
            <a:xfrm>
              <a:off x="3878352" y="1243725"/>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6" name="Oval 38"/>
            <p:cNvSpPr>
              <a:spLocks noChangeAspect="1" noChangeArrowheads="1"/>
            </p:cNvSpPr>
            <p:nvPr userDrawn="1"/>
          </p:nvSpPr>
          <p:spPr bwMode="auto">
            <a:xfrm>
              <a:off x="4663908" y="1243725"/>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 name="Oval 39"/>
            <p:cNvSpPr>
              <a:spLocks noChangeAspect="1" noChangeArrowheads="1"/>
            </p:cNvSpPr>
            <p:nvPr userDrawn="1"/>
          </p:nvSpPr>
          <p:spPr bwMode="auto">
            <a:xfrm>
              <a:off x="4776992" y="1243725"/>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 name="Oval 40"/>
            <p:cNvSpPr>
              <a:spLocks noChangeAspect="1" noChangeArrowheads="1"/>
            </p:cNvSpPr>
            <p:nvPr userDrawn="1"/>
          </p:nvSpPr>
          <p:spPr bwMode="auto">
            <a:xfrm>
              <a:off x="6462694" y="1243725"/>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9" name="Oval 41"/>
            <p:cNvSpPr>
              <a:spLocks noChangeAspect="1" noChangeArrowheads="1"/>
            </p:cNvSpPr>
            <p:nvPr userDrawn="1"/>
          </p:nvSpPr>
          <p:spPr bwMode="auto">
            <a:xfrm>
              <a:off x="6574270" y="1243725"/>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0" name="Oval 42"/>
            <p:cNvSpPr>
              <a:spLocks noChangeAspect="1" noChangeArrowheads="1"/>
            </p:cNvSpPr>
            <p:nvPr userDrawn="1"/>
          </p:nvSpPr>
          <p:spPr bwMode="auto">
            <a:xfrm>
              <a:off x="6687355" y="1243725"/>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1" name="Oval 43"/>
            <p:cNvSpPr>
              <a:spLocks noChangeAspect="1" noChangeArrowheads="1"/>
            </p:cNvSpPr>
            <p:nvPr userDrawn="1"/>
          </p:nvSpPr>
          <p:spPr bwMode="auto">
            <a:xfrm>
              <a:off x="1518671" y="1347762"/>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 name="Oval 44"/>
            <p:cNvSpPr>
              <a:spLocks noChangeAspect="1" noChangeArrowheads="1"/>
            </p:cNvSpPr>
            <p:nvPr userDrawn="1"/>
          </p:nvSpPr>
          <p:spPr bwMode="auto">
            <a:xfrm>
              <a:off x="1630247" y="1347762"/>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 name="Oval 45"/>
            <p:cNvSpPr>
              <a:spLocks noChangeAspect="1" noChangeArrowheads="1"/>
            </p:cNvSpPr>
            <p:nvPr userDrawn="1"/>
          </p:nvSpPr>
          <p:spPr bwMode="auto">
            <a:xfrm>
              <a:off x="1743330" y="1347762"/>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 name="Oval 46"/>
            <p:cNvSpPr>
              <a:spLocks noChangeAspect="1" noChangeArrowheads="1"/>
            </p:cNvSpPr>
            <p:nvPr userDrawn="1"/>
          </p:nvSpPr>
          <p:spPr bwMode="auto">
            <a:xfrm>
              <a:off x="1854906" y="1347762"/>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 name="Oval 47"/>
            <p:cNvSpPr>
              <a:spLocks noChangeAspect="1" noChangeArrowheads="1"/>
            </p:cNvSpPr>
            <p:nvPr userDrawn="1"/>
          </p:nvSpPr>
          <p:spPr bwMode="auto">
            <a:xfrm>
              <a:off x="1967990" y="1347762"/>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6" name="Oval 48"/>
            <p:cNvSpPr>
              <a:spLocks noChangeAspect="1" noChangeArrowheads="1"/>
            </p:cNvSpPr>
            <p:nvPr userDrawn="1"/>
          </p:nvSpPr>
          <p:spPr bwMode="auto">
            <a:xfrm>
              <a:off x="2192650" y="1347762"/>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7" name="Oval 49"/>
            <p:cNvSpPr>
              <a:spLocks noChangeAspect="1" noChangeArrowheads="1"/>
            </p:cNvSpPr>
            <p:nvPr userDrawn="1"/>
          </p:nvSpPr>
          <p:spPr bwMode="auto">
            <a:xfrm>
              <a:off x="2304226" y="1347762"/>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8" name="Oval 50"/>
            <p:cNvSpPr>
              <a:spLocks noChangeAspect="1" noChangeArrowheads="1"/>
            </p:cNvSpPr>
            <p:nvPr userDrawn="1"/>
          </p:nvSpPr>
          <p:spPr bwMode="auto">
            <a:xfrm>
              <a:off x="2417310" y="1347762"/>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9" name="Oval 51"/>
            <p:cNvSpPr>
              <a:spLocks noChangeAspect="1" noChangeArrowheads="1"/>
            </p:cNvSpPr>
            <p:nvPr userDrawn="1"/>
          </p:nvSpPr>
          <p:spPr bwMode="auto">
            <a:xfrm>
              <a:off x="2528886" y="1347762"/>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0" name="Oval 52"/>
            <p:cNvSpPr>
              <a:spLocks noChangeAspect="1" noChangeArrowheads="1"/>
            </p:cNvSpPr>
            <p:nvPr userDrawn="1"/>
          </p:nvSpPr>
          <p:spPr bwMode="auto">
            <a:xfrm>
              <a:off x="2753545" y="1347762"/>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1" name="Oval 53"/>
            <p:cNvSpPr>
              <a:spLocks noChangeAspect="1" noChangeArrowheads="1"/>
            </p:cNvSpPr>
            <p:nvPr userDrawn="1"/>
          </p:nvSpPr>
          <p:spPr bwMode="auto">
            <a:xfrm>
              <a:off x="2866630" y="1347762"/>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 name="Oval 54"/>
            <p:cNvSpPr>
              <a:spLocks noChangeAspect="1" noChangeArrowheads="1"/>
            </p:cNvSpPr>
            <p:nvPr userDrawn="1"/>
          </p:nvSpPr>
          <p:spPr bwMode="auto">
            <a:xfrm>
              <a:off x="2978206" y="1347762"/>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3" name="Oval 55"/>
            <p:cNvSpPr>
              <a:spLocks noChangeAspect="1" noChangeArrowheads="1"/>
            </p:cNvSpPr>
            <p:nvPr userDrawn="1"/>
          </p:nvSpPr>
          <p:spPr bwMode="auto">
            <a:xfrm>
              <a:off x="3091289" y="1347762"/>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4" name="Oval 56"/>
            <p:cNvSpPr>
              <a:spLocks noChangeAspect="1" noChangeArrowheads="1"/>
            </p:cNvSpPr>
            <p:nvPr userDrawn="1"/>
          </p:nvSpPr>
          <p:spPr bwMode="auto">
            <a:xfrm>
              <a:off x="3204373" y="1347762"/>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5" name="Oval 57"/>
            <p:cNvSpPr>
              <a:spLocks noChangeAspect="1" noChangeArrowheads="1"/>
            </p:cNvSpPr>
            <p:nvPr userDrawn="1"/>
          </p:nvSpPr>
          <p:spPr bwMode="auto">
            <a:xfrm>
              <a:off x="3315949" y="1347762"/>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6" name="Oval 58"/>
            <p:cNvSpPr>
              <a:spLocks noChangeAspect="1" noChangeArrowheads="1"/>
            </p:cNvSpPr>
            <p:nvPr userDrawn="1"/>
          </p:nvSpPr>
          <p:spPr bwMode="auto">
            <a:xfrm>
              <a:off x="3429033" y="1347762"/>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7" name="Oval 59"/>
            <p:cNvSpPr>
              <a:spLocks noChangeAspect="1" noChangeArrowheads="1"/>
            </p:cNvSpPr>
            <p:nvPr userDrawn="1"/>
          </p:nvSpPr>
          <p:spPr bwMode="auto">
            <a:xfrm>
              <a:off x="3540609" y="1347762"/>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8" name="Oval 60"/>
            <p:cNvSpPr>
              <a:spLocks noChangeAspect="1" noChangeArrowheads="1"/>
            </p:cNvSpPr>
            <p:nvPr userDrawn="1"/>
          </p:nvSpPr>
          <p:spPr bwMode="auto">
            <a:xfrm>
              <a:off x="3653693" y="1347762"/>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9" name="Oval 61"/>
            <p:cNvSpPr>
              <a:spLocks noChangeAspect="1" noChangeArrowheads="1"/>
            </p:cNvSpPr>
            <p:nvPr userDrawn="1"/>
          </p:nvSpPr>
          <p:spPr bwMode="auto">
            <a:xfrm>
              <a:off x="3765269" y="1347762"/>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0" name="Oval 62"/>
            <p:cNvSpPr>
              <a:spLocks noChangeAspect="1" noChangeArrowheads="1"/>
            </p:cNvSpPr>
            <p:nvPr userDrawn="1"/>
          </p:nvSpPr>
          <p:spPr bwMode="auto">
            <a:xfrm>
              <a:off x="4663908" y="1347762"/>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1" name="Oval 63"/>
            <p:cNvSpPr>
              <a:spLocks noChangeAspect="1" noChangeArrowheads="1"/>
            </p:cNvSpPr>
            <p:nvPr userDrawn="1"/>
          </p:nvSpPr>
          <p:spPr bwMode="auto">
            <a:xfrm>
              <a:off x="6687355" y="1347762"/>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 name="Oval 64"/>
            <p:cNvSpPr>
              <a:spLocks noChangeAspect="1" noChangeArrowheads="1"/>
            </p:cNvSpPr>
            <p:nvPr userDrawn="1"/>
          </p:nvSpPr>
          <p:spPr bwMode="auto">
            <a:xfrm>
              <a:off x="6798931" y="1347762"/>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 name="Oval 65"/>
            <p:cNvSpPr>
              <a:spLocks noChangeAspect="1" noChangeArrowheads="1"/>
            </p:cNvSpPr>
            <p:nvPr userDrawn="1"/>
          </p:nvSpPr>
          <p:spPr bwMode="auto">
            <a:xfrm>
              <a:off x="1405586" y="1451799"/>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 name="Oval 66"/>
            <p:cNvSpPr>
              <a:spLocks noChangeAspect="1" noChangeArrowheads="1"/>
            </p:cNvSpPr>
            <p:nvPr userDrawn="1"/>
          </p:nvSpPr>
          <p:spPr bwMode="auto">
            <a:xfrm>
              <a:off x="1518671" y="1451799"/>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5" name="Oval 67"/>
            <p:cNvSpPr>
              <a:spLocks noChangeAspect="1" noChangeArrowheads="1"/>
            </p:cNvSpPr>
            <p:nvPr userDrawn="1"/>
          </p:nvSpPr>
          <p:spPr bwMode="auto">
            <a:xfrm>
              <a:off x="1630247" y="1451799"/>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6" name="Oval 68"/>
            <p:cNvSpPr>
              <a:spLocks noChangeAspect="1" noChangeArrowheads="1"/>
            </p:cNvSpPr>
            <p:nvPr userDrawn="1"/>
          </p:nvSpPr>
          <p:spPr bwMode="auto">
            <a:xfrm>
              <a:off x="1743330" y="1451799"/>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7" name="Oval 69"/>
            <p:cNvSpPr>
              <a:spLocks noChangeAspect="1" noChangeArrowheads="1"/>
            </p:cNvSpPr>
            <p:nvPr userDrawn="1"/>
          </p:nvSpPr>
          <p:spPr bwMode="auto">
            <a:xfrm>
              <a:off x="1854906" y="1451799"/>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8" name="Oval 70"/>
            <p:cNvSpPr>
              <a:spLocks noChangeAspect="1" noChangeArrowheads="1"/>
            </p:cNvSpPr>
            <p:nvPr userDrawn="1"/>
          </p:nvSpPr>
          <p:spPr bwMode="auto">
            <a:xfrm>
              <a:off x="1967990" y="1451799"/>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9" name="Oval 71"/>
            <p:cNvSpPr>
              <a:spLocks noChangeAspect="1" noChangeArrowheads="1"/>
            </p:cNvSpPr>
            <p:nvPr userDrawn="1"/>
          </p:nvSpPr>
          <p:spPr bwMode="auto">
            <a:xfrm>
              <a:off x="2079566" y="1451799"/>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0" name="Oval 72"/>
            <p:cNvSpPr>
              <a:spLocks noChangeAspect="1" noChangeArrowheads="1"/>
            </p:cNvSpPr>
            <p:nvPr userDrawn="1"/>
          </p:nvSpPr>
          <p:spPr bwMode="auto">
            <a:xfrm>
              <a:off x="2192650" y="1451799"/>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1" name="Oval 73"/>
            <p:cNvSpPr>
              <a:spLocks noChangeAspect="1" noChangeArrowheads="1"/>
            </p:cNvSpPr>
            <p:nvPr userDrawn="1"/>
          </p:nvSpPr>
          <p:spPr bwMode="auto">
            <a:xfrm>
              <a:off x="2304226" y="1451799"/>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 name="Oval 74"/>
            <p:cNvSpPr>
              <a:spLocks noChangeAspect="1" noChangeArrowheads="1"/>
            </p:cNvSpPr>
            <p:nvPr userDrawn="1"/>
          </p:nvSpPr>
          <p:spPr bwMode="auto">
            <a:xfrm>
              <a:off x="2417310" y="1451799"/>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3" name="Oval 75"/>
            <p:cNvSpPr>
              <a:spLocks noChangeAspect="1" noChangeArrowheads="1"/>
            </p:cNvSpPr>
            <p:nvPr userDrawn="1"/>
          </p:nvSpPr>
          <p:spPr bwMode="auto">
            <a:xfrm>
              <a:off x="2753545" y="1451799"/>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4" name="Oval 76"/>
            <p:cNvSpPr>
              <a:spLocks noChangeAspect="1" noChangeArrowheads="1"/>
            </p:cNvSpPr>
            <p:nvPr userDrawn="1"/>
          </p:nvSpPr>
          <p:spPr bwMode="auto">
            <a:xfrm>
              <a:off x="2866630" y="1451799"/>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5" name="Oval 77"/>
            <p:cNvSpPr>
              <a:spLocks noChangeAspect="1" noChangeArrowheads="1"/>
            </p:cNvSpPr>
            <p:nvPr userDrawn="1"/>
          </p:nvSpPr>
          <p:spPr bwMode="auto">
            <a:xfrm>
              <a:off x="2978206" y="1451799"/>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6" name="Oval 78"/>
            <p:cNvSpPr>
              <a:spLocks noChangeAspect="1" noChangeArrowheads="1"/>
            </p:cNvSpPr>
            <p:nvPr userDrawn="1"/>
          </p:nvSpPr>
          <p:spPr bwMode="auto">
            <a:xfrm>
              <a:off x="3091289" y="1451799"/>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7" name="Oval 79"/>
            <p:cNvSpPr>
              <a:spLocks noChangeAspect="1" noChangeArrowheads="1"/>
            </p:cNvSpPr>
            <p:nvPr userDrawn="1"/>
          </p:nvSpPr>
          <p:spPr bwMode="auto">
            <a:xfrm>
              <a:off x="3204373" y="1451799"/>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8" name="Oval 80"/>
            <p:cNvSpPr>
              <a:spLocks noChangeAspect="1" noChangeArrowheads="1"/>
            </p:cNvSpPr>
            <p:nvPr userDrawn="1"/>
          </p:nvSpPr>
          <p:spPr bwMode="auto">
            <a:xfrm>
              <a:off x="3315949" y="1451799"/>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9" name="Oval 81"/>
            <p:cNvSpPr>
              <a:spLocks noChangeAspect="1" noChangeArrowheads="1"/>
            </p:cNvSpPr>
            <p:nvPr userDrawn="1"/>
          </p:nvSpPr>
          <p:spPr bwMode="auto">
            <a:xfrm>
              <a:off x="3429033" y="1451799"/>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0" name="Oval 82"/>
            <p:cNvSpPr>
              <a:spLocks noChangeAspect="1" noChangeArrowheads="1"/>
            </p:cNvSpPr>
            <p:nvPr userDrawn="1"/>
          </p:nvSpPr>
          <p:spPr bwMode="auto">
            <a:xfrm>
              <a:off x="3540609" y="1451799"/>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1" name="Oval 83"/>
            <p:cNvSpPr>
              <a:spLocks noChangeAspect="1" noChangeArrowheads="1"/>
            </p:cNvSpPr>
            <p:nvPr userDrawn="1"/>
          </p:nvSpPr>
          <p:spPr bwMode="auto">
            <a:xfrm>
              <a:off x="3653693" y="1451799"/>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 name="Oval 84"/>
            <p:cNvSpPr>
              <a:spLocks noChangeAspect="1" noChangeArrowheads="1"/>
            </p:cNvSpPr>
            <p:nvPr userDrawn="1"/>
          </p:nvSpPr>
          <p:spPr bwMode="auto">
            <a:xfrm>
              <a:off x="3765269" y="1451799"/>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 name="Oval 85"/>
            <p:cNvSpPr>
              <a:spLocks noChangeAspect="1" noChangeArrowheads="1"/>
            </p:cNvSpPr>
            <p:nvPr userDrawn="1"/>
          </p:nvSpPr>
          <p:spPr bwMode="auto">
            <a:xfrm>
              <a:off x="5787207" y="1451799"/>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 name="Oval 86"/>
            <p:cNvSpPr>
              <a:spLocks noChangeAspect="1" noChangeArrowheads="1"/>
            </p:cNvSpPr>
            <p:nvPr userDrawn="1"/>
          </p:nvSpPr>
          <p:spPr bwMode="auto">
            <a:xfrm>
              <a:off x="5900291" y="1451799"/>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 name="Oval 87"/>
            <p:cNvSpPr>
              <a:spLocks noChangeAspect="1" noChangeArrowheads="1"/>
            </p:cNvSpPr>
            <p:nvPr userDrawn="1"/>
          </p:nvSpPr>
          <p:spPr bwMode="auto">
            <a:xfrm>
              <a:off x="6574270" y="1451799"/>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6" name="Oval 88"/>
            <p:cNvSpPr>
              <a:spLocks noChangeAspect="1" noChangeArrowheads="1"/>
            </p:cNvSpPr>
            <p:nvPr userDrawn="1"/>
          </p:nvSpPr>
          <p:spPr bwMode="auto">
            <a:xfrm>
              <a:off x="6687355" y="1451799"/>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7" name="Oval 89"/>
            <p:cNvSpPr>
              <a:spLocks noChangeAspect="1" noChangeArrowheads="1"/>
            </p:cNvSpPr>
            <p:nvPr userDrawn="1"/>
          </p:nvSpPr>
          <p:spPr bwMode="auto">
            <a:xfrm>
              <a:off x="6798931" y="1451799"/>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8" name="Oval 90"/>
            <p:cNvSpPr>
              <a:spLocks noChangeAspect="1" noChangeArrowheads="1"/>
            </p:cNvSpPr>
            <p:nvPr userDrawn="1"/>
          </p:nvSpPr>
          <p:spPr bwMode="auto">
            <a:xfrm>
              <a:off x="6912014" y="1451799"/>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9" name="Oval 91"/>
            <p:cNvSpPr>
              <a:spLocks noChangeAspect="1" noChangeArrowheads="1"/>
            </p:cNvSpPr>
            <p:nvPr userDrawn="1"/>
          </p:nvSpPr>
          <p:spPr bwMode="auto">
            <a:xfrm>
              <a:off x="7585994" y="1451799"/>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0" name="Oval 92"/>
            <p:cNvSpPr>
              <a:spLocks noChangeAspect="1" noChangeArrowheads="1"/>
            </p:cNvSpPr>
            <p:nvPr userDrawn="1"/>
          </p:nvSpPr>
          <p:spPr bwMode="auto">
            <a:xfrm>
              <a:off x="7697570" y="1451799"/>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1" name="Oval 93"/>
            <p:cNvSpPr>
              <a:spLocks noChangeAspect="1" noChangeArrowheads="1"/>
            </p:cNvSpPr>
            <p:nvPr userDrawn="1"/>
          </p:nvSpPr>
          <p:spPr bwMode="auto">
            <a:xfrm>
              <a:off x="7810653" y="1451799"/>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2" name="Oval 94"/>
            <p:cNvSpPr>
              <a:spLocks noChangeAspect="1" noChangeArrowheads="1"/>
            </p:cNvSpPr>
            <p:nvPr userDrawn="1"/>
          </p:nvSpPr>
          <p:spPr bwMode="auto">
            <a:xfrm>
              <a:off x="1405586" y="1555836"/>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3" name="Oval 95"/>
            <p:cNvSpPr>
              <a:spLocks noChangeAspect="1" noChangeArrowheads="1"/>
            </p:cNvSpPr>
            <p:nvPr userDrawn="1"/>
          </p:nvSpPr>
          <p:spPr bwMode="auto">
            <a:xfrm>
              <a:off x="1518671" y="155583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4" name="Oval 96"/>
            <p:cNvSpPr>
              <a:spLocks noChangeAspect="1" noChangeArrowheads="1"/>
            </p:cNvSpPr>
            <p:nvPr userDrawn="1"/>
          </p:nvSpPr>
          <p:spPr bwMode="auto">
            <a:xfrm>
              <a:off x="1630247" y="155583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5" name="Oval 97"/>
            <p:cNvSpPr>
              <a:spLocks noChangeAspect="1" noChangeArrowheads="1"/>
            </p:cNvSpPr>
            <p:nvPr userDrawn="1"/>
          </p:nvSpPr>
          <p:spPr bwMode="auto">
            <a:xfrm>
              <a:off x="1743330" y="1555836"/>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6" name="Oval 98"/>
            <p:cNvSpPr>
              <a:spLocks noChangeAspect="1" noChangeArrowheads="1"/>
            </p:cNvSpPr>
            <p:nvPr userDrawn="1"/>
          </p:nvSpPr>
          <p:spPr bwMode="auto">
            <a:xfrm>
              <a:off x="1854906" y="1555836"/>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7" name="Oval 99"/>
            <p:cNvSpPr>
              <a:spLocks noChangeAspect="1" noChangeArrowheads="1"/>
            </p:cNvSpPr>
            <p:nvPr userDrawn="1"/>
          </p:nvSpPr>
          <p:spPr bwMode="auto">
            <a:xfrm>
              <a:off x="1967990" y="155583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8" name="Oval 100"/>
            <p:cNvSpPr>
              <a:spLocks noChangeAspect="1" noChangeArrowheads="1"/>
            </p:cNvSpPr>
            <p:nvPr userDrawn="1"/>
          </p:nvSpPr>
          <p:spPr bwMode="auto">
            <a:xfrm>
              <a:off x="2079566" y="155583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9" name="Oval 101"/>
            <p:cNvSpPr>
              <a:spLocks noChangeAspect="1" noChangeArrowheads="1"/>
            </p:cNvSpPr>
            <p:nvPr userDrawn="1"/>
          </p:nvSpPr>
          <p:spPr bwMode="auto">
            <a:xfrm>
              <a:off x="2192650" y="1555836"/>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0" name="Oval 102"/>
            <p:cNvSpPr>
              <a:spLocks noChangeAspect="1" noChangeArrowheads="1"/>
            </p:cNvSpPr>
            <p:nvPr userDrawn="1"/>
          </p:nvSpPr>
          <p:spPr bwMode="auto">
            <a:xfrm>
              <a:off x="2304226" y="1555836"/>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1" name="Oval 103"/>
            <p:cNvSpPr>
              <a:spLocks noChangeAspect="1" noChangeArrowheads="1"/>
            </p:cNvSpPr>
            <p:nvPr userDrawn="1"/>
          </p:nvSpPr>
          <p:spPr bwMode="auto">
            <a:xfrm>
              <a:off x="2417310" y="155583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2" name="Oval 104"/>
            <p:cNvSpPr>
              <a:spLocks noChangeAspect="1" noChangeArrowheads="1"/>
            </p:cNvSpPr>
            <p:nvPr userDrawn="1"/>
          </p:nvSpPr>
          <p:spPr bwMode="auto">
            <a:xfrm>
              <a:off x="3091289" y="1555836"/>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3" name="Oval 105"/>
            <p:cNvSpPr>
              <a:spLocks noChangeAspect="1" noChangeArrowheads="1"/>
            </p:cNvSpPr>
            <p:nvPr userDrawn="1"/>
          </p:nvSpPr>
          <p:spPr bwMode="auto">
            <a:xfrm>
              <a:off x="3204373" y="155583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4" name="Oval 106"/>
            <p:cNvSpPr>
              <a:spLocks noChangeAspect="1" noChangeArrowheads="1"/>
            </p:cNvSpPr>
            <p:nvPr userDrawn="1"/>
          </p:nvSpPr>
          <p:spPr bwMode="auto">
            <a:xfrm>
              <a:off x="3315949" y="155583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5" name="Oval 107"/>
            <p:cNvSpPr>
              <a:spLocks noChangeAspect="1" noChangeArrowheads="1"/>
            </p:cNvSpPr>
            <p:nvPr userDrawn="1"/>
          </p:nvSpPr>
          <p:spPr bwMode="auto">
            <a:xfrm>
              <a:off x="3429033" y="1555836"/>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6" name="Oval 108"/>
            <p:cNvSpPr>
              <a:spLocks noChangeAspect="1" noChangeArrowheads="1"/>
            </p:cNvSpPr>
            <p:nvPr userDrawn="1"/>
          </p:nvSpPr>
          <p:spPr bwMode="auto">
            <a:xfrm>
              <a:off x="3540609" y="1555836"/>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7" name="Oval 109"/>
            <p:cNvSpPr>
              <a:spLocks noChangeAspect="1" noChangeArrowheads="1"/>
            </p:cNvSpPr>
            <p:nvPr userDrawn="1"/>
          </p:nvSpPr>
          <p:spPr bwMode="auto">
            <a:xfrm>
              <a:off x="3653693" y="155583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8" name="Oval 110"/>
            <p:cNvSpPr>
              <a:spLocks noChangeAspect="1" noChangeArrowheads="1"/>
            </p:cNvSpPr>
            <p:nvPr userDrawn="1"/>
          </p:nvSpPr>
          <p:spPr bwMode="auto">
            <a:xfrm>
              <a:off x="3765269" y="155583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9" name="Oval 111"/>
            <p:cNvSpPr>
              <a:spLocks noChangeAspect="1" noChangeArrowheads="1"/>
            </p:cNvSpPr>
            <p:nvPr userDrawn="1"/>
          </p:nvSpPr>
          <p:spPr bwMode="auto">
            <a:xfrm>
              <a:off x="5675631" y="1555836"/>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0" name="Oval 112"/>
            <p:cNvSpPr>
              <a:spLocks noChangeAspect="1" noChangeArrowheads="1"/>
            </p:cNvSpPr>
            <p:nvPr userDrawn="1"/>
          </p:nvSpPr>
          <p:spPr bwMode="auto">
            <a:xfrm>
              <a:off x="6238035" y="155583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1" name="Oval 113"/>
            <p:cNvSpPr>
              <a:spLocks noChangeAspect="1" noChangeArrowheads="1"/>
            </p:cNvSpPr>
            <p:nvPr userDrawn="1"/>
          </p:nvSpPr>
          <p:spPr bwMode="auto">
            <a:xfrm>
              <a:off x="6349611" y="155583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2" name="Oval 114"/>
            <p:cNvSpPr>
              <a:spLocks noChangeAspect="1" noChangeArrowheads="1"/>
            </p:cNvSpPr>
            <p:nvPr userDrawn="1"/>
          </p:nvSpPr>
          <p:spPr bwMode="auto">
            <a:xfrm>
              <a:off x="6462694" y="1555836"/>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3" name="Oval 115"/>
            <p:cNvSpPr>
              <a:spLocks noChangeAspect="1" noChangeArrowheads="1"/>
            </p:cNvSpPr>
            <p:nvPr userDrawn="1"/>
          </p:nvSpPr>
          <p:spPr bwMode="auto">
            <a:xfrm>
              <a:off x="6574270" y="1555836"/>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4" name="Oval 116"/>
            <p:cNvSpPr>
              <a:spLocks noChangeAspect="1" noChangeArrowheads="1"/>
            </p:cNvSpPr>
            <p:nvPr userDrawn="1"/>
          </p:nvSpPr>
          <p:spPr bwMode="auto">
            <a:xfrm>
              <a:off x="6687355" y="155583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5" name="Oval 117"/>
            <p:cNvSpPr>
              <a:spLocks noChangeAspect="1" noChangeArrowheads="1"/>
            </p:cNvSpPr>
            <p:nvPr userDrawn="1"/>
          </p:nvSpPr>
          <p:spPr bwMode="auto">
            <a:xfrm>
              <a:off x="6798931" y="155583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6" name="Oval 118"/>
            <p:cNvSpPr>
              <a:spLocks noChangeAspect="1" noChangeArrowheads="1"/>
            </p:cNvSpPr>
            <p:nvPr userDrawn="1"/>
          </p:nvSpPr>
          <p:spPr bwMode="auto">
            <a:xfrm>
              <a:off x="6912014" y="1555836"/>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7" name="Oval 119"/>
            <p:cNvSpPr>
              <a:spLocks noChangeAspect="1" noChangeArrowheads="1"/>
            </p:cNvSpPr>
            <p:nvPr userDrawn="1"/>
          </p:nvSpPr>
          <p:spPr bwMode="auto">
            <a:xfrm>
              <a:off x="7023590" y="1555836"/>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8" name="Oval 120"/>
            <p:cNvSpPr>
              <a:spLocks noChangeAspect="1" noChangeArrowheads="1"/>
            </p:cNvSpPr>
            <p:nvPr userDrawn="1"/>
          </p:nvSpPr>
          <p:spPr bwMode="auto">
            <a:xfrm>
              <a:off x="7136674" y="155583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59" name="Oval 121"/>
            <p:cNvSpPr>
              <a:spLocks noChangeAspect="1" noChangeArrowheads="1"/>
            </p:cNvSpPr>
            <p:nvPr userDrawn="1"/>
          </p:nvSpPr>
          <p:spPr bwMode="auto">
            <a:xfrm>
              <a:off x="7248250" y="155583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0" name="Oval 122"/>
            <p:cNvSpPr>
              <a:spLocks noChangeAspect="1" noChangeArrowheads="1"/>
            </p:cNvSpPr>
            <p:nvPr userDrawn="1"/>
          </p:nvSpPr>
          <p:spPr bwMode="auto">
            <a:xfrm>
              <a:off x="7585994" y="155583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1" name="Oval 123"/>
            <p:cNvSpPr>
              <a:spLocks noChangeAspect="1" noChangeArrowheads="1"/>
            </p:cNvSpPr>
            <p:nvPr userDrawn="1"/>
          </p:nvSpPr>
          <p:spPr bwMode="auto">
            <a:xfrm>
              <a:off x="1405586" y="1658366"/>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2" name="Oval 124"/>
            <p:cNvSpPr>
              <a:spLocks noChangeAspect="1" noChangeArrowheads="1"/>
            </p:cNvSpPr>
            <p:nvPr userDrawn="1"/>
          </p:nvSpPr>
          <p:spPr bwMode="auto">
            <a:xfrm>
              <a:off x="1518671" y="165836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3" name="Oval 125"/>
            <p:cNvSpPr>
              <a:spLocks noChangeAspect="1" noChangeArrowheads="1"/>
            </p:cNvSpPr>
            <p:nvPr userDrawn="1"/>
          </p:nvSpPr>
          <p:spPr bwMode="auto">
            <a:xfrm>
              <a:off x="1630247" y="165836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4" name="Oval 126"/>
            <p:cNvSpPr>
              <a:spLocks noChangeAspect="1" noChangeArrowheads="1"/>
            </p:cNvSpPr>
            <p:nvPr userDrawn="1"/>
          </p:nvSpPr>
          <p:spPr bwMode="auto">
            <a:xfrm>
              <a:off x="1743330" y="1658366"/>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5" name="Oval 127"/>
            <p:cNvSpPr>
              <a:spLocks noChangeAspect="1" noChangeArrowheads="1"/>
            </p:cNvSpPr>
            <p:nvPr userDrawn="1"/>
          </p:nvSpPr>
          <p:spPr bwMode="auto">
            <a:xfrm>
              <a:off x="1854906" y="1658366"/>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6" name="Oval 128"/>
            <p:cNvSpPr>
              <a:spLocks noChangeAspect="1" noChangeArrowheads="1"/>
            </p:cNvSpPr>
            <p:nvPr userDrawn="1"/>
          </p:nvSpPr>
          <p:spPr bwMode="auto">
            <a:xfrm>
              <a:off x="1967990" y="165836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7" name="Oval 129"/>
            <p:cNvSpPr>
              <a:spLocks noChangeAspect="1" noChangeArrowheads="1"/>
            </p:cNvSpPr>
            <p:nvPr userDrawn="1"/>
          </p:nvSpPr>
          <p:spPr bwMode="auto">
            <a:xfrm>
              <a:off x="2079566" y="165836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8" name="Oval 130"/>
            <p:cNvSpPr>
              <a:spLocks noChangeAspect="1" noChangeArrowheads="1"/>
            </p:cNvSpPr>
            <p:nvPr userDrawn="1"/>
          </p:nvSpPr>
          <p:spPr bwMode="auto">
            <a:xfrm>
              <a:off x="2192650" y="1658366"/>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69" name="Oval 131"/>
            <p:cNvSpPr>
              <a:spLocks noChangeAspect="1" noChangeArrowheads="1"/>
            </p:cNvSpPr>
            <p:nvPr userDrawn="1"/>
          </p:nvSpPr>
          <p:spPr bwMode="auto">
            <a:xfrm>
              <a:off x="2304226" y="1658366"/>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0" name="Oval 132"/>
            <p:cNvSpPr>
              <a:spLocks noChangeAspect="1" noChangeArrowheads="1"/>
            </p:cNvSpPr>
            <p:nvPr userDrawn="1"/>
          </p:nvSpPr>
          <p:spPr bwMode="auto">
            <a:xfrm>
              <a:off x="2417310" y="165836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1" name="Oval 133"/>
            <p:cNvSpPr>
              <a:spLocks noChangeAspect="1" noChangeArrowheads="1"/>
            </p:cNvSpPr>
            <p:nvPr userDrawn="1"/>
          </p:nvSpPr>
          <p:spPr bwMode="auto">
            <a:xfrm>
              <a:off x="2528886" y="165836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2" name="Oval 134"/>
            <p:cNvSpPr>
              <a:spLocks noChangeAspect="1" noChangeArrowheads="1"/>
            </p:cNvSpPr>
            <p:nvPr userDrawn="1"/>
          </p:nvSpPr>
          <p:spPr bwMode="auto">
            <a:xfrm>
              <a:off x="3091289" y="1658366"/>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3" name="Oval 135"/>
            <p:cNvSpPr>
              <a:spLocks noChangeAspect="1" noChangeArrowheads="1"/>
            </p:cNvSpPr>
            <p:nvPr userDrawn="1"/>
          </p:nvSpPr>
          <p:spPr bwMode="auto">
            <a:xfrm>
              <a:off x="3204373" y="165836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4" name="Oval 136"/>
            <p:cNvSpPr>
              <a:spLocks noChangeAspect="1" noChangeArrowheads="1"/>
            </p:cNvSpPr>
            <p:nvPr userDrawn="1"/>
          </p:nvSpPr>
          <p:spPr bwMode="auto">
            <a:xfrm>
              <a:off x="3315949" y="165836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5" name="Oval 137"/>
            <p:cNvSpPr>
              <a:spLocks noChangeAspect="1" noChangeArrowheads="1"/>
            </p:cNvSpPr>
            <p:nvPr userDrawn="1"/>
          </p:nvSpPr>
          <p:spPr bwMode="auto">
            <a:xfrm>
              <a:off x="3429033" y="1658366"/>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6" name="Oval 138"/>
            <p:cNvSpPr>
              <a:spLocks noChangeAspect="1" noChangeArrowheads="1"/>
            </p:cNvSpPr>
            <p:nvPr userDrawn="1"/>
          </p:nvSpPr>
          <p:spPr bwMode="auto">
            <a:xfrm>
              <a:off x="3540609" y="1658366"/>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7" name="Oval 139"/>
            <p:cNvSpPr>
              <a:spLocks noChangeAspect="1" noChangeArrowheads="1"/>
            </p:cNvSpPr>
            <p:nvPr userDrawn="1"/>
          </p:nvSpPr>
          <p:spPr bwMode="auto">
            <a:xfrm>
              <a:off x="3653693" y="165836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8" name="Oval 140"/>
            <p:cNvSpPr>
              <a:spLocks noChangeAspect="1" noChangeArrowheads="1"/>
            </p:cNvSpPr>
            <p:nvPr userDrawn="1"/>
          </p:nvSpPr>
          <p:spPr bwMode="auto">
            <a:xfrm>
              <a:off x="3765269" y="165836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79" name="Oval 141"/>
            <p:cNvSpPr>
              <a:spLocks noChangeAspect="1" noChangeArrowheads="1"/>
            </p:cNvSpPr>
            <p:nvPr userDrawn="1"/>
          </p:nvSpPr>
          <p:spPr bwMode="auto">
            <a:xfrm>
              <a:off x="4776992" y="1658366"/>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0" name="Oval 142"/>
            <p:cNvSpPr>
              <a:spLocks noChangeAspect="1" noChangeArrowheads="1"/>
            </p:cNvSpPr>
            <p:nvPr userDrawn="1"/>
          </p:nvSpPr>
          <p:spPr bwMode="auto">
            <a:xfrm>
              <a:off x="4888568" y="1658366"/>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1" name="Oval 143"/>
            <p:cNvSpPr>
              <a:spLocks noChangeAspect="1" noChangeArrowheads="1"/>
            </p:cNvSpPr>
            <p:nvPr userDrawn="1"/>
          </p:nvSpPr>
          <p:spPr bwMode="auto">
            <a:xfrm>
              <a:off x="5001652" y="165836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2" name="Oval 144"/>
            <p:cNvSpPr>
              <a:spLocks noChangeAspect="1" noChangeArrowheads="1"/>
            </p:cNvSpPr>
            <p:nvPr userDrawn="1"/>
          </p:nvSpPr>
          <p:spPr bwMode="auto">
            <a:xfrm>
              <a:off x="5562548" y="165836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3" name="Oval 145"/>
            <p:cNvSpPr>
              <a:spLocks noChangeAspect="1" noChangeArrowheads="1"/>
            </p:cNvSpPr>
            <p:nvPr userDrawn="1"/>
          </p:nvSpPr>
          <p:spPr bwMode="auto">
            <a:xfrm>
              <a:off x="6013375" y="1658366"/>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4" name="Oval 146"/>
            <p:cNvSpPr>
              <a:spLocks noChangeAspect="1" noChangeArrowheads="1"/>
            </p:cNvSpPr>
            <p:nvPr userDrawn="1"/>
          </p:nvSpPr>
          <p:spPr bwMode="auto">
            <a:xfrm>
              <a:off x="6124951" y="1658366"/>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5" name="Oval 147"/>
            <p:cNvSpPr>
              <a:spLocks noChangeAspect="1" noChangeArrowheads="1"/>
            </p:cNvSpPr>
            <p:nvPr userDrawn="1"/>
          </p:nvSpPr>
          <p:spPr bwMode="auto">
            <a:xfrm>
              <a:off x="6238035" y="165836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6" name="Oval 148"/>
            <p:cNvSpPr>
              <a:spLocks noChangeAspect="1" noChangeArrowheads="1"/>
            </p:cNvSpPr>
            <p:nvPr userDrawn="1"/>
          </p:nvSpPr>
          <p:spPr bwMode="auto">
            <a:xfrm>
              <a:off x="6349611" y="165836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7" name="Oval 149"/>
            <p:cNvSpPr>
              <a:spLocks noChangeAspect="1" noChangeArrowheads="1"/>
            </p:cNvSpPr>
            <p:nvPr userDrawn="1"/>
          </p:nvSpPr>
          <p:spPr bwMode="auto">
            <a:xfrm>
              <a:off x="6462694" y="1658366"/>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8" name="Oval 150"/>
            <p:cNvSpPr>
              <a:spLocks noChangeAspect="1" noChangeArrowheads="1"/>
            </p:cNvSpPr>
            <p:nvPr userDrawn="1"/>
          </p:nvSpPr>
          <p:spPr bwMode="auto">
            <a:xfrm>
              <a:off x="6574270" y="1658366"/>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89" name="Oval 151"/>
            <p:cNvSpPr>
              <a:spLocks noChangeAspect="1" noChangeArrowheads="1"/>
            </p:cNvSpPr>
            <p:nvPr userDrawn="1"/>
          </p:nvSpPr>
          <p:spPr bwMode="auto">
            <a:xfrm>
              <a:off x="6687355" y="165836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0" name="Oval 152"/>
            <p:cNvSpPr>
              <a:spLocks noChangeAspect="1" noChangeArrowheads="1"/>
            </p:cNvSpPr>
            <p:nvPr userDrawn="1"/>
          </p:nvSpPr>
          <p:spPr bwMode="auto">
            <a:xfrm>
              <a:off x="6798931" y="165836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1" name="Oval 153"/>
            <p:cNvSpPr>
              <a:spLocks noChangeAspect="1" noChangeArrowheads="1"/>
            </p:cNvSpPr>
            <p:nvPr userDrawn="1"/>
          </p:nvSpPr>
          <p:spPr bwMode="auto">
            <a:xfrm>
              <a:off x="6912014" y="1658366"/>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2" name="Oval 154"/>
            <p:cNvSpPr>
              <a:spLocks noChangeAspect="1" noChangeArrowheads="1"/>
            </p:cNvSpPr>
            <p:nvPr userDrawn="1"/>
          </p:nvSpPr>
          <p:spPr bwMode="auto">
            <a:xfrm>
              <a:off x="7023590" y="1658366"/>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3" name="Oval 155"/>
            <p:cNvSpPr>
              <a:spLocks noChangeAspect="1" noChangeArrowheads="1"/>
            </p:cNvSpPr>
            <p:nvPr userDrawn="1"/>
          </p:nvSpPr>
          <p:spPr bwMode="auto">
            <a:xfrm>
              <a:off x="7136674" y="165836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4" name="Oval 156"/>
            <p:cNvSpPr>
              <a:spLocks noChangeAspect="1" noChangeArrowheads="1"/>
            </p:cNvSpPr>
            <p:nvPr userDrawn="1"/>
          </p:nvSpPr>
          <p:spPr bwMode="auto">
            <a:xfrm>
              <a:off x="7248250" y="165836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5" name="Oval 157"/>
            <p:cNvSpPr>
              <a:spLocks noChangeAspect="1" noChangeArrowheads="1"/>
            </p:cNvSpPr>
            <p:nvPr userDrawn="1"/>
          </p:nvSpPr>
          <p:spPr bwMode="auto">
            <a:xfrm>
              <a:off x="7361334" y="1658366"/>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6" name="Oval 158"/>
            <p:cNvSpPr>
              <a:spLocks noChangeAspect="1" noChangeArrowheads="1"/>
            </p:cNvSpPr>
            <p:nvPr userDrawn="1"/>
          </p:nvSpPr>
          <p:spPr bwMode="auto">
            <a:xfrm>
              <a:off x="7472910" y="1658366"/>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7" name="Oval 159"/>
            <p:cNvSpPr>
              <a:spLocks noChangeAspect="1" noChangeArrowheads="1"/>
            </p:cNvSpPr>
            <p:nvPr userDrawn="1"/>
          </p:nvSpPr>
          <p:spPr bwMode="auto">
            <a:xfrm>
              <a:off x="7585994" y="165836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8" name="Oval 160"/>
            <p:cNvSpPr>
              <a:spLocks noChangeAspect="1" noChangeArrowheads="1"/>
            </p:cNvSpPr>
            <p:nvPr userDrawn="1"/>
          </p:nvSpPr>
          <p:spPr bwMode="auto">
            <a:xfrm>
              <a:off x="7697570" y="165836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99" name="Oval 161"/>
            <p:cNvSpPr>
              <a:spLocks noChangeAspect="1" noChangeArrowheads="1"/>
            </p:cNvSpPr>
            <p:nvPr userDrawn="1"/>
          </p:nvSpPr>
          <p:spPr bwMode="auto">
            <a:xfrm>
              <a:off x="7810653" y="1658366"/>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0" name="Oval 162"/>
            <p:cNvSpPr>
              <a:spLocks noChangeAspect="1" noChangeArrowheads="1"/>
            </p:cNvSpPr>
            <p:nvPr userDrawn="1"/>
          </p:nvSpPr>
          <p:spPr bwMode="auto">
            <a:xfrm>
              <a:off x="844691" y="176240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1" name="Oval 163"/>
            <p:cNvSpPr>
              <a:spLocks noChangeAspect="1" noChangeArrowheads="1"/>
            </p:cNvSpPr>
            <p:nvPr userDrawn="1"/>
          </p:nvSpPr>
          <p:spPr bwMode="auto">
            <a:xfrm>
              <a:off x="956267" y="176240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2" name="Oval 164"/>
            <p:cNvSpPr>
              <a:spLocks noChangeAspect="1" noChangeArrowheads="1"/>
            </p:cNvSpPr>
            <p:nvPr userDrawn="1"/>
          </p:nvSpPr>
          <p:spPr bwMode="auto">
            <a:xfrm>
              <a:off x="1069351" y="176240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3" name="Oval 165"/>
            <p:cNvSpPr>
              <a:spLocks noChangeAspect="1" noChangeArrowheads="1"/>
            </p:cNvSpPr>
            <p:nvPr userDrawn="1"/>
          </p:nvSpPr>
          <p:spPr bwMode="auto">
            <a:xfrm>
              <a:off x="1180927" y="176240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4" name="Oval 166"/>
            <p:cNvSpPr>
              <a:spLocks noChangeAspect="1" noChangeArrowheads="1"/>
            </p:cNvSpPr>
            <p:nvPr userDrawn="1"/>
          </p:nvSpPr>
          <p:spPr bwMode="auto">
            <a:xfrm>
              <a:off x="1294010" y="176240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5" name="Oval 167"/>
            <p:cNvSpPr>
              <a:spLocks noChangeAspect="1" noChangeArrowheads="1"/>
            </p:cNvSpPr>
            <p:nvPr userDrawn="1"/>
          </p:nvSpPr>
          <p:spPr bwMode="auto">
            <a:xfrm>
              <a:off x="1405586" y="176240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6" name="Oval 168"/>
            <p:cNvSpPr>
              <a:spLocks noChangeAspect="1" noChangeArrowheads="1"/>
            </p:cNvSpPr>
            <p:nvPr userDrawn="1"/>
          </p:nvSpPr>
          <p:spPr bwMode="auto">
            <a:xfrm>
              <a:off x="1518671" y="176240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7" name="Oval 169"/>
            <p:cNvSpPr>
              <a:spLocks noChangeAspect="1" noChangeArrowheads="1"/>
            </p:cNvSpPr>
            <p:nvPr userDrawn="1"/>
          </p:nvSpPr>
          <p:spPr bwMode="auto">
            <a:xfrm>
              <a:off x="1630247" y="176240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8" name="Oval 170"/>
            <p:cNvSpPr>
              <a:spLocks noChangeAspect="1" noChangeArrowheads="1"/>
            </p:cNvSpPr>
            <p:nvPr userDrawn="1"/>
          </p:nvSpPr>
          <p:spPr bwMode="auto">
            <a:xfrm>
              <a:off x="1743330" y="176240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09" name="Oval 171"/>
            <p:cNvSpPr>
              <a:spLocks noChangeAspect="1" noChangeArrowheads="1"/>
            </p:cNvSpPr>
            <p:nvPr userDrawn="1"/>
          </p:nvSpPr>
          <p:spPr bwMode="auto">
            <a:xfrm>
              <a:off x="1854906" y="176240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0" name="Oval 172"/>
            <p:cNvSpPr>
              <a:spLocks noChangeAspect="1" noChangeArrowheads="1"/>
            </p:cNvSpPr>
            <p:nvPr userDrawn="1"/>
          </p:nvSpPr>
          <p:spPr bwMode="auto">
            <a:xfrm>
              <a:off x="1967990" y="176240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1" name="Oval 173"/>
            <p:cNvSpPr>
              <a:spLocks noChangeAspect="1" noChangeArrowheads="1"/>
            </p:cNvSpPr>
            <p:nvPr userDrawn="1"/>
          </p:nvSpPr>
          <p:spPr bwMode="auto">
            <a:xfrm>
              <a:off x="2079566" y="176240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2" name="Oval 174"/>
            <p:cNvSpPr>
              <a:spLocks noChangeAspect="1" noChangeArrowheads="1"/>
            </p:cNvSpPr>
            <p:nvPr userDrawn="1"/>
          </p:nvSpPr>
          <p:spPr bwMode="auto">
            <a:xfrm>
              <a:off x="2192650" y="176240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3" name="Oval 175"/>
            <p:cNvSpPr>
              <a:spLocks noChangeAspect="1" noChangeArrowheads="1"/>
            </p:cNvSpPr>
            <p:nvPr userDrawn="1"/>
          </p:nvSpPr>
          <p:spPr bwMode="auto">
            <a:xfrm>
              <a:off x="2304226" y="176240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4" name="Oval 176"/>
            <p:cNvSpPr>
              <a:spLocks noChangeAspect="1" noChangeArrowheads="1"/>
            </p:cNvSpPr>
            <p:nvPr userDrawn="1"/>
          </p:nvSpPr>
          <p:spPr bwMode="auto">
            <a:xfrm>
              <a:off x="2417310" y="176240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5" name="Oval 177"/>
            <p:cNvSpPr>
              <a:spLocks noChangeAspect="1" noChangeArrowheads="1"/>
            </p:cNvSpPr>
            <p:nvPr userDrawn="1"/>
          </p:nvSpPr>
          <p:spPr bwMode="auto">
            <a:xfrm>
              <a:off x="2528886" y="176240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6" name="Oval 178"/>
            <p:cNvSpPr>
              <a:spLocks noChangeAspect="1" noChangeArrowheads="1"/>
            </p:cNvSpPr>
            <p:nvPr userDrawn="1"/>
          </p:nvSpPr>
          <p:spPr bwMode="auto">
            <a:xfrm>
              <a:off x="2641969" y="176240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7" name="Oval 179"/>
            <p:cNvSpPr>
              <a:spLocks noChangeAspect="1" noChangeArrowheads="1"/>
            </p:cNvSpPr>
            <p:nvPr userDrawn="1"/>
          </p:nvSpPr>
          <p:spPr bwMode="auto">
            <a:xfrm>
              <a:off x="2753545" y="176240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8" name="Oval 180"/>
            <p:cNvSpPr>
              <a:spLocks noChangeAspect="1" noChangeArrowheads="1"/>
            </p:cNvSpPr>
            <p:nvPr userDrawn="1"/>
          </p:nvSpPr>
          <p:spPr bwMode="auto">
            <a:xfrm>
              <a:off x="3204373" y="176240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19" name="Oval 181"/>
            <p:cNvSpPr>
              <a:spLocks noChangeAspect="1" noChangeArrowheads="1"/>
            </p:cNvSpPr>
            <p:nvPr userDrawn="1"/>
          </p:nvSpPr>
          <p:spPr bwMode="auto">
            <a:xfrm>
              <a:off x="3315949" y="176240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0" name="Oval 182"/>
            <p:cNvSpPr>
              <a:spLocks noChangeAspect="1" noChangeArrowheads="1"/>
            </p:cNvSpPr>
            <p:nvPr userDrawn="1"/>
          </p:nvSpPr>
          <p:spPr bwMode="auto">
            <a:xfrm>
              <a:off x="3429033" y="176240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1" name="Oval 183"/>
            <p:cNvSpPr>
              <a:spLocks noChangeAspect="1" noChangeArrowheads="1"/>
            </p:cNvSpPr>
            <p:nvPr userDrawn="1"/>
          </p:nvSpPr>
          <p:spPr bwMode="auto">
            <a:xfrm>
              <a:off x="3540609" y="176240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2" name="Oval 184"/>
            <p:cNvSpPr>
              <a:spLocks noChangeAspect="1" noChangeArrowheads="1"/>
            </p:cNvSpPr>
            <p:nvPr userDrawn="1"/>
          </p:nvSpPr>
          <p:spPr bwMode="auto">
            <a:xfrm>
              <a:off x="3653693" y="176240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3" name="Oval 185"/>
            <p:cNvSpPr>
              <a:spLocks noChangeAspect="1" noChangeArrowheads="1"/>
            </p:cNvSpPr>
            <p:nvPr userDrawn="1"/>
          </p:nvSpPr>
          <p:spPr bwMode="auto">
            <a:xfrm>
              <a:off x="4663908" y="176240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4" name="Oval 186"/>
            <p:cNvSpPr>
              <a:spLocks noChangeAspect="1" noChangeArrowheads="1"/>
            </p:cNvSpPr>
            <p:nvPr userDrawn="1"/>
          </p:nvSpPr>
          <p:spPr bwMode="auto">
            <a:xfrm>
              <a:off x="4776992" y="176240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5" name="Oval 187"/>
            <p:cNvSpPr>
              <a:spLocks noChangeAspect="1" noChangeArrowheads="1"/>
            </p:cNvSpPr>
            <p:nvPr userDrawn="1"/>
          </p:nvSpPr>
          <p:spPr bwMode="auto">
            <a:xfrm>
              <a:off x="4888568" y="176240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6" name="Oval 188"/>
            <p:cNvSpPr>
              <a:spLocks noChangeAspect="1" noChangeArrowheads="1"/>
            </p:cNvSpPr>
            <p:nvPr userDrawn="1"/>
          </p:nvSpPr>
          <p:spPr bwMode="auto">
            <a:xfrm>
              <a:off x="5001652" y="176240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7" name="Oval 189"/>
            <p:cNvSpPr>
              <a:spLocks noChangeAspect="1" noChangeArrowheads="1"/>
            </p:cNvSpPr>
            <p:nvPr userDrawn="1"/>
          </p:nvSpPr>
          <p:spPr bwMode="auto">
            <a:xfrm>
              <a:off x="5113228" y="176240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8" name="Oval 190"/>
            <p:cNvSpPr>
              <a:spLocks noChangeAspect="1" noChangeArrowheads="1"/>
            </p:cNvSpPr>
            <p:nvPr userDrawn="1"/>
          </p:nvSpPr>
          <p:spPr bwMode="auto">
            <a:xfrm>
              <a:off x="5562548" y="176240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29" name="Oval 191"/>
            <p:cNvSpPr>
              <a:spLocks noChangeAspect="1" noChangeArrowheads="1"/>
            </p:cNvSpPr>
            <p:nvPr userDrawn="1"/>
          </p:nvSpPr>
          <p:spPr bwMode="auto">
            <a:xfrm>
              <a:off x="5675631" y="176240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0" name="Oval 192"/>
            <p:cNvSpPr>
              <a:spLocks noChangeAspect="1" noChangeArrowheads="1"/>
            </p:cNvSpPr>
            <p:nvPr userDrawn="1"/>
          </p:nvSpPr>
          <p:spPr bwMode="auto">
            <a:xfrm>
              <a:off x="5787207" y="176240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1" name="Oval 193"/>
            <p:cNvSpPr>
              <a:spLocks noChangeAspect="1" noChangeArrowheads="1"/>
            </p:cNvSpPr>
            <p:nvPr userDrawn="1"/>
          </p:nvSpPr>
          <p:spPr bwMode="auto">
            <a:xfrm>
              <a:off x="5900291" y="176240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2" name="Oval 194"/>
            <p:cNvSpPr>
              <a:spLocks noChangeAspect="1" noChangeArrowheads="1"/>
            </p:cNvSpPr>
            <p:nvPr userDrawn="1"/>
          </p:nvSpPr>
          <p:spPr bwMode="auto">
            <a:xfrm>
              <a:off x="6013375" y="176240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3" name="Oval 195"/>
            <p:cNvSpPr>
              <a:spLocks noChangeAspect="1" noChangeArrowheads="1"/>
            </p:cNvSpPr>
            <p:nvPr userDrawn="1"/>
          </p:nvSpPr>
          <p:spPr bwMode="auto">
            <a:xfrm>
              <a:off x="6124951" y="176240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4" name="Oval 196"/>
            <p:cNvSpPr>
              <a:spLocks noChangeAspect="1" noChangeArrowheads="1"/>
            </p:cNvSpPr>
            <p:nvPr userDrawn="1"/>
          </p:nvSpPr>
          <p:spPr bwMode="auto">
            <a:xfrm>
              <a:off x="6238035" y="176240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5" name="Oval 197"/>
            <p:cNvSpPr>
              <a:spLocks noChangeAspect="1" noChangeArrowheads="1"/>
            </p:cNvSpPr>
            <p:nvPr userDrawn="1"/>
          </p:nvSpPr>
          <p:spPr bwMode="auto">
            <a:xfrm>
              <a:off x="6349611" y="176240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6" name="Oval 198"/>
            <p:cNvSpPr>
              <a:spLocks noChangeAspect="1" noChangeArrowheads="1"/>
            </p:cNvSpPr>
            <p:nvPr userDrawn="1"/>
          </p:nvSpPr>
          <p:spPr bwMode="auto">
            <a:xfrm>
              <a:off x="6462694" y="176240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7" name="Oval 199"/>
            <p:cNvSpPr>
              <a:spLocks noChangeAspect="1" noChangeArrowheads="1"/>
            </p:cNvSpPr>
            <p:nvPr userDrawn="1"/>
          </p:nvSpPr>
          <p:spPr bwMode="auto">
            <a:xfrm>
              <a:off x="6574270" y="176240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8" name="Oval 200"/>
            <p:cNvSpPr>
              <a:spLocks noChangeAspect="1" noChangeArrowheads="1"/>
            </p:cNvSpPr>
            <p:nvPr userDrawn="1"/>
          </p:nvSpPr>
          <p:spPr bwMode="auto">
            <a:xfrm>
              <a:off x="6687355" y="176240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39" name="Oval 201"/>
            <p:cNvSpPr>
              <a:spLocks noChangeAspect="1" noChangeArrowheads="1"/>
            </p:cNvSpPr>
            <p:nvPr userDrawn="1"/>
          </p:nvSpPr>
          <p:spPr bwMode="auto">
            <a:xfrm>
              <a:off x="6798931" y="176240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0" name="Oval 202"/>
            <p:cNvSpPr>
              <a:spLocks noChangeAspect="1" noChangeArrowheads="1"/>
            </p:cNvSpPr>
            <p:nvPr userDrawn="1"/>
          </p:nvSpPr>
          <p:spPr bwMode="auto">
            <a:xfrm>
              <a:off x="6912014" y="176240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1" name="Oval 203"/>
            <p:cNvSpPr>
              <a:spLocks noChangeAspect="1" noChangeArrowheads="1"/>
            </p:cNvSpPr>
            <p:nvPr userDrawn="1"/>
          </p:nvSpPr>
          <p:spPr bwMode="auto">
            <a:xfrm>
              <a:off x="7023590" y="176240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2" name="Oval 204"/>
            <p:cNvSpPr>
              <a:spLocks noChangeAspect="1" noChangeArrowheads="1"/>
            </p:cNvSpPr>
            <p:nvPr userDrawn="1"/>
          </p:nvSpPr>
          <p:spPr bwMode="auto">
            <a:xfrm>
              <a:off x="7136674" y="176240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3" name="Oval 205"/>
            <p:cNvSpPr>
              <a:spLocks noChangeAspect="1" noChangeArrowheads="1"/>
            </p:cNvSpPr>
            <p:nvPr userDrawn="1"/>
          </p:nvSpPr>
          <p:spPr bwMode="auto">
            <a:xfrm>
              <a:off x="7248250" y="176240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4" name="Oval 206"/>
            <p:cNvSpPr>
              <a:spLocks noChangeAspect="1" noChangeArrowheads="1"/>
            </p:cNvSpPr>
            <p:nvPr userDrawn="1"/>
          </p:nvSpPr>
          <p:spPr bwMode="auto">
            <a:xfrm>
              <a:off x="7361334" y="176240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5" name="Oval 207"/>
            <p:cNvSpPr>
              <a:spLocks noChangeAspect="1" noChangeArrowheads="1"/>
            </p:cNvSpPr>
            <p:nvPr userDrawn="1"/>
          </p:nvSpPr>
          <p:spPr bwMode="auto">
            <a:xfrm>
              <a:off x="7472910" y="176240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6" name="Oval 208"/>
            <p:cNvSpPr>
              <a:spLocks noChangeAspect="1" noChangeArrowheads="1"/>
            </p:cNvSpPr>
            <p:nvPr userDrawn="1"/>
          </p:nvSpPr>
          <p:spPr bwMode="auto">
            <a:xfrm>
              <a:off x="7585994" y="176240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7" name="Oval 209"/>
            <p:cNvSpPr>
              <a:spLocks noChangeAspect="1" noChangeArrowheads="1"/>
            </p:cNvSpPr>
            <p:nvPr userDrawn="1"/>
          </p:nvSpPr>
          <p:spPr bwMode="auto">
            <a:xfrm>
              <a:off x="7697570" y="176240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8" name="Oval 210"/>
            <p:cNvSpPr>
              <a:spLocks noChangeAspect="1" noChangeArrowheads="1"/>
            </p:cNvSpPr>
            <p:nvPr userDrawn="1"/>
          </p:nvSpPr>
          <p:spPr bwMode="auto">
            <a:xfrm>
              <a:off x="7810653" y="176240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49" name="Oval 211"/>
            <p:cNvSpPr>
              <a:spLocks noChangeAspect="1" noChangeArrowheads="1"/>
            </p:cNvSpPr>
            <p:nvPr userDrawn="1"/>
          </p:nvSpPr>
          <p:spPr bwMode="auto">
            <a:xfrm>
              <a:off x="7922229" y="176240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0" name="Oval 212"/>
            <p:cNvSpPr>
              <a:spLocks noChangeAspect="1" noChangeArrowheads="1"/>
            </p:cNvSpPr>
            <p:nvPr userDrawn="1"/>
          </p:nvSpPr>
          <p:spPr bwMode="auto">
            <a:xfrm>
              <a:off x="8035314" y="176240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1" name="Oval 213"/>
            <p:cNvSpPr>
              <a:spLocks noChangeAspect="1" noChangeArrowheads="1"/>
            </p:cNvSpPr>
            <p:nvPr userDrawn="1"/>
          </p:nvSpPr>
          <p:spPr bwMode="auto">
            <a:xfrm>
              <a:off x="8146890" y="176240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2" name="Oval 214"/>
            <p:cNvSpPr>
              <a:spLocks noChangeAspect="1" noChangeArrowheads="1"/>
            </p:cNvSpPr>
            <p:nvPr userDrawn="1"/>
          </p:nvSpPr>
          <p:spPr bwMode="auto">
            <a:xfrm>
              <a:off x="8259973" y="176240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3" name="Oval 215"/>
            <p:cNvSpPr>
              <a:spLocks noChangeAspect="1" noChangeArrowheads="1"/>
            </p:cNvSpPr>
            <p:nvPr userDrawn="1"/>
          </p:nvSpPr>
          <p:spPr bwMode="auto">
            <a:xfrm>
              <a:off x="8371549" y="176240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4" name="Oval 216"/>
            <p:cNvSpPr>
              <a:spLocks noChangeAspect="1" noChangeArrowheads="1"/>
            </p:cNvSpPr>
            <p:nvPr userDrawn="1"/>
          </p:nvSpPr>
          <p:spPr bwMode="auto">
            <a:xfrm>
              <a:off x="8484633" y="176240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5" name="Oval 217"/>
            <p:cNvSpPr>
              <a:spLocks noChangeAspect="1" noChangeArrowheads="1"/>
            </p:cNvSpPr>
            <p:nvPr userDrawn="1"/>
          </p:nvSpPr>
          <p:spPr bwMode="auto">
            <a:xfrm>
              <a:off x="8596209" y="176240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6" name="Oval 218"/>
            <p:cNvSpPr>
              <a:spLocks noChangeAspect="1" noChangeArrowheads="1"/>
            </p:cNvSpPr>
            <p:nvPr userDrawn="1"/>
          </p:nvSpPr>
          <p:spPr bwMode="auto">
            <a:xfrm>
              <a:off x="506947" y="176240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7" name="Oval 219"/>
            <p:cNvSpPr>
              <a:spLocks noChangeAspect="1" noChangeArrowheads="1"/>
            </p:cNvSpPr>
            <p:nvPr userDrawn="1"/>
          </p:nvSpPr>
          <p:spPr bwMode="auto">
            <a:xfrm>
              <a:off x="620031" y="176240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8" name="Oval 220"/>
            <p:cNvSpPr>
              <a:spLocks noChangeAspect="1" noChangeArrowheads="1"/>
            </p:cNvSpPr>
            <p:nvPr userDrawn="1"/>
          </p:nvSpPr>
          <p:spPr bwMode="auto">
            <a:xfrm>
              <a:off x="731607" y="176240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59" name="Oval 221"/>
            <p:cNvSpPr>
              <a:spLocks noChangeAspect="1" noChangeArrowheads="1"/>
            </p:cNvSpPr>
            <p:nvPr userDrawn="1"/>
          </p:nvSpPr>
          <p:spPr bwMode="auto">
            <a:xfrm>
              <a:off x="844691" y="186644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0" name="Oval 222"/>
            <p:cNvSpPr>
              <a:spLocks noChangeAspect="1" noChangeArrowheads="1"/>
            </p:cNvSpPr>
            <p:nvPr userDrawn="1"/>
          </p:nvSpPr>
          <p:spPr bwMode="auto">
            <a:xfrm>
              <a:off x="956267" y="186644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1" name="Oval 223"/>
            <p:cNvSpPr>
              <a:spLocks noChangeAspect="1" noChangeArrowheads="1"/>
            </p:cNvSpPr>
            <p:nvPr userDrawn="1"/>
          </p:nvSpPr>
          <p:spPr bwMode="auto">
            <a:xfrm>
              <a:off x="1069351" y="186644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2" name="Oval 224"/>
            <p:cNvSpPr>
              <a:spLocks noChangeAspect="1" noChangeArrowheads="1"/>
            </p:cNvSpPr>
            <p:nvPr userDrawn="1"/>
          </p:nvSpPr>
          <p:spPr bwMode="auto">
            <a:xfrm>
              <a:off x="1180927" y="186644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3" name="Oval 225"/>
            <p:cNvSpPr>
              <a:spLocks noChangeAspect="1" noChangeArrowheads="1"/>
            </p:cNvSpPr>
            <p:nvPr userDrawn="1"/>
          </p:nvSpPr>
          <p:spPr bwMode="auto">
            <a:xfrm>
              <a:off x="1294010" y="186644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4" name="Oval 226"/>
            <p:cNvSpPr>
              <a:spLocks noChangeAspect="1" noChangeArrowheads="1"/>
            </p:cNvSpPr>
            <p:nvPr userDrawn="1"/>
          </p:nvSpPr>
          <p:spPr bwMode="auto">
            <a:xfrm>
              <a:off x="1405586" y="186644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5" name="Oval 227"/>
            <p:cNvSpPr>
              <a:spLocks noChangeAspect="1" noChangeArrowheads="1"/>
            </p:cNvSpPr>
            <p:nvPr userDrawn="1"/>
          </p:nvSpPr>
          <p:spPr bwMode="auto">
            <a:xfrm>
              <a:off x="1518671" y="186644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6" name="Oval 228"/>
            <p:cNvSpPr>
              <a:spLocks noChangeAspect="1" noChangeArrowheads="1"/>
            </p:cNvSpPr>
            <p:nvPr userDrawn="1"/>
          </p:nvSpPr>
          <p:spPr bwMode="auto">
            <a:xfrm>
              <a:off x="1630247" y="186644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7" name="Oval 229"/>
            <p:cNvSpPr>
              <a:spLocks noChangeAspect="1" noChangeArrowheads="1"/>
            </p:cNvSpPr>
            <p:nvPr userDrawn="1"/>
          </p:nvSpPr>
          <p:spPr bwMode="auto">
            <a:xfrm>
              <a:off x="1743330" y="186644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8" name="Oval 230"/>
            <p:cNvSpPr>
              <a:spLocks noChangeAspect="1" noChangeArrowheads="1"/>
            </p:cNvSpPr>
            <p:nvPr userDrawn="1"/>
          </p:nvSpPr>
          <p:spPr bwMode="auto">
            <a:xfrm>
              <a:off x="1854906" y="186644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69" name="Oval 231"/>
            <p:cNvSpPr>
              <a:spLocks noChangeAspect="1" noChangeArrowheads="1"/>
            </p:cNvSpPr>
            <p:nvPr userDrawn="1"/>
          </p:nvSpPr>
          <p:spPr bwMode="auto">
            <a:xfrm>
              <a:off x="1967990" y="186644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0" name="Oval 232"/>
            <p:cNvSpPr>
              <a:spLocks noChangeAspect="1" noChangeArrowheads="1"/>
            </p:cNvSpPr>
            <p:nvPr userDrawn="1"/>
          </p:nvSpPr>
          <p:spPr bwMode="auto">
            <a:xfrm>
              <a:off x="2079566" y="186644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1" name="Oval 233"/>
            <p:cNvSpPr>
              <a:spLocks noChangeAspect="1" noChangeArrowheads="1"/>
            </p:cNvSpPr>
            <p:nvPr userDrawn="1"/>
          </p:nvSpPr>
          <p:spPr bwMode="auto">
            <a:xfrm>
              <a:off x="2192650" y="186644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2" name="Oval 234"/>
            <p:cNvSpPr>
              <a:spLocks noChangeAspect="1" noChangeArrowheads="1"/>
            </p:cNvSpPr>
            <p:nvPr userDrawn="1"/>
          </p:nvSpPr>
          <p:spPr bwMode="auto">
            <a:xfrm>
              <a:off x="2304226" y="186644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3" name="Oval 235"/>
            <p:cNvSpPr>
              <a:spLocks noChangeAspect="1" noChangeArrowheads="1"/>
            </p:cNvSpPr>
            <p:nvPr userDrawn="1"/>
          </p:nvSpPr>
          <p:spPr bwMode="auto">
            <a:xfrm>
              <a:off x="2528886" y="186644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4" name="Oval 236"/>
            <p:cNvSpPr>
              <a:spLocks noChangeAspect="1" noChangeArrowheads="1"/>
            </p:cNvSpPr>
            <p:nvPr userDrawn="1"/>
          </p:nvSpPr>
          <p:spPr bwMode="auto">
            <a:xfrm>
              <a:off x="2641969" y="186644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5" name="Oval 237"/>
            <p:cNvSpPr>
              <a:spLocks noChangeAspect="1" noChangeArrowheads="1"/>
            </p:cNvSpPr>
            <p:nvPr userDrawn="1"/>
          </p:nvSpPr>
          <p:spPr bwMode="auto">
            <a:xfrm>
              <a:off x="2753545" y="186644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6" name="Oval 238"/>
            <p:cNvSpPr>
              <a:spLocks noChangeAspect="1" noChangeArrowheads="1"/>
            </p:cNvSpPr>
            <p:nvPr userDrawn="1"/>
          </p:nvSpPr>
          <p:spPr bwMode="auto">
            <a:xfrm>
              <a:off x="3204373" y="186644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7" name="Oval 239"/>
            <p:cNvSpPr>
              <a:spLocks noChangeAspect="1" noChangeArrowheads="1"/>
            </p:cNvSpPr>
            <p:nvPr userDrawn="1"/>
          </p:nvSpPr>
          <p:spPr bwMode="auto">
            <a:xfrm>
              <a:off x="3315949" y="186644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8" name="Oval 240"/>
            <p:cNvSpPr>
              <a:spLocks noChangeAspect="1" noChangeArrowheads="1"/>
            </p:cNvSpPr>
            <p:nvPr userDrawn="1"/>
          </p:nvSpPr>
          <p:spPr bwMode="auto">
            <a:xfrm>
              <a:off x="3429033" y="186644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79" name="Oval 241"/>
            <p:cNvSpPr>
              <a:spLocks noChangeAspect="1" noChangeArrowheads="1"/>
            </p:cNvSpPr>
            <p:nvPr userDrawn="1"/>
          </p:nvSpPr>
          <p:spPr bwMode="auto">
            <a:xfrm>
              <a:off x="3878352" y="186644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0" name="Oval 242"/>
            <p:cNvSpPr>
              <a:spLocks noChangeAspect="1" noChangeArrowheads="1"/>
            </p:cNvSpPr>
            <p:nvPr userDrawn="1"/>
          </p:nvSpPr>
          <p:spPr bwMode="auto">
            <a:xfrm>
              <a:off x="4663908" y="186644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1" name="Oval 243"/>
            <p:cNvSpPr>
              <a:spLocks noChangeAspect="1" noChangeArrowheads="1"/>
            </p:cNvSpPr>
            <p:nvPr userDrawn="1"/>
          </p:nvSpPr>
          <p:spPr bwMode="auto">
            <a:xfrm>
              <a:off x="4776992" y="186644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2" name="Oval 244"/>
            <p:cNvSpPr>
              <a:spLocks noChangeAspect="1" noChangeArrowheads="1"/>
            </p:cNvSpPr>
            <p:nvPr userDrawn="1"/>
          </p:nvSpPr>
          <p:spPr bwMode="auto">
            <a:xfrm>
              <a:off x="4888568" y="186644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3" name="Oval 245"/>
            <p:cNvSpPr>
              <a:spLocks noChangeAspect="1" noChangeArrowheads="1"/>
            </p:cNvSpPr>
            <p:nvPr userDrawn="1"/>
          </p:nvSpPr>
          <p:spPr bwMode="auto">
            <a:xfrm>
              <a:off x="5001652" y="186644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4" name="Oval 246"/>
            <p:cNvSpPr>
              <a:spLocks noChangeAspect="1" noChangeArrowheads="1"/>
            </p:cNvSpPr>
            <p:nvPr userDrawn="1"/>
          </p:nvSpPr>
          <p:spPr bwMode="auto">
            <a:xfrm>
              <a:off x="5113228" y="186644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5" name="Oval 247"/>
            <p:cNvSpPr>
              <a:spLocks noChangeAspect="1" noChangeArrowheads="1"/>
            </p:cNvSpPr>
            <p:nvPr userDrawn="1"/>
          </p:nvSpPr>
          <p:spPr bwMode="auto">
            <a:xfrm>
              <a:off x="5226311" y="186644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6" name="Oval 248"/>
            <p:cNvSpPr>
              <a:spLocks noChangeAspect="1" noChangeArrowheads="1"/>
            </p:cNvSpPr>
            <p:nvPr userDrawn="1"/>
          </p:nvSpPr>
          <p:spPr bwMode="auto">
            <a:xfrm>
              <a:off x="5337887" y="186644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7" name="Oval 249"/>
            <p:cNvSpPr>
              <a:spLocks noChangeAspect="1" noChangeArrowheads="1"/>
            </p:cNvSpPr>
            <p:nvPr userDrawn="1"/>
          </p:nvSpPr>
          <p:spPr bwMode="auto">
            <a:xfrm>
              <a:off x="5450972" y="186644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8" name="Oval 250"/>
            <p:cNvSpPr>
              <a:spLocks noChangeAspect="1" noChangeArrowheads="1"/>
            </p:cNvSpPr>
            <p:nvPr userDrawn="1"/>
          </p:nvSpPr>
          <p:spPr bwMode="auto">
            <a:xfrm>
              <a:off x="5562548" y="186644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89" name="Oval 251"/>
            <p:cNvSpPr>
              <a:spLocks noChangeAspect="1" noChangeArrowheads="1"/>
            </p:cNvSpPr>
            <p:nvPr userDrawn="1"/>
          </p:nvSpPr>
          <p:spPr bwMode="auto">
            <a:xfrm>
              <a:off x="5675631" y="186644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0" name="Oval 252"/>
            <p:cNvSpPr>
              <a:spLocks noChangeAspect="1" noChangeArrowheads="1"/>
            </p:cNvSpPr>
            <p:nvPr userDrawn="1"/>
          </p:nvSpPr>
          <p:spPr bwMode="auto">
            <a:xfrm>
              <a:off x="5787207" y="186644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1" name="Oval 253"/>
            <p:cNvSpPr>
              <a:spLocks noChangeAspect="1" noChangeArrowheads="1"/>
            </p:cNvSpPr>
            <p:nvPr userDrawn="1"/>
          </p:nvSpPr>
          <p:spPr bwMode="auto">
            <a:xfrm>
              <a:off x="5900291" y="186644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2" name="Oval 254"/>
            <p:cNvSpPr>
              <a:spLocks noChangeAspect="1" noChangeArrowheads="1"/>
            </p:cNvSpPr>
            <p:nvPr userDrawn="1"/>
          </p:nvSpPr>
          <p:spPr bwMode="auto">
            <a:xfrm>
              <a:off x="6013375" y="186644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3" name="Oval 255"/>
            <p:cNvSpPr>
              <a:spLocks noChangeAspect="1" noChangeArrowheads="1"/>
            </p:cNvSpPr>
            <p:nvPr userDrawn="1"/>
          </p:nvSpPr>
          <p:spPr bwMode="auto">
            <a:xfrm>
              <a:off x="6124951" y="186644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4" name="Oval 256"/>
            <p:cNvSpPr>
              <a:spLocks noChangeAspect="1" noChangeArrowheads="1"/>
            </p:cNvSpPr>
            <p:nvPr userDrawn="1"/>
          </p:nvSpPr>
          <p:spPr bwMode="auto">
            <a:xfrm>
              <a:off x="6238035" y="186644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5" name="Oval 257"/>
            <p:cNvSpPr>
              <a:spLocks noChangeAspect="1" noChangeArrowheads="1"/>
            </p:cNvSpPr>
            <p:nvPr userDrawn="1"/>
          </p:nvSpPr>
          <p:spPr bwMode="auto">
            <a:xfrm>
              <a:off x="6349611" y="186644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6" name="Oval 258"/>
            <p:cNvSpPr>
              <a:spLocks noChangeAspect="1" noChangeArrowheads="1"/>
            </p:cNvSpPr>
            <p:nvPr userDrawn="1"/>
          </p:nvSpPr>
          <p:spPr bwMode="auto">
            <a:xfrm>
              <a:off x="6462694" y="186644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7" name="Oval 259"/>
            <p:cNvSpPr>
              <a:spLocks noChangeAspect="1" noChangeArrowheads="1"/>
            </p:cNvSpPr>
            <p:nvPr userDrawn="1"/>
          </p:nvSpPr>
          <p:spPr bwMode="auto">
            <a:xfrm>
              <a:off x="6574270" y="186644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8" name="Oval 260"/>
            <p:cNvSpPr>
              <a:spLocks noChangeAspect="1" noChangeArrowheads="1"/>
            </p:cNvSpPr>
            <p:nvPr userDrawn="1"/>
          </p:nvSpPr>
          <p:spPr bwMode="auto">
            <a:xfrm>
              <a:off x="6687355" y="186644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299" name="Oval 261"/>
            <p:cNvSpPr>
              <a:spLocks noChangeAspect="1" noChangeArrowheads="1"/>
            </p:cNvSpPr>
            <p:nvPr userDrawn="1"/>
          </p:nvSpPr>
          <p:spPr bwMode="auto">
            <a:xfrm>
              <a:off x="6798931" y="186644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0" name="Oval 262"/>
            <p:cNvSpPr>
              <a:spLocks noChangeAspect="1" noChangeArrowheads="1"/>
            </p:cNvSpPr>
            <p:nvPr userDrawn="1"/>
          </p:nvSpPr>
          <p:spPr bwMode="auto">
            <a:xfrm>
              <a:off x="6912014" y="186644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1" name="Oval 263"/>
            <p:cNvSpPr>
              <a:spLocks noChangeAspect="1" noChangeArrowheads="1"/>
            </p:cNvSpPr>
            <p:nvPr userDrawn="1"/>
          </p:nvSpPr>
          <p:spPr bwMode="auto">
            <a:xfrm>
              <a:off x="7023590" y="186644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2" name="Oval 264"/>
            <p:cNvSpPr>
              <a:spLocks noChangeAspect="1" noChangeArrowheads="1"/>
            </p:cNvSpPr>
            <p:nvPr userDrawn="1"/>
          </p:nvSpPr>
          <p:spPr bwMode="auto">
            <a:xfrm>
              <a:off x="7136674" y="186644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3" name="Oval 265"/>
            <p:cNvSpPr>
              <a:spLocks noChangeAspect="1" noChangeArrowheads="1"/>
            </p:cNvSpPr>
            <p:nvPr userDrawn="1"/>
          </p:nvSpPr>
          <p:spPr bwMode="auto">
            <a:xfrm>
              <a:off x="7248250" y="186644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4" name="Oval 266"/>
            <p:cNvSpPr>
              <a:spLocks noChangeAspect="1" noChangeArrowheads="1"/>
            </p:cNvSpPr>
            <p:nvPr userDrawn="1"/>
          </p:nvSpPr>
          <p:spPr bwMode="auto">
            <a:xfrm>
              <a:off x="7361334" y="186644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5" name="Oval 267"/>
            <p:cNvSpPr>
              <a:spLocks noChangeAspect="1" noChangeArrowheads="1"/>
            </p:cNvSpPr>
            <p:nvPr userDrawn="1"/>
          </p:nvSpPr>
          <p:spPr bwMode="auto">
            <a:xfrm>
              <a:off x="7472910" y="186644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6" name="Oval 268"/>
            <p:cNvSpPr>
              <a:spLocks noChangeAspect="1" noChangeArrowheads="1"/>
            </p:cNvSpPr>
            <p:nvPr userDrawn="1"/>
          </p:nvSpPr>
          <p:spPr bwMode="auto">
            <a:xfrm>
              <a:off x="7585994" y="186644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7" name="Oval 269"/>
            <p:cNvSpPr>
              <a:spLocks noChangeAspect="1" noChangeArrowheads="1"/>
            </p:cNvSpPr>
            <p:nvPr userDrawn="1"/>
          </p:nvSpPr>
          <p:spPr bwMode="auto">
            <a:xfrm>
              <a:off x="7697570" y="186644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8" name="Oval 270"/>
            <p:cNvSpPr>
              <a:spLocks noChangeAspect="1" noChangeArrowheads="1"/>
            </p:cNvSpPr>
            <p:nvPr userDrawn="1"/>
          </p:nvSpPr>
          <p:spPr bwMode="auto">
            <a:xfrm>
              <a:off x="7810653" y="186644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9" name="Oval 271"/>
            <p:cNvSpPr>
              <a:spLocks noChangeAspect="1" noChangeArrowheads="1"/>
            </p:cNvSpPr>
            <p:nvPr userDrawn="1"/>
          </p:nvSpPr>
          <p:spPr bwMode="auto">
            <a:xfrm>
              <a:off x="7922229" y="186644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0" name="Oval 272"/>
            <p:cNvSpPr>
              <a:spLocks noChangeAspect="1" noChangeArrowheads="1"/>
            </p:cNvSpPr>
            <p:nvPr userDrawn="1"/>
          </p:nvSpPr>
          <p:spPr bwMode="auto">
            <a:xfrm>
              <a:off x="8035314" y="186644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1" name="Oval 273"/>
            <p:cNvSpPr>
              <a:spLocks noChangeAspect="1" noChangeArrowheads="1"/>
            </p:cNvSpPr>
            <p:nvPr userDrawn="1"/>
          </p:nvSpPr>
          <p:spPr bwMode="auto">
            <a:xfrm>
              <a:off x="8146890" y="186644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2" name="Oval 274"/>
            <p:cNvSpPr>
              <a:spLocks noChangeAspect="1" noChangeArrowheads="1"/>
            </p:cNvSpPr>
            <p:nvPr userDrawn="1"/>
          </p:nvSpPr>
          <p:spPr bwMode="auto">
            <a:xfrm>
              <a:off x="8259973" y="186644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3" name="Oval 275"/>
            <p:cNvSpPr>
              <a:spLocks noChangeAspect="1" noChangeArrowheads="1"/>
            </p:cNvSpPr>
            <p:nvPr userDrawn="1"/>
          </p:nvSpPr>
          <p:spPr bwMode="auto">
            <a:xfrm>
              <a:off x="8371549" y="186644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4" name="Oval 276"/>
            <p:cNvSpPr>
              <a:spLocks noChangeAspect="1" noChangeArrowheads="1"/>
            </p:cNvSpPr>
            <p:nvPr userDrawn="1"/>
          </p:nvSpPr>
          <p:spPr bwMode="auto">
            <a:xfrm>
              <a:off x="8484633" y="186644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5" name="Oval 277"/>
            <p:cNvSpPr>
              <a:spLocks noChangeAspect="1" noChangeArrowheads="1"/>
            </p:cNvSpPr>
            <p:nvPr userDrawn="1"/>
          </p:nvSpPr>
          <p:spPr bwMode="auto">
            <a:xfrm>
              <a:off x="8596209" y="186644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6" name="Oval 278"/>
            <p:cNvSpPr>
              <a:spLocks noChangeAspect="1" noChangeArrowheads="1"/>
            </p:cNvSpPr>
            <p:nvPr userDrawn="1"/>
          </p:nvSpPr>
          <p:spPr bwMode="auto">
            <a:xfrm>
              <a:off x="8709293" y="186644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7" name="Oval 279"/>
            <p:cNvSpPr>
              <a:spLocks noChangeAspect="1" noChangeArrowheads="1"/>
            </p:cNvSpPr>
            <p:nvPr userDrawn="1"/>
          </p:nvSpPr>
          <p:spPr bwMode="auto">
            <a:xfrm>
              <a:off x="506947" y="186644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8" name="Oval 280"/>
            <p:cNvSpPr>
              <a:spLocks noChangeAspect="1" noChangeArrowheads="1"/>
            </p:cNvSpPr>
            <p:nvPr userDrawn="1"/>
          </p:nvSpPr>
          <p:spPr bwMode="auto">
            <a:xfrm>
              <a:off x="620031" y="186644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19" name="Oval 281"/>
            <p:cNvSpPr>
              <a:spLocks noChangeAspect="1" noChangeArrowheads="1"/>
            </p:cNvSpPr>
            <p:nvPr userDrawn="1"/>
          </p:nvSpPr>
          <p:spPr bwMode="auto">
            <a:xfrm>
              <a:off x="731607" y="186644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0" name="Oval 282"/>
            <p:cNvSpPr>
              <a:spLocks noChangeAspect="1" noChangeArrowheads="1"/>
            </p:cNvSpPr>
            <p:nvPr userDrawn="1"/>
          </p:nvSpPr>
          <p:spPr bwMode="auto">
            <a:xfrm>
              <a:off x="844691" y="1970477"/>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1" name="Oval 283"/>
            <p:cNvSpPr>
              <a:spLocks noChangeAspect="1" noChangeArrowheads="1"/>
            </p:cNvSpPr>
            <p:nvPr userDrawn="1"/>
          </p:nvSpPr>
          <p:spPr bwMode="auto">
            <a:xfrm>
              <a:off x="956267" y="1970477"/>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2" name="Oval 284"/>
            <p:cNvSpPr>
              <a:spLocks noChangeAspect="1" noChangeArrowheads="1"/>
            </p:cNvSpPr>
            <p:nvPr userDrawn="1"/>
          </p:nvSpPr>
          <p:spPr bwMode="auto">
            <a:xfrm>
              <a:off x="1069351" y="1970477"/>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3" name="Oval 285"/>
            <p:cNvSpPr>
              <a:spLocks noChangeAspect="1" noChangeArrowheads="1"/>
            </p:cNvSpPr>
            <p:nvPr userDrawn="1"/>
          </p:nvSpPr>
          <p:spPr bwMode="auto">
            <a:xfrm>
              <a:off x="1180927" y="1970477"/>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4" name="Oval 286"/>
            <p:cNvSpPr>
              <a:spLocks noChangeAspect="1" noChangeArrowheads="1"/>
            </p:cNvSpPr>
            <p:nvPr userDrawn="1"/>
          </p:nvSpPr>
          <p:spPr bwMode="auto">
            <a:xfrm>
              <a:off x="1294010" y="1970477"/>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5" name="Oval 287"/>
            <p:cNvSpPr>
              <a:spLocks noChangeAspect="1" noChangeArrowheads="1"/>
            </p:cNvSpPr>
            <p:nvPr userDrawn="1"/>
          </p:nvSpPr>
          <p:spPr bwMode="auto">
            <a:xfrm>
              <a:off x="1405586" y="1970477"/>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6" name="Oval 288"/>
            <p:cNvSpPr>
              <a:spLocks noChangeAspect="1" noChangeArrowheads="1"/>
            </p:cNvSpPr>
            <p:nvPr userDrawn="1"/>
          </p:nvSpPr>
          <p:spPr bwMode="auto">
            <a:xfrm>
              <a:off x="1518671" y="1970477"/>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7" name="Oval 289"/>
            <p:cNvSpPr>
              <a:spLocks noChangeAspect="1" noChangeArrowheads="1"/>
            </p:cNvSpPr>
            <p:nvPr userDrawn="1"/>
          </p:nvSpPr>
          <p:spPr bwMode="auto">
            <a:xfrm>
              <a:off x="1630247" y="1970477"/>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8" name="Oval 290"/>
            <p:cNvSpPr>
              <a:spLocks noChangeAspect="1" noChangeArrowheads="1"/>
            </p:cNvSpPr>
            <p:nvPr userDrawn="1"/>
          </p:nvSpPr>
          <p:spPr bwMode="auto">
            <a:xfrm>
              <a:off x="1743330" y="1970477"/>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9" name="Oval 291"/>
            <p:cNvSpPr>
              <a:spLocks noChangeAspect="1" noChangeArrowheads="1"/>
            </p:cNvSpPr>
            <p:nvPr userDrawn="1"/>
          </p:nvSpPr>
          <p:spPr bwMode="auto">
            <a:xfrm>
              <a:off x="1854906" y="1970477"/>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0" name="Oval 292"/>
            <p:cNvSpPr>
              <a:spLocks noChangeAspect="1" noChangeArrowheads="1"/>
            </p:cNvSpPr>
            <p:nvPr userDrawn="1"/>
          </p:nvSpPr>
          <p:spPr bwMode="auto">
            <a:xfrm>
              <a:off x="1967990" y="1970477"/>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1" name="Oval 293"/>
            <p:cNvSpPr>
              <a:spLocks noChangeAspect="1" noChangeArrowheads="1"/>
            </p:cNvSpPr>
            <p:nvPr userDrawn="1"/>
          </p:nvSpPr>
          <p:spPr bwMode="auto">
            <a:xfrm>
              <a:off x="2079566" y="1970477"/>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2" name="Oval 294"/>
            <p:cNvSpPr>
              <a:spLocks noChangeAspect="1" noChangeArrowheads="1"/>
            </p:cNvSpPr>
            <p:nvPr userDrawn="1"/>
          </p:nvSpPr>
          <p:spPr bwMode="auto">
            <a:xfrm>
              <a:off x="2192650" y="1970477"/>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3" name="Oval 295"/>
            <p:cNvSpPr>
              <a:spLocks noChangeAspect="1" noChangeArrowheads="1"/>
            </p:cNvSpPr>
            <p:nvPr userDrawn="1"/>
          </p:nvSpPr>
          <p:spPr bwMode="auto">
            <a:xfrm>
              <a:off x="2304226" y="1970477"/>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4" name="Oval 296"/>
            <p:cNvSpPr>
              <a:spLocks noChangeAspect="1" noChangeArrowheads="1"/>
            </p:cNvSpPr>
            <p:nvPr userDrawn="1"/>
          </p:nvSpPr>
          <p:spPr bwMode="auto">
            <a:xfrm>
              <a:off x="2641969" y="1970477"/>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5" name="Oval 297"/>
            <p:cNvSpPr>
              <a:spLocks noChangeAspect="1" noChangeArrowheads="1"/>
            </p:cNvSpPr>
            <p:nvPr userDrawn="1"/>
          </p:nvSpPr>
          <p:spPr bwMode="auto">
            <a:xfrm>
              <a:off x="2753545" y="1970477"/>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6" name="Oval 298"/>
            <p:cNvSpPr>
              <a:spLocks noChangeAspect="1" noChangeArrowheads="1"/>
            </p:cNvSpPr>
            <p:nvPr userDrawn="1"/>
          </p:nvSpPr>
          <p:spPr bwMode="auto">
            <a:xfrm>
              <a:off x="3204373" y="1970477"/>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7" name="Oval 299"/>
            <p:cNvSpPr>
              <a:spLocks noChangeAspect="1" noChangeArrowheads="1"/>
            </p:cNvSpPr>
            <p:nvPr userDrawn="1"/>
          </p:nvSpPr>
          <p:spPr bwMode="auto">
            <a:xfrm>
              <a:off x="3315949" y="1970477"/>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8" name="Oval 300"/>
            <p:cNvSpPr>
              <a:spLocks noChangeAspect="1" noChangeArrowheads="1"/>
            </p:cNvSpPr>
            <p:nvPr userDrawn="1"/>
          </p:nvSpPr>
          <p:spPr bwMode="auto">
            <a:xfrm>
              <a:off x="3878352" y="1970477"/>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39" name="Oval 301"/>
            <p:cNvSpPr>
              <a:spLocks noChangeAspect="1" noChangeArrowheads="1"/>
            </p:cNvSpPr>
            <p:nvPr userDrawn="1"/>
          </p:nvSpPr>
          <p:spPr bwMode="auto">
            <a:xfrm>
              <a:off x="3989928" y="1970477"/>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0" name="Oval 302"/>
            <p:cNvSpPr>
              <a:spLocks noChangeAspect="1" noChangeArrowheads="1"/>
            </p:cNvSpPr>
            <p:nvPr userDrawn="1"/>
          </p:nvSpPr>
          <p:spPr bwMode="auto">
            <a:xfrm>
              <a:off x="4552332" y="1970477"/>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1" name="Oval 303"/>
            <p:cNvSpPr>
              <a:spLocks noChangeAspect="1" noChangeArrowheads="1"/>
            </p:cNvSpPr>
            <p:nvPr userDrawn="1"/>
          </p:nvSpPr>
          <p:spPr bwMode="auto">
            <a:xfrm>
              <a:off x="4663908" y="1970477"/>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2" name="Oval 304"/>
            <p:cNvSpPr>
              <a:spLocks noChangeAspect="1" noChangeArrowheads="1"/>
            </p:cNvSpPr>
            <p:nvPr userDrawn="1"/>
          </p:nvSpPr>
          <p:spPr bwMode="auto">
            <a:xfrm>
              <a:off x="4776992" y="1970477"/>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3" name="Oval 305"/>
            <p:cNvSpPr>
              <a:spLocks noChangeAspect="1" noChangeArrowheads="1"/>
            </p:cNvSpPr>
            <p:nvPr userDrawn="1"/>
          </p:nvSpPr>
          <p:spPr bwMode="auto">
            <a:xfrm>
              <a:off x="4888568" y="1970477"/>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4" name="Oval 306"/>
            <p:cNvSpPr>
              <a:spLocks noChangeAspect="1" noChangeArrowheads="1"/>
            </p:cNvSpPr>
            <p:nvPr userDrawn="1"/>
          </p:nvSpPr>
          <p:spPr bwMode="auto">
            <a:xfrm>
              <a:off x="5001652" y="1970477"/>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5" name="Oval 307"/>
            <p:cNvSpPr>
              <a:spLocks noChangeAspect="1" noChangeArrowheads="1"/>
            </p:cNvSpPr>
            <p:nvPr userDrawn="1"/>
          </p:nvSpPr>
          <p:spPr bwMode="auto">
            <a:xfrm>
              <a:off x="5113228" y="1970477"/>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6" name="Oval 308"/>
            <p:cNvSpPr>
              <a:spLocks noChangeAspect="1" noChangeArrowheads="1"/>
            </p:cNvSpPr>
            <p:nvPr userDrawn="1"/>
          </p:nvSpPr>
          <p:spPr bwMode="auto">
            <a:xfrm>
              <a:off x="5226311" y="1970477"/>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7" name="Oval 309"/>
            <p:cNvSpPr>
              <a:spLocks noChangeAspect="1" noChangeArrowheads="1"/>
            </p:cNvSpPr>
            <p:nvPr userDrawn="1"/>
          </p:nvSpPr>
          <p:spPr bwMode="auto">
            <a:xfrm>
              <a:off x="5337887" y="1970477"/>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8" name="Oval 310"/>
            <p:cNvSpPr>
              <a:spLocks noChangeAspect="1" noChangeArrowheads="1"/>
            </p:cNvSpPr>
            <p:nvPr userDrawn="1"/>
          </p:nvSpPr>
          <p:spPr bwMode="auto">
            <a:xfrm>
              <a:off x="5450972" y="1970477"/>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49" name="Oval 311"/>
            <p:cNvSpPr>
              <a:spLocks noChangeAspect="1" noChangeArrowheads="1"/>
            </p:cNvSpPr>
            <p:nvPr userDrawn="1"/>
          </p:nvSpPr>
          <p:spPr bwMode="auto">
            <a:xfrm>
              <a:off x="5562548" y="1970477"/>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50" name="Oval 312"/>
            <p:cNvSpPr>
              <a:spLocks noChangeAspect="1" noChangeArrowheads="1"/>
            </p:cNvSpPr>
            <p:nvPr userDrawn="1"/>
          </p:nvSpPr>
          <p:spPr bwMode="auto">
            <a:xfrm>
              <a:off x="5675631" y="1970477"/>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51" name="Oval 313"/>
            <p:cNvSpPr>
              <a:spLocks noChangeAspect="1" noChangeArrowheads="1"/>
            </p:cNvSpPr>
            <p:nvPr userDrawn="1"/>
          </p:nvSpPr>
          <p:spPr bwMode="auto">
            <a:xfrm>
              <a:off x="5787207" y="1970477"/>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52" name="Oval 314"/>
            <p:cNvSpPr>
              <a:spLocks noChangeAspect="1" noChangeArrowheads="1"/>
            </p:cNvSpPr>
            <p:nvPr userDrawn="1"/>
          </p:nvSpPr>
          <p:spPr bwMode="auto">
            <a:xfrm>
              <a:off x="5900291" y="1970477"/>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53" name="Oval 315"/>
            <p:cNvSpPr>
              <a:spLocks noChangeAspect="1" noChangeArrowheads="1"/>
            </p:cNvSpPr>
            <p:nvPr userDrawn="1"/>
          </p:nvSpPr>
          <p:spPr bwMode="auto">
            <a:xfrm>
              <a:off x="6013375" y="1970477"/>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54" name="Oval 316"/>
            <p:cNvSpPr>
              <a:spLocks noChangeAspect="1" noChangeArrowheads="1"/>
            </p:cNvSpPr>
            <p:nvPr userDrawn="1"/>
          </p:nvSpPr>
          <p:spPr bwMode="auto">
            <a:xfrm>
              <a:off x="6124951" y="1970477"/>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55" name="Oval 317"/>
            <p:cNvSpPr>
              <a:spLocks noChangeAspect="1" noChangeArrowheads="1"/>
            </p:cNvSpPr>
            <p:nvPr userDrawn="1"/>
          </p:nvSpPr>
          <p:spPr bwMode="auto">
            <a:xfrm>
              <a:off x="6238035" y="1970477"/>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56" name="Oval 318"/>
            <p:cNvSpPr>
              <a:spLocks noChangeAspect="1" noChangeArrowheads="1"/>
            </p:cNvSpPr>
            <p:nvPr userDrawn="1"/>
          </p:nvSpPr>
          <p:spPr bwMode="auto">
            <a:xfrm>
              <a:off x="6349611" y="1970477"/>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57" name="Oval 319"/>
            <p:cNvSpPr>
              <a:spLocks noChangeAspect="1" noChangeArrowheads="1"/>
            </p:cNvSpPr>
            <p:nvPr userDrawn="1"/>
          </p:nvSpPr>
          <p:spPr bwMode="auto">
            <a:xfrm>
              <a:off x="6462694" y="1970477"/>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58" name="Oval 320"/>
            <p:cNvSpPr>
              <a:spLocks noChangeAspect="1" noChangeArrowheads="1"/>
            </p:cNvSpPr>
            <p:nvPr userDrawn="1"/>
          </p:nvSpPr>
          <p:spPr bwMode="auto">
            <a:xfrm>
              <a:off x="6574270" y="1970477"/>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59" name="Oval 321"/>
            <p:cNvSpPr>
              <a:spLocks noChangeAspect="1" noChangeArrowheads="1"/>
            </p:cNvSpPr>
            <p:nvPr userDrawn="1"/>
          </p:nvSpPr>
          <p:spPr bwMode="auto">
            <a:xfrm>
              <a:off x="6687355" y="1970477"/>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60" name="Oval 322"/>
            <p:cNvSpPr>
              <a:spLocks noChangeAspect="1" noChangeArrowheads="1"/>
            </p:cNvSpPr>
            <p:nvPr userDrawn="1"/>
          </p:nvSpPr>
          <p:spPr bwMode="auto">
            <a:xfrm>
              <a:off x="6798931" y="1970477"/>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61" name="Oval 323"/>
            <p:cNvSpPr>
              <a:spLocks noChangeAspect="1" noChangeArrowheads="1"/>
            </p:cNvSpPr>
            <p:nvPr userDrawn="1"/>
          </p:nvSpPr>
          <p:spPr bwMode="auto">
            <a:xfrm>
              <a:off x="6912014" y="1970477"/>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62" name="Oval 324"/>
            <p:cNvSpPr>
              <a:spLocks noChangeAspect="1" noChangeArrowheads="1"/>
            </p:cNvSpPr>
            <p:nvPr userDrawn="1"/>
          </p:nvSpPr>
          <p:spPr bwMode="auto">
            <a:xfrm>
              <a:off x="7023590" y="1970477"/>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63" name="Oval 325"/>
            <p:cNvSpPr>
              <a:spLocks noChangeAspect="1" noChangeArrowheads="1"/>
            </p:cNvSpPr>
            <p:nvPr userDrawn="1"/>
          </p:nvSpPr>
          <p:spPr bwMode="auto">
            <a:xfrm>
              <a:off x="7136674" y="1970477"/>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64" name="Oval 326"/>
            <p:cNvSpPr>
              <a:spLocks noChangeAspect="1" noChangeArrowheads="1"/>
            </p:cNvSpPr>
            <p:nvPr userDrawn="1"/>
          </p:nvSpPr>
          <p:spPr bwMode="auto">
            <a:xfrm>
              <a:off x="7248250" y="1970477"/>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65" name="Oval 327"/>
            <p:cNvSpPr>
              <a:spLocks noChangeAspect="1" noChangeArrowheads="1"/>
            </p:cNvSpPr>
            <p:nvPr userDrawn="1"/>
          </p:nvSpPr>
          <p:spPr bwMode="auto">
            <a:xfrm>
              <a:off x="7361334" y="1970477"/>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66" name="Oval 328"/>
            <p:cNvSpPr>
              <a:spLocks noChangeAspect="1" noChangeArrowheads="1"/>
            </p:cNvSpPr>
            <p:nvPr userDrawn="1"/>
          </p:nvSpPr>
          <p:spPr bwMode="auto">
            <a:xfrm>
              <a:off x="7472910" y="1970477"/>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67" name="Oval 329"/>
            <p:cNvSpPr>
              <a:spLocks noChangeAspect="1" noChangeArrowheads="1"/>
            </p:cNvSpPr>
            <p:nvPr userDrawn="1"/>
          </p:nvSpPr>
          <p:spPr bwMode="auto">
            <a:xfrm>
              <a:off x="7585994" y="1970477"/>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68" name="Oval 330"/>
            <p:cNvSpPr>
              <a:spLocks noChangeAspect="1" noChangeArrowheads="1"/>
            </p:cNvSpPr>
            <p:nvPr userDrawn="1"/>
          </p:nvSpPr>
          <p:spPr bwMode="auto">
            <a:xfrm>
              <a:off x="7697570" y="1970477"/>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69" name="Oval 331"/>
            <p:cNvSpPr>
              <a:spLocks noChangeAspect="1" noChangeArrowheads="1"/>
            </p:cNvSpPr>
            <p:nvPr userDrawn="1"/>
          </p:nvSpPr>
          <p:spPr bwMode="auto">
            <a:xfrm>
              <a:off x="7810653" y="1970477"/>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0" name="Oval 332"/>
            <p:cNvSpPr>
              <a:spLocks noChangeAspect="1" noChangeArrowheads="1"/>
            </p:cNvSpPr>
            <p:nvPr userDrawn="1"/>
          </p:nvSpPr>
          <p:spPr bwMode="auto">
            <a:xfrm>
              <a:off x="7922229" y="1970477"/>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1" name="Oval 333"/>
            <p:cNvSpPr>
              <a:spLocks noChangeAspect="1" noChangeArrowheads="1"/>
            </p:cNvSpPr>
            <p:nvPr userDrawn="1"/>
          </p:nvSpPr>
          <p:spPr bwMode="auto">
            <a:xfrm>
              <a:off x="8035314" y="1970477"/>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2" name="Oval 334"/>
            <p:cNvSpPr>
              <a:spLocks noChangeAspect="1" noChangeArrowheads="1"/>
            </p:cNvSpPr>
            <p:nvPr userDrawn="1"/>
          </p:nvSpPr>
          <p:spPr bwMode="auto">
            <a:xfrm>
              <a:off x="8146890" y="1970477"/>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3" name="Oval 335"/>
            <p:cNvSpPr>
              <a:spLocks noChangeAspect="1" noChangeArrowheads="1"/>
            </p:cNvSpPr>
            <p:nvPr userDrawn="1"/>
          </p:nvSpPr>
          <p:spPr bwMode="auto">
            <a:xfrm>
              <a:off x="8259973" y="1970477"/>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4" name="Oval 336"/>
            <p:cNvSpPr>
              <a:spLocks noChangeAspect="1" noChangeArrowheads="1"/>
            </p:cNvSpPr>
            <p:nvPr userDrawn="1"/>
          </p:nvSpPr>
          <p:spPr bwMode="auto">
            <a:xfrm>
              <a:off x="8371549" y="1970477"/>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5" name="Oval 337"/>
            <p:cNvSpPr>
              <a:spLocks noChangeAspect="1" noChangeArrowheads="1"/>
            </p:cNvSpPr>
            <p:nvPr userDrawn="1"/>
          </p:nvSpPr>
          <p:spPr bwMode="auto">
            <a:xfrm>
              <a:off x="8484633" y="1970477"/>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6" name="Oval 338"/>
            <p:cNvSpPr>
              <a:spLocks noChangeAspect="1" noChangeArrowheads="1"/>
            </p:cNvSpPr>
            <p:nvPr userDrawn="1"/>
          </p:nvSpPr>
          <p:spPr bwMode="auto">
            <a:xfrm>
              <a:off x="395371" y="1970477"/>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7" name="Oval 339"/>
            <p:cNvSpPr>
              <a:spLocks noChangeAspect="1" noChangeArrowheads="1"/>
            </p:cNvSpPr>
            <p:nvPr userDrawn="1"/>
          </p:nvSpPr>
          <p:spPr bwMode="auto">
            <a:xfrm>
              <a:off x="506947" y="1970477"/>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8" name="Oval 340"/>
            <p:cNvSpPr>
              <a:spLocks noChangeAspect="1" noChangeArrowheads="1"/>
            </p:cNvSpPr>
            <p:nvPr userDrawn="1"/>
          </p:nvSpPr>
          <p:spPr bwMode="auto">
            <a:xfrm>
              <a:off x="620031" y="1970477"/>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9" name="Oval 341"/>
            <p:cNvSpPr>
              <a:spLocks noChangeAspect="1" noChangeArrowheads="1"/>
            </p:cNvSpPr>
            <p:nvPr userDrawn="1"/>
          </p:nvSpPr>
          <p:spPr bwMode="auto">
            <a:xfrm>
              <a:off x="731607" y="1970477"/>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0" name="Oval 342"/>
            <p:cNvSpPr>
              <a:spLocks noChangeAspect="1" noChangeArrowheads="1"/>
            </p:cNvSpPr>
            <p:nvPr userDrawn="1"/>
          </p:nvSpPr>
          <p:spPr bwMode="auto">
            <a:xfrm>
              <a:off x="844691" y="2074514"/>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1" name="Oval 343"/>
            <p:cNvSpPr>
              <a:spLocks noChangeAspect="1" noChangeArrowheads="1"/>
            </p:cNvSpPr>
            <p:nvPr userDrawn="1"/>
          </p:nvSpPr>
          <p:spPr bwMode="auto">
            <a:xfrm>
              <a:off x="956267" y="2074514"/>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2" name="Oval 344"/>
            <p:cNvSpPr>
              <a:spLocks noChangeAspect="1" noChangeArrowheads="1"/>
            </p:cNvSpPr>
            <p:nvPr userDrawn="1"/>
          </p:nvSpPr>
          <p:spPr bwMode="auto">
            <a:xfrm>
              <a:off x="1069351" y="2074514"/>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3" name="Oval 345"/>
            <p:cNvSpPr>
              <a:spLocks noChangeAspect="1" noChangeArrowheads="1"/>
            </p:cNvSpPr>
            <p:nvPr userDrawn="1"/>
          </p:nvSpPr>
          <p:spPr bwMode="auto">
            <a:xfrm>
              <a:off x="1180927" y="2074514"/>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4" name="Oval 346"/>
            <p:cNvSpPr>
              <a:spLocks noChangeAspect="1" noChangeArrowheads="1"/>
            </p:cNvSpPr>
            <p:nvPr userDrawn="1"/>
          </p:nvSpPr>
          <p:spPr bwMode="auto">
            <a:xfrm>
              <a:off x="1294010" y="2074514"/>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5" name="Oval 347"/>
            <p:cNvSpPr>
              <a:spLocks noChangeAspect="1" noChangeArrowheads="1"/>
            </p:cNvSpPr>
            <p:nvPr userDrawn="1"/>
          </p:nvSpPr>
          <p:spPr bwMode="auto">
            <a:xfrm>
              <a:off x="1405586" y="2074514"/>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6" name="Oval 348"/>
            <p:cNvSpPr>
              <a:spLocks noChangeAspect="1" noChangeArrowheads="1"/>
            </p:cNvSpPr>
            <p:nvPr userDrawn="1"/>
          </p:nvSpPr>
          <p:spPr bwMode="auto">
            <a:xfrm>
              <a:off x="1518671" y="2074514"/>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7" name="Oval 349"/>
            <p:cNvSpPr>
              <a:spLocks noChangeAspect="1" noChangeArrowheads="1"/>
            </p:cNvSpPr>
            <p:nvPr userDrawn="1"/>
          </p:nvSpPr>
          <p:spPr bwMode="auto">
            <a:xfrm>
              <a:off x="1630247" y="2074514"/>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8" name="Oval 350"/>
            <p:cNvSpPr>
              <a:spLocks noChangeAspect="1" noChangeArrowheads="1"/>
            </p:cNvSpPr>
            <p:nvPr userDrawn="1"/>
          </p:nvSpPr>
          <p:spPr bwMode="auto">
            <a:xfrm>
              <a:off x="1743330" y="2074514"/>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9" name="Oval 351"/>
            <p:cNvSpPr>
              <a:spLocks noChangeAspect="1" noChangeArrowheads="1"/>
            </p:cNvSpPr>
            <p:nvPr userDrawn="1"/>
          </p:nvSpPr>
          <p:spPr bwMode="auto">
            <a:xfrm>
              <a:off x="1854906" y="2074514"/>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0" name="Oval 352"/>
            <p:cNvSpPr>
              <a:spLocks noChangeAspect="1" noChangeArrowheads="1"/>
            </p:cNvSpPr>
            <p:nvPr userDrawn="1"/>
          </p:nvSpPr>
          <p:spPr bwMode="auto">
            <a:xfrm>
              <a:off x="1967990" y="2074514"/>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1" name="Oval 353"/>
            <p:cNvSpPr>
              <a:spLocks noChangeAspect="1" noChangeArrowheads="1"/>
            </p:cNvSpPr>
            <p:nvPr userDrawn="1"/>
          </p:nvSpPr>
          <p:spPr bwMode="auto">
            <a:xfrm>
              <a:off x="2079566" y="2074514"/>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2" name="Oval 354"/>
            <p:cNvSpPr>
              <a:spLocks noChangeAspect="1" noChangeArrowheads="1"/>
            </p:cNvSpPr>
            <p:nvPr userDrawn="1"/>
          </p:nvSpPr>
          <p:spPr bwMode="auto">
            <a:xfrm>
              <a:off x="2528886" y="2074514"/>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3" name="Oval 355"/>
            <p:cNvSpPr>
              <a:spLocks noChangeAspect="1" noChangeArrowheads="1"/>
            </p:cNvSpPr>
            <p:nvPr userDrawn="1"/>
          </p:nvSpPr>
          <p:spPr bwMode="auto">
            <a:xfrm>
              <a:off x="3315949" y="2074514"/>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4" name="Oval 356"/>
            <p:cNvSpPr>
              <a:spLocks noChangeAspect="1" noChangeArrowheads="1"/>
            </p:cNvSpPr>
            <p:nvPr userDrawn="1"/>
          </p:nvSpPr>
          <p:spPr bwMode="auto">
            <a:xfrm>
              <a:off x="3765269" y="1970477"/>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5" name="Oval 357"/>
            <p:cNvSpPr>
              <a:spLocks noChangeAspect="1" noChangeArrowheads="1"/>
            </p:cNvSpPr>
            <p:nvPr userDrawn="1"/>
          </p:nvSpPr>
          <p:spPr bwMode="auto">
            <a:xfrm>
              <a:off x="4439248" y="2074514"/>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6" name="Oval 358"/>
            <p:cNvSpPr>
              <a:spLocks noChangeAspect="1" noChangeArrowheads="1"/>
            </p:cNvSpPr>
            <p:nvPr userDrawn="1"/>
          </p:nvSpPr>
          <p:spPr bwMode="auto">
            <a:xfrm>
              <a:off x="4552332" y="2074514"/>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7" name="Oval 359"/>
            <p:cNvSpPr>
              <a:spLocks noChangeAspect="1" noChangeArrowheads="1"/>
            </p:cNvSpPr>
            <p:nvPr userDrawn="1"/>
          </p:nvSpPr>
          <p:spPr bwMode="auto">
            <a:xfrm>
              <a:off x="4663908" y="2074514"/>
              <a:ext cx="85943" cy="85943"/>
            </a:xfrm>
            <a:prstGeom prst="ellipse">
              <a:avLst/>
            </a:prstGeom>
            <a:grpFill/>
            <a:ln>
              <a:noFill/>
            </a:ln>
            <a:effectLst/>
          </p:spPr>
          <p:txBody>
            <a:bodyPr wrap="none" anchor="ctr"/>
            <a:lstStyle/>
            <a:p>
              <a:endParaRPr lang="en-US" dirty="0"/>
            </a:p>
          </p:txBody>
        </p:sp>
        <p:sp>
          <p:nvSpPr>
            <p:cNvPr id="398" name="Oval 360"/>
            <p:cNvSpPr>
              <a:spLocks noChangeAspect="1" noChangeArrowheads="1"/>
            </p:cNvSpPr>
            <p:nvPr userDrawn="1"/>
          </p:nvSpPr>
          <p:spPr bwMode="auto">
            <a:xfrm>
              <a:off x="4888568" y="2074514"/>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9" name="Oval 361"/>
            <p:cNvSpPr>
              <a:spLocks noChangeAspect="1" noChangeArrowheads="1"/>
            </p:cNvSpPr>
            <p:nvPr userDrawn="1"/>
          </p:nvSpPr>
          <p:spPr bwMode="auto">
            <a:xfrm>
              <a:off x="5001652" y="2074514"/>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00" name="Oval 362"/>
            <p:cNvSpPr>
              <a:spLocks noChangeAspect="1" noChangeArrowheads="1"/>
            </p:cNvSpPr>
            <p:nvPr userDrawn="1"/>
          </p:nvSpPr>
          <p:spPr bwMode="auto">
            <a:xfrm>
              <a:off x="5113228" y="2074514"/>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01" name="Oval 363"/>
            <p:cNvSpPr>
              <a:spLocks noChangeAspect="1" noChangeArrowheads="1"/>
            </p:cNvSpPr>
            <p:nvPr userDrawn="1"/>
          </p:nvSpPr>
          <p:spPr bwMode="auto">
            <a:xfrm>
              <a:off x="5226311" y="2074514"/>
              <a:ext cx="85944" cy="85943"/>
            </a:xfrm>
            <a:prstGeom prst="ellipse">
              <a:avLst/>
            </a:prstGeom>
            <a:grpFill/>
            <a:ln>
              <a:noFill/>
            </a:ln>
            <a:effectLst/>
          </p:spPr>
          <p:txBody>
            <a:bodyPr wrap="none" anchor="ctr"/>
            <a:lstStyle/>
            <a:p>
              <a:endParaRPr lang="en-US"/>
            </a:p>
          </p:txBody>
        </p:sp>
        <p:sp>
          <p:nvSpPr>
            <p:cNvPr id="402" name="Oval 364"/>
            <p:cNvSpPr>
              <a:spLocks noChangeAspect="1" noChangeArrowheads="1"/>
            </p:cNvSpPr>
            <p:nvPr userDrawn="1"/>
          </p:nvSpPr>
          <p:spPr bwMode="auto">
            <a:xfrm>
              <a:off x="5337887" y="2074514"/>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03" name="Oval 365"/>
            <p:cNvSpPr>
              <a:spLocks noChangeAspect="1" noChangeArrowheads="1"/>
            </p:cNvSpPr>
            <p:nvPr userDrawn="1"/>
          </p:nvSpPr>
          <p:spPr bwMode="auto">
            <a:xfrm>
              <a:off x="5450972" y="2074514"/>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04" name="Oval 366"/>
            <p:cNvSpPr>
              <a:spLocks noChangeAspect="1" noChangeArrowheads="1"/>
            </p:cNvSpPr>
            <p:nvPr userDrawn="1"/>
          </p:nvSpPr>
          <p:spPr bwMode="auto">
            <a:xfrm>
              <a:off x="5562548" y="2074514"/>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05" name="Oval 367"/>
            <p:cNvSpPr>
              <a:spLocks noChangeAspect="1" noChangeArrowheads="1"/>
            </p:cNvSpPr>
            <p:nvPr userDrawn="1"/>
          </p:nvSpPr>
          <p:spPr bwMode="auto">
            <a:xfrm>
              <a:off x="5675631" y="2074514"/>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06" name="Oval 368"/>
            <p:cNvSpPr>
              <a:spLocks noChangeAspect="1" noChangeArrowheads="1"/>
            </p:cNvSpPr>
            <p:nvPr userDrawn="1"/>
          </p:nvSpPr>
          <p:spPr bwMode="auto">
            <a:xfrm>
              <a:off x="5787207" y="2074514"/>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07" name="Oval 369"/>
            <p:cNvSpPr>
              <a:spLocks noChangeAspect="1" noChangeArrowheads="1"/>
            </p:cNvSpPr>
            <p:nvPr userDrawn="1"/>
          </p:nvSpPr>
          <p:spPr bwMode="auto">
            <a:xfrm>
              <a:off x="5900291" y="2074514"/>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08" name="Oval 370"/>
            <p:cNvSpPr>
              <a:spLocks noChangeAspect="1" noChangeArrowheads="1"/>
            </p:cNvSpPr>
            <p:nvPr userDrawn="1"/>
          </p:nvSpPr>
          <p:spPr bwMode="auto">
            <a:xfrm>
              <a:off x="6013375" y="2074514"/>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09" name="Oval 371"/>
            <p:cNvSpPr>
              <a:spLocks noChangeAspect="1" noChangeArrowheads="1"/>
            </p:cNvSpPr>
            <p:nvPr userDrawn="1"/>
          </p:nvSpPr>
          <p:spPr bwMode="auto">
            <a:xfrm>
              <a:off x="6124951" y="2074514"/>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0" name="Oval 372"/>
            <p:cNvSpPr>
              <a:spLocks noChangeAspect="1" noChangeArrowheads="1"/>
            </p:cNvSpPr>
            <p:nvPr userDrawn="1"/>
          </p:nvSpPr>
          <p:spPr bwMode="auto">
            <a:xfrm>
              <a:off x="6238035" y="2074514"/>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1" name="Oval 373"/>
            <p:cNvSpPr>
              <a:spLocks noChangeAspect="1" noChangeArrowheads="1"/>
            </p:cNvSpPr>
            <p:nvPr userDrawn="1"/>
          </p:nvSpPr>
          <p:spPr bwMode="auto">
            <a:xfrm>
              <a:off x="6349611" y="2074514"/>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2" name="Oval 374"/>
            <p:cNvSpPr>
              <a:spLocks noChangeAspect="1" noChangeArrowheads="1"/>
            </p:cNvSpPr>
            <p:nvPr userDrawn="1"/>
          </p:nvSpPr>
          <p:spPr bwMode="auto">
            <a:xfrm>
              <a:off x="6462694" y="2074514"/>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3" name="Oval 375"/>
            <p:cNvSpPr>
              <a:spLocks noChangeAspect="1" noChangeArrowheads="1"/>
            </p:cNvSpPr>
            <p:nvPr userDrawn="1"/>
          </p:nvSpPr>
          <p:spPr bwMode="auto">
            <a:xfrm>
              <a:off x="6574270" y="2074514"/>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4" name="Oval 376"/>
            <p:cNvSpPr>
              <a:spLocks noChangeAspect="1" noChangeArrowheads="1"/>
            </p:cNvSpPr>
            <p:nvPr userDrawn="1"/>
          </p:nvSpPr>
          <p:spPr bwMode="auto">
            <a:xfrm>
              <a:off x="6687355" y="2074514"/>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5" name="Oval 377"/>
            <p:cNvSpPr>
              <a:spLocks noChangeAspect="1" noChangeArrowheads="1"/>
            </p:cNvSpPr>
            <p:nvPr userDrawn="1"/>
          </p:nvSpPr>
          <p:spPr bwMode="auto">
            <a:xfrm>
              <a:off x="6798931" y="2074514"/>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6" name="Oval 378"/>
            <p:cNvSpPr>
              <a:spLocks noChangeAspect="1" noChangeArrowheads="1"/>
            </p:cNvSpPr>
            <p:nvPr userDrawn="1"/>
          </p:nvSpPr>
          <p:spPr bwMode="auto">
            <a:xfrm>
              <a:off x="6912014" y="2074514"/>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7" name="Oval 379"/>
            <p:cNvSpPr>
              <a:spLocks noChangeAspect="1" noChangeArrowheads="1"/>
            </p:cNvSpPr>
            <p:nvPr userDrawn="1"/>
          </p:nvSpPr>
          <p:spPr bwMode="auto">
            <a:xfrm>
              <a:off x="7023590" y="2074514"/>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8" name="Oval 380"/>
            <p:cNvSpPr>
              <a:spLocks noChangeAspect="1" noChangeArrowheads="1"/>
            </p:cNvSpPr>
            <p:nvPr userDrawn="1"/>
          </p:nvSpPr>
          <p:spPr bwMode="auto">
            <a:xfrm>
              <a:off x="7136674" y="2074514"/>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19" name="Oval 381"/>
            <p:cNvSpPr>
              <a:spLocks noChangeAspect="1" noChangeArrowheads="1"/>
            </p:cNvSpPr>
            <p:nvPr userDrawn="1"/>
          </p:nvSpPr>
          <p:spPr bwMode="auto">
            <a:xfrm>
              <a:off x="7248250" y="2074514"/>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0" name="Oval 382"/>
            <p:cNvSpPr>
              <a:spLocks noChangeAspect="1" noChangeArrowheads="1"/>
            </p:cNvSpPr>
            <p:nvPr userDrawn="1"/>
          </p:nvSpPr>
          <p:spPr bwMode="auto">
            <a:xfrm>
              <a:off x="7361334" y="2074514"/>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1" name="Oval 383"/>
            <p:cNvSpPr>
              <a:spLocks noChangeAspect="1" noChangeArrowheads="1"/>
            </p:cNvSpPr>
            <p:nvPr userDrawn="1"/>
          </p:nvSpPr>
          <p:spPr bwMode="auto">
            <a:xfrm>
              <a:off x="7472910" y="2074514"/>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2" name="Oval 384"/>
            <p:cNvSpPr>
              <a:spLocks noChangeAspect="1" noChangeArrowheads="1"/>
            </p:cNvSpPr>
            <p:nvPr userDrawn="1"/>
          </p:nvSpPr>
          <p:spPr bwMode="auto">
            <a:xfrm>
              <a:off x="7585994" y="2074514"/>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3" name="Oval 385"/>
            <p:cNvSpPr>
              <a:spLocks noChangeAspect="1" noChangeArrowheads="1"/>
            </p:cNvSpPr>
            <p:nvPr userDrawn="1"/>
          </p:nvSpPr>
          <p:spPr bwMode="auto">
            <a:xfrm>
              <a:off x="7697570" y="2074514"/>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4" name="Oval 386"/>
            <p:cNvSpPr>
              <a:spLocks noChangeAspect="1" noChangeArrowheads="1"/>
            </p:cNvSpPr>
            <p:nvPr userDrawn="1"/>
          </p:nvSpPr>
          <p:spPr bwMode="auto">
            <a:xfrm>
              <a:off x="7810653" y="2074514"/>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5" name="Oval 387"/>
            <p:cNvSpPr>
              <a:spLocks noChangeAspect="1" noChangeArrowheads="1"/>
            </p:cNvSpPr>
            <p:nvPr userDrawn="1"/>
          </p:nvSpPr>
          <p:spPr bwMode="auto">
            <a:xfrm>
              <a:off x="7922229" y="2074514"/>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6" name="Oval 388"/>
            <p:cNvSpPr>
              <a:spLocks noChangeAspect="1" noChangeArrowheads="1"/>
            </p:cNvSpPr>
            <p:nvPr userDrawn="1"/>
          </p:nvSpPr>
          <p:spPr bwMode="auto">
            <a:xfrm>
              <a:off x="8035314" y="2074514"/>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7" name="Oval 389"/>
            <p:cNvSpPr>
              <a:spLocks noChangeAspect="1" noChangeArrowheads="1"/>
            </p:cNvSpPr>
            <p:nvPr userDrawn="1"/>
          </p:nvSpPr>
          <p:spPr bwMode="auto">
            <a:xfrm>
              <a:off x="8146890" y="2074514"/>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8" name="Oval 390"/>
            <p:cNvSpPr>
              <a:spLocks noChangeAspect="1" noChangeArrowheads="1"/>
            </p:cNvSpPr>
            <p:nvPr userDrawn="1"/>
          </p:nvSpPr>
          <p:spPr bwMode="auto">
            <a:xfrm>
              <a:off x="8259973" y="2074514"/>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9" name="Oval 391"/>
            <p:cNvSpPr>
              <a:spLocks noChangeAspect="1" noChangeArrowheads="1"/>
            </p:cNvSpPr>
            <p:nvPr userDrawn="1"/>
          </p:nvSpPr>
          <p:spPr bwMode="auto">
            <a:xfrm>
              <a:off x="8371549" y="2074514"/>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0" name="Oval 392"/>
            <p:cNvSpPr>
              <a:spLocks noChangeAspect="1" noChangeArrowheads="1"/>
            </p:cNvSpPr>
            <p:nvPr userDrawn="1"/>
          </p:nvSpPr>
          <p:spPr bwMode="auto">
            <a:xfrm>
              <a:off x="395371" y="2074514"/>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1" name="Oval 393"/>
            <p:cNvSpPr>
              <a:spLocks noChangeAspect="1" noChangeArrowheads="1"/>
            </p:cNvSpPr>
            <p:nvPr userDrawn="1"/>
          </p:nvSpPr>
          <p:spPr bwMode="auto">
            <a:xfrm>
              <a:off x="506947" y="2074514"/>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2" name="Oval 394"/>
            <p:cNvSpPr>
              <a:spLocks noChangeAspect="1" noChangeArrowheads="1"/>
            </p:cNvSpPr>
            <p:nvPr userDrawn="1"/>
          </p:nvSpPr>
          <p:spPr bwMode="auto">
            <a:xfrm>
              <a:off x="620031" y="2074514"/>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3" name="Oval 395"/>
            <p:cNvSpPr>
              <a:spLocks noChangeAspect="1" noChangeArrowheads="1"/>
            </p:cNvSpPr>
            <p:nvPr userDrawn="1"/>
          </p:nvSpPr>
          <p:spPr bwMode="auto">
            <a:xfrm>
              <a:off x="731607" y="2074514"/>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4" name="Oval 396"/>
            <p:cNvSpPr>
              <a:spLocks noChangeAspect="1" noChangeArrowheads="1"/>
            </p:cNvSpPr>
            <p:nvPr userDrawn="1"/>
          </p:nvSpPr>
          <p:spPr bwMode="auto">
            <a:xfrm>
              <a:off x="1180927" y="2178551"/>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5" name="Oval 397"/>
            <p:cNvSpPr>
              <a:spLocks noChangeAspect="1" noChangeArrowheads="1"/>
            </p:cNvSpPr>
            <p:nvPr userDrawn="1"/>
          </p:nvSpPr>
          <p:spPr bwMode="auto">
            <a:xfrm>
              <a:off x="1294010" y="2178551"/>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6" name="Oval 398"/>
            <p:cNvSpPr>
              <a:spLocks noChangeAspect="1" noChangeArrowheads="1"/>
            </p:cNvSpPr>
            <p:nvPr userDrawn="1"/>
          </p:nvSpPr>
          <p:spPr bwMode="auto">
            <a:xfrm>
              <a:off x="1405586" y="2178551"/>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7" name="Oval 399"/>
            <p:cNvSpPr>
              <a:spLocks noChangeAspect="1" noChangeArrowheads="1"/>
            </p:cNvSpPr>
            <p:nvPr userDrawn="1"/>
          </p:nvSpPr>
          <p:spPr bwMode="auto">
            <a:xfrm>
              <a:off x="1518671" y="2178551"/>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8" name="Oval 400"/>
            <p:cNvSpPr>
              <a:spLocks noChangeAspect="1" noChangeArrowheads="1"/>
            </p:cNvSpPr>
            <p:nvPr userDrawn="1"/>
          </p:nvSpPr>
          <p:spPr bwMode="auto">
            <a:xfrm>
              <a:off x="1630247" y="2178551"/>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39" name="Oval 401"/>
            <p:cNvSpPr>
              <a:spLocks noChangeAspect="1" noChangeArrowheads="1"/>
            </p:cNvSpPr>
            <p:nvPr userDrawn="1"/>
          </p:nvSpPr>
          <p:spPr bwMode="auto">
            <a:xfrm>
              <a:off x="1743330" y="2178551"/>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0" name="Oval 402"/>
            <p:cNvSpPr>
              <a:spLocks noChangeAspect="1" noChangeArrowheads="1"/>
            </p:cNvSpPr>
            <p:nvPr userDrawn="1"/>
          </p:nvSpPr>
          <p:spPr bwMode="auto">
            <a:xfrm>
              <a:off x="1854906" y="2178551"/>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1" name="Oval 403"/>
            <p:cNvSpPr>
              <a:spLocks noChangeAspect="1" noChangeArrowheads="1"/>
            </p:cNvSpPr>
            <p:nvPr userDrawn="1"/>
          </p:nvSpPr>
          <p:spPr bwMode="auto">
            <a:xfrm>
              <a:off x="1967990" y="2178551"/>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2" name="Oval 404"/>
            <p:cNvSpPr>
              <a:spLocks noChangeAspect="1" noChangeArrowheads="1"/>
            </p:cNvSpPr>
            <p:nvPr userDrawn="1"/>
          </p:nvSpPr>
          <p:spPr bwMode="auto">
            <a:xfrm>
              <a:off x="2079566" y="2178551"/>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3" name="Oval 405"/>
            <p:cNvSpPr>
              <a:spLocks noChangeAspect="1" noChangeArrowheads="1"/>
            </p:cNvSpPr>
            <p:nvPr userDrawn="1"/>
          </p:nvSpPr>
          <p:spPr bwMode="auto">
            <a:xfrm>
              <a:off x="2528886" y="2178551"/>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4" name="Oval 406"/>
            <p:cNvSpPr>
              <a:spLocks noChangeAspect="1" noChangeArrowheads="1"/>
            </p:cNvSpPr>
            <p:nvPr userDrawn="1"/>
          </p:nvSpPr>
          <p:spPr bwMode="auto">
            <a:xfrm>
              <a:off x="2641969" y="2178551"/>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5" name="Oval 407"/>
            <p:cNvSpPr>
              <a:spLocks noChangeAspect="1" noChangeArrowheads="1"/>
            </p:cNvSpPr>
            <p:nvPr userDrawn="1"/>
          </p:nvSpPr>
          <p:spPr bwMode="auto">
            <a:xfrm>
              <a:off x="2753545" y="2178551"/>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6" name="Oval 408"/>
            <p:cNvSpPr>
              <a:spLocks noChangeAspect="1" noChangeArrowheads="1"/>
            </p:cNvSpPr>
            <p:nvPr userDrawn="1"/>
          </p:nvSpPr>
          <p:spPr bwMode="auto">
            <a:xfrm>
              <a:off x="4214589" y="2178551"/>
              <a:ext cx="85943" cy="85944"/>
            </a:xfrm>
            <a:prstGeom prst="ellipse">
              <a:avLst/>
            </a:prstGeom>
            <a:grpFill/>
            <a:ln>
              <a:noFill/>
            </a:ln>
            <a:effectLst/>
          </p:spPr>
          <p:txBody>
            <a:bodyPr wrap="none" anchor="ctr"/>
            <a:lstStyle/>
            <a:p>
              <a:endParaRPr lang="en-US" dirty="0"/>
            </a:p>
          </p:txBody>
        </p:sp>
        <p:sp>
          <p:nvSpPr>
            <p:cNvPr id="447" name="Oval 409"/>
            <p:cNvSpPr>
              <a:spLocks noChangeAspect="1" noChangeArrowheads="1"/>
            </p:cNvSpPr>
            <p:nvPr userDrawn="1"/>
          </p:nvSpPr>
          <p:spPr bwMode="auto">
            <a:xfrm>
              <a:off x="4439248" y="2178551"/>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8" name="Oval 410"/>
            <p:cNvSpPr>
              <a:spLocks noChangeAspect="1" noChangeArrowheads="1"/>
            </p:cNvSpPr>
            <p:nvPr userDrawn="1"/>
          </p:nvSpPr>
          <p:spPr bwMode="auto">
            <a:xfrm>
              <a:off x="4552332" y="2178551"/>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49" name="Oval 411"/>
            <p:cNvSpPr>
              <a:spLocks noChangeAspect="1" noChangeArrowheads="1"/>
            </p:cNvSpPr>
            <p:nvPr userDrawn="1"/>
          </p:nvSpPr>
          <p:spPr bwMode="auto">
            <a:xfrm>
              <a:off x="4663908" y="2178551"/>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0" name="Oval 412"/>
            <p:cNvSpPr>
              <a:spLocks noChangeAspect="1" noChangeArrowheads="1"/>
            </p:cNvSpPr>
            <p:nvPr userDrawn="1"/>
          </p:nvSpPr>
          <p:spPr bwMode="auto">
            <a:xfrm>
              <a:off x="4888568" y="2178551"/>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1" name="Oval 413"/>
            <p:cNvSpPr>
              <a:spLocks noChangeAspect="1" noChangeArrowheads="1"/>
            </p:cNvSpPr>
            <p:nvPr userDrawn="1"/>
          </p:nvSpPr>
          <p:spPr bwMode="auto">
            <a:xfrm>
              <a:off x="5001652" y="2178551"/>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2" name="Oval 414"/>
            <p:cNvSpPr>
              <a:spLocks noChangeAspect="1" noChangeArrowheads="1"/>
            </p:cNvSpPr>
            <p:nvPr userDrawn="1"/>
          </p:nvSpPr>
          <p:spPr bwMode="auto">
            <a:xfrm>
              <a:off x="5113228" y="2178551"/>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3" name="Oval 415"/>
            <p:cNvSpPr>
              <a:spLocks noChangeAspect="1" noChangeArrowheads="1"/>
            </p:cNvSpPr>
            <p:nvPr userDrawn="1"/>
          </p:nvSpPr>
          <p:spPr bwMode="auto">
            <a:xfrm>
              <a:off x="5226311" y="2178551"/>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4" name="Oval 416"/>
            <p:cNvSpPr>
              <a:spLocks noChangeAspect="1" noChangeArrowheads="1"/>
            </p:cNvSpPr>
            <p:nvPr userDrawn="1"/>
          </p:nvSpPr>
          <p:spPr bwMode="auto">
            <a:xfrm>
              <a:off x="5337887" y="2178551"/>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5" name="Oval 417"/>
            <p:cNvSpPr>
              <a:spLocks noChangeAspect="1" noChangeArrowheads="1"/>
            </p:cNvSpPr>
            <p:nvPr userDrawn="1"/>
          </p:nvSpPr>
          <p:spPr bwMode="auto">
            <a:xfrm>
              <a:off x="5450972" y="2178551"/>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6" name="Oval 418"/>
            <p:cNvSpPr>
              <a:spLocks noChangeAspect="1" noChangeArrowheads="1"/>
            </p:cNvSpPr>
            <p:nvPr userDrawn="1"/>
          </p:nvSpPr>
          <p:spPr bwMode="auto">
            <a:xfrm>
              <a:off x="5562548" y="2178551"/>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7" name="Oval 419"/>
            <p:cNvSpPr>
              <a:spLocks noChangeAspect="1" noChangeArrowheads="1"/>
            </p:cNvSpPr>
            <p:nvPr userDrawn="1"/>
          </p:nvSpPr>
          <p:spPr bwMode="auto">
            <a:xfrm>
              <a:off x="5675631" y="2178551"/>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8" name="Oval 420"/>
            <p:cNvSpPr>
              <a:spLocks noChangeAspect="1" noChangeArrowheads="1"/>
            </p:cNvSpPr>
            <p:nvPr userDrawn="1"/>
          </p:nvSpPr>
          <p:spPr bwMode="auto">
            <a:xfrm>
              <a:off x="5787207" y="2178551"/>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59" name="Oval 421"/>
            <p:cNvSpPr>
              <a:spLocks noChangeAspect="1" noChangeArrowheads="1"/>
            </p:cNvSpPr>
            <p:nvPr userDrawn="1"/>
          </p:nvSpPr>
          <p:spPr bwMode="auto">
            <a:xfrm>
              <a:off x="5900291" y="2178551"/>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0" name="Oval 422"/>
            <p:cNvSpPr>
              <a:spLocks noChangeAspect="1" noChangeArrowheads="1"/>
            </p:cNvSpPr>
            <p:nvPr userDrawn="1"/>
          </p:nvSpPr>
          <p:spPr bwMode="auto">
            <a:xfrm>
              <a:off x="6013375" y="2178551"/>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1" name="Oval 423"/>
            <p:cNvSpPr>
              <a:spLocks noChangeAspect="1" noChangeArrowheads="1"/>
            </p:cNvSpPr>
            <p:nvPr userDrawn="1"/>
          </p:nvSpPr>
          <p:spPr bwMode="auto">
            <a:xfrm>
              <a:off x="6124951" y="2178551"/>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2" name="Oval 424"/>
            <p:cNvSpPr>
              <a:spLocks noChangeAspect="1" noChangeArrowheads="1"/>
            </p:cNvSpPr>
            <p:nvPr userDrawn="1"/>
          </p:nvSpPr>
          <p:spPr bwMode="auto">
            <a:xfrm>
              <a:off x="6238035" y="2178551"/>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3" name="Oval 425"/>
            <p:cNvSpPr>
              <a:spLocks noChangeAspect="1" noChangeArrowheads="1"/>
            </p:cNvSpPr>
            <p:nvPr userDrawn="1"/>
          </p:nvSpPr>
          <p:spPr bwMode="auto">
            <a:xfrm>
              <a:off x="6349611" y="2178551"/>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4" name="Oval 426"/>
            <p:cNvSpPr>
              <a:spLocks noChangeAspect="1" noChangeArrowheads="1"/>
            </p:cNvSpPr>
            <p:nvPr userDrawn="1"/>
          </p:nvSpPr>
          <p:spPr bwMode="auto">
            <a:xfrm>
              <a:off x="6462694" y="2178551"/>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5" name="Oval 427"/>
            <p:cNvSpPr>
              <a:spLocks noChangeAspect="1" noChangeArrowheads="1"/>
            </p:cNvSpPr>
            <p:nvPr userDrawn="1"/>
          </p:nvSpPr>
          <p:spPr bwMode="auto">
            <a:xfrm>
              <a:off x="6574270" y="2178551"/>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6" name="Oval 428"/>
            <p:cNvSpPr>
              <a:spLocks noChangeAspect="1" noChangeArrowheads="1"/>
            </p:cNvSpPr>
            <p:nvPr userDrawn="1"/>
          </p:nvSpPr>
          <p:spPr bwMode="auto">
            <a:xfrm>
              <a:off x="6687355" y="2178551"/>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7" name="Oval 429"/>
            <p:cNvSpPr>
              <a:spLocks noChangeAspect="1" noChangeArrowheads="1"/>
            </p:cNvSpPr>
            <p:nvPr userDrawn="1"/>
          </p:nvSpPr>
          <p:spPr bwMode="auto">
            <a:xfrm>
              <a:off x="6798931" y="2178551"/>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8" name="Oval 430"/>
            <p:cNvSpPr>
              <a:spLocks noChangeAspect="1" noChangeArrowheads="1"/>
            </p:cNvSpPr>
            <p:nvPr userDrawn="1"/>
          </p:nvSpPr>
          <p:spPr bwMode="auto">
            <a:xfrm>
              <a:off x="6912014" y="2178551"/>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9" name="Oval 431"/>
            <p:cNvSpPr>
              <a:spLocks noChangeAspect="1" noChangeArrowheads="1"/>
            </p:cNvSpPr>
            <p:nvPr userDrawn="1"/>
          </p:nvSpPr>
          <p:spPr bwMode="auto">
            <a:xfrm>
              <a:off x="7023590" y="2178551"/>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0" name="Oval 432"/>
            <p:cNvSpPr>
              <a:spLocks noChangeAspect="1" noChangeArrowheads="1"/>
            </p:cNvSpPr>
            <p:nvPr userDrawn="1"/>
          </p:nvSpPr>
          <p:spPr bwMode="auto">
            <a:xfrm>
              <a:off x="7136674" y="2178551"/>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1" name="Oval 433"/>
            <p:cNvSpPr>
              <a:spLocks noChangeAspect="1" noChangeArrowheads="1"/>
            </p:cNvSpPr>
            <p:nvPr userDrawn="1"/>
          </p:nvSpPr>
          <p:spPr bwMode="auto">
            <a:xfrm>
              <a:off x="7248250" y="2178551"/>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2" name="Oval 434"/>
            <p:cNvSpPr>
              <a:spLocks noChangeAspect="1" noChangeArrowheads="1"/>
            </p:cNvSpPr>
            <p:nvPr userDrawn="1"/>
          </p:nvSpPr>
          <p:spPr bwMode="auto">
            <a:xfrm>
              <a:off x="7361334" y="2178551"/>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3" name="Oval 435"/>
            <p:cNvSpPr>
              <a:spLocks noChangeAspect="1" noChangeArrowheads="1"/>
            </p:cNvSpPr>
            <p:nvPr userDrawn="1"/>
          </p:nvSpPr>
          <p:spPr bwMode="auto">
            <a:xfrm>
              <a:off x="7472910" y="2178551"/>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4" name="Oval 436"/>
            <p:cNvSpPr>
              <a:spLocks noChangeAspect="1" noChangeArrowheads="1"/>
            </p:cNvSpPr>
            <p:nvPr userDrawn="1"/>
          </p:nvSpPr>
          <p:spPr bwMode="auto">
            <a:xfrm>
              <a:off x="7585994" y="2178551"/>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5" name="Oval 437"/>
            <p:cNvSpPr>
              <a:spLocks noChangeAspect="1" noChangeArrowheads="1"/>
            </p:cNvSpPr>
            <p:nvPr userDrawn="1"/>
          </p:nvSpPr>
          <p:spPr bwMode="auto">
            <a:xfrm>
              <a:off x="8035314" y="2178551"/>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6" name="Oval 438"/>
            <p:cNvSpPr>
              <a:spLocks noChangeAspect="1" noChangeArrowheads="1"/>
            </p:cNvSpPr>
            <p:nvPr userDrawn="1"/>
          </p:nvSpPr>
          <p:spPr bwMode="auto">
            <a:xfrm>
              <a:off x="8146890" y="2178551"/>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7" name="Oval 439"/>
            <p:cNvSpPr>
              <a:spLocks noChangeAspect="1" noChangeArrowheads="1"/>
            </p:cNvSpPr>
            <p:nvPr userDrawn="1"/>
          </p:nvSpPr>
          <p:spPr bwMode="auto">
            <a:xfrm>
              <a:off x="506947" y="2178551"/>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8" name="Oval 440"/>
            <p:cNvSpPr>
              <a:spLocks noChangeAspect="1" noChangeArrowheads="1"/>
            </p:cNvSpPr>
            <p:nvPr userDrawn="1"/>
          </p:nvSpPr>
          <p:spPr bwMode="auto">
            <a:xfrm>
              <a:off x="620031" y="2178551"/>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79" name="Oval 441"/>
            <p:cNvSpPr>
              <a:spLocks noChangeAspect="1" noChangeArrowheads="1"/>
            </p:cNvSpPr>
            <p:nvPr userDrawn="1"/>
          </p:nvSpPr>
          <p:spPr bwMode="auto">
            <a:xfrm>
              <a:off x="731607" y="2178551"/>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0" name="Oval 442"/>
            <p:cNvSpPr>
              <a:spLocks noChangeAspect="1" noChangeArrowheads="1"/>
            </p:cNvSpPr>
            <p:nvPr userDrawn="1"/>
          </p:nvSpPr>
          <p:spPr bwMode="auto">
            <a:xfrm>
              <a:off x="1180927" y="2281080"/>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1" name="Oval 443"/>
            <p:cNvSpPr>
              <a:spLocks noChangeAspect="1" noChangeArrowheads="1"/>
            </p:cNvSpPr>
            <p:nvPr userDrawn="1"/>
          </p:nvSpPr>
          <p:spPr bwMode="auto">
            <a:xfrm>
              <a:off x="1294010" y="2281080"/>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2" name="Oval 444"/>
            <p:cNvSpPr>
              <a:spLocks noChangeAspect="1" noChangeArrowheads="1"/>
            </p:cNvSpPr>
            <p:nvPr userDrawn="1"/>
          </p:nvSpPr>
          <p:spPr bwMode="auto">
            <a:xfrm>
              <a:off x="1405586" y="2281080"/>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3" name="Oval 445"/>
            <p:cNvSpPr>
              <a:spLocks noChangeAspect="1" noChangeArrowheads="1"/>
            </p:cNvSpPr>
            <p:nvPr userDrawn="1"/>
          </p:nvSpPr>
          <p:spPr bwMode="auto">
            <a:xfrm>
              <a:off x="1518671" y="2281080"/>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4" name="Oval 446"/>
            <p:cNvSpPr>
              <a:spLocks noChangeAspect="1" noChangeArrowheads="1"/>
            </p:cNvSpPr>
            <p:nvPr userDrawn="1"/>
          </p:nvSpPr>
          <p:spPr bwMode="auto">
            <a:xfrm>
              <a:off x="1630247" y="2281080"/>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5" name="Oval 447"/>
            <p:cNvSpPr>
              <a:spLocks noChangeAspect="1" noChangeArrowheads="1"/>
            </p:cNvSpPr>
            <p:nvPr userDrawn="1"/>
          </p:nvSpPr>
          <p:spPr bwMode="auto">
            <a:xfrm>
              <a:off x="1743330" y="2281080"/>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6" name="Oval 448"/>
            <p:cNvSpPr>
              <a:spLocks noChangeAspect="1" noChangeArrowheads="1"/>
            </p:cNvSpPr>
            <p:nvPr userDrawn="1"/>
          </p:nvSpPr>
          <p:spPr bwMode="auto">
            <a:xfrm>
              <a:off x="1854906" y="2281080"/>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7" name="Oval 449"/>
            <p:cNvSpPr>
              <a:spLocks noChangeAspect="1" noChangeArrowheads="1"/>
            </p:cNvSpPr>
            <p:nvPr userDrawn="1"/>
          </p:nvSpPr>
          <p:spPr bwMode="auto">
            <a:xfrm>
              <a:off x="1967990" y="2281080"/>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8" name="Oval 450"/>
            <p:cNvSpPr>
              <a:spLocks noChangeAspect="1" noChangeArrowheads="1"/>
            </p:cNvSpPr>
            <p:nvPr userDrawn="1"/>
          </p:nvSpPr>
          <p:spPr bwMode="auto">
            <a:xfrm>
              <a:off x="2079566" y="2281080"/>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9" name="Oval 451"/>
            <p:cNvSpPr>
              <a:spLocks noChangeAspect="1" noChangeArrowheads="1"/>
            </p:cNvSpPr>
            <p:nvPr userDrawn="1"/>
          </p:nvSpPr>
          <p:spPr bwMode="auto">
            <a:xfrm>
              <a:off x="2192650" y="2281080"/>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0" name="Oval 452"/>
            <p:cNvSpPr>
              <a:spLocks noChangeAspect="1" noChangeArrowheads="1"/>
            </p:cNvSpPr>
            <p:nvPr userDrawn="1"/>
          </p:nvSpPr>
          <p:spPr bwMode="auto">
            <a:xfrm>
              <a:off x="2528886" y="2281080"/>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1" name="Oval 453"/>
            <p:cNvSpPr>
              <a:spLocks noChangeAspect="1" noChangeArrowheads="1"/>
            </p:cNvSpPr>
            <p:nvPr userDrawn="1"/>
          </p:nvSpPr>
          <p:spPr bwMode="auto">
            <a:xfrm>
              <a:off x="2641969" y="2281080"/>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2" name="Oval 454"/>
            <p:cNvSpPr>
              <a:spLocks noChangeAspect="1" noChangeArrowheads="1"/>
            </p:cNvSpPr>
            <p:nvPr userDrawn="1"/>
          </p:nvSpPr>
          <p:spPr bwMode="auto">
            <a:xfrm>
              <a:off x="2753545" y="2281080"/>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3" name="Oval 455"/>
            <p:cNvSpPr>
              <a:spLocks noChangeAspect="1" noChangeArrowheads="1"/>
            </p:cNvSpPr>
            <p:nvPr userDrawn="1"/>
          </p:nvSpPr>
          <p:spPr bwMode="auto">
            <a:xfrm>
              <a:off x="2866630" y="2281080"/>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4" name="Oval 456"/>
            <p:cNvSpPr>
              <a:spLocks noChangeAspect="1" noChangeArrowheads="1"/>
            </p:cNvSpPr>
            <p:nvPr userDrawn="1"/>
          </p:nvSpPr>
          <p:spPr bwMode="auto">
            <a:xfrm>
              <a:off x="4214589" y="2281080"/>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5" name="Oval 457"/>
            <p:cNvSpPr>
              <a:spLocks noChangeAspect="1" noChangeArrowheads="1"/>
            </p:cNvSpPr>
            <p:nvPr userDrawn="1"/>
          </p:nvSpPr>
          <p:spPr bwMode="auto">
            <a:xfrm>
              <a:off x="4552332" y="2281080"/>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6" name="Oval 458"/>
            <p:cNvSpPr>
              <a:spLocks noChangeAspect="1" noChangeArrowheads="1"/>
            </p:cNvSpPr>
            <p:nvPr userDrawn="1"/>
          </p:nvSpPr>
          <p:spPr bwMode="auto">
            <a:xfrm>
              <a:off x="4888568" y="2281080"/>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7" name="Oval 459"/>
            <p:cNvSpPr>
              <a:spLocks noChangeAspect="1" noChangeArrowheads="1"/>
            </p:cNvSpPr>
            <p:nvPr userDrawn="1"/>
          </p:nvSpPr>
          <p:spPr bwMode="auto">
            <a:xfrm>
              <a:off x="5001652" y="2281080"/>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8" name="Oval 460"/>
            <p:cNvSpPr>
              <a:spLocks noChangeAspect="1" noChangeArrowheads="1"/>
            </p:cNvSpPr>
            <p:nvPr userDrawn="1"/>
          </p:nvSpPr>
          <p:spPr bwMode="auto">
            <a:xfrm>
              <a:off x="5113228" y="2281080"/>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99" name="Oval 461"/>
            <p:cNvSpPr>
              <a:spLocks noChangeAspect="1" noChangeArrowheads="1"/>
            </p:cNvSpPr>
            <p:nvPr userDrawn="1"/>
          </p:nvSpPr>
          <p:spPr bwMode="auto">
            <a:xfrm>
              <a:off x="5226311" y="2281080"/>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0" name="Oval 462"/>
            <p:cNvSpPr>
              <a:spLocks noChangeAspect="1" noChangeArrowheads="1"/>
            </p:cNvSpPr>
            <p:nvPr userDrawn="1"/>
          </p:nvSpPr>
          <p:spPr bwMode="auto">
            <a:xfrm>
              <a:off x="5337887" y="2281080"/>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1" name="Oval 463"/>
            <p:cNvSpPr>
              <a:spLocks noChangeAspect="1" noChangeArrowheads="1"/>
            </p:cNvSpPr>
            <p:nvPr userDrawn="1"/>
          </p:nvSpPr>
          <p:spPr bwMode="auto">
            <a:xfrm>
              <a:off x="5450972" y="2281080"/>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2" name="Oval 464"/>
            <p:cNvSpPr>
              <a:spLocks noChangeAspect="1" noChangeArrowheads="1"/>
            </p:cNvSpPr>
            <p:nvPr userDrawn="1"/>
          </p:nvSpPr>
          <p:spPr bwMode="auto">
            <a:xfrm>
              <a:off x="5562548" y="2281080"/>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3" name="Oval 465"/>
            <p:cNvSpPr>
              <a:spLocks noChangeAspect="1" noChangeArrowheads="1"/>
            </p:cNvSpPr>
            <p:nvPr userDrawn="1"/>
          </p:nvSpPr>
          <p:spPr bwMode="auto">
            <a:xfrm>
              <a:off x="5675631" y="2281080"/>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4" name="Oval 466"/>
            <p:cNvSpPr>
              <a:spLocks noChangeAspect="1" noChangeArrowheads="1"/>
            </p:cNvSpPr>
            <p:nvPr userDrawn="1"/>
          </p:nvSpPr>
          <p:spPr bwMode="auto">
            <a:xfrm>
              <a:off x="5787207" y="2281080"/>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5" name="Oval 467"/>
            <p:cNvSpPr>
              <a:spLocks noChangeAspect="1" noChangeArrowheads="1"/>
            </p:cNvSpPr>
            <p:nvPr userDrawn="1"/>
          </p:nvSpPr>
          <p:spPr bwMode="auto">
            <a:xfrm>
              <a:off x="5900291" y="2281080"/>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6" name="Oval 468"/>
            <p:cNvSpPr>
              <a:spLocks noChangeAspect="1" noChangeArrowheads="1"/>
            </p:cNvSpPr>
            <p:nvPr userDrawn="1"/>
          </p:nvSpPr>
          <p:spPr bwMode="auto">
            <a:xfrm>
              <a:off x="6013375" y="2281080"/>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7" name="Oval 469"/>
            <p:cNvSpPr>
              <a:spLocks noChangeAspect="1" noChangeArrowheads="1"/>
            </p:cNvSpPr>
            <p:nvPr userDrawn="1"/>
          </p:nvSpPr>
          <p:spPr bwMode="auto">
            <a:xfrm>
              <a:off x="6124951" y="2281080"/>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8" name="Oval 470"/>
            <p:cNvSpPr>
              <a:spLocks noChangeAspect="1" noChangeArrowheads="1"/>
            </p:cNvSpPr>
            <p:nvPr userDrawn="1"/>
          </p:nvSpPr>
          <p:spPr bwMode="auto">
            <a:xfrm>
              <a:off x="6238035" y="2281080"/>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09" name="Oval 471"/>
            <p:cNvSpPr>
              <a:spLocks noChangeAspect="1" noChangeArrowheads="1"/>
            </p:cNvSpPr>
            <p:nvPr userDrawn="1"/>
          </p:nvSpPr>
          <p:spPr bwMode="auto">
            <a:xfrm>
              <a:off x="6349611" y="2281080"/>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0" name="Oval 472"/>
            <p:cNvSpPr>
              <a:spLocks noChangeAspect="1" noChangeArrowheads="1"/>
            </p:cNvSpPr>
            <p:nvPr userDrawn="1"/>
          </p:nvSpPr>
          <p:spPr bwMode="auto">
            <a:xfrm>
              <a:off x="6462694" y="2281080"/>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1" name="Oval 473"/>
            <p:cNvSpPr>
              <a:spLocks noChangeAspect="1" noChangeArrowheads="1"/>
            </p:cNvSpPr>
            <p:nvPr userDrawn="1"/>
          </p:nvSpPr>
          <p:spPr bwMode="auto">
            <a:xfrm>
              <a:off x="6574270" y="2281080"/>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2" name="Oval 474"/>
            <p:cNvSpPr>
              <a:spLocks noChangeAspect="1" noChangeArrowheads="1"/>
            </p:cNvSpPr>
            <p:nvPr userDrawn="1"/>
          </p:nvSpPr>
          <p:spPr bwMode="auto">
            <a:xfrm>
              <a:off x="6687355" y="2281080"/>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3" name="Oval 475"/>
            <p:cNvSpPr>
              <a:spLocks noChangeAspect="1" noChangeArrowheads="1"/>
            </p:cNvSpPr>
            <p:nvPr userDrawn="1"/>
          </p:nvSpPr>
          <p:spPr bwMode="auto">
            <a:xfrm>
              <a:off x="6798931" y="2281080"/>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4" name="Oval 476"/>
            <p:cNvSpPr>
              <a:spLocks noChangeAspect="1" noChangeArrowheads="1"/>
            </p:cNvSpPr>
            <p:nvPr userDrawn="1"/>
          </p:nvSpPr>
          <p:spPr bwMode="auto">
            <a:xfrm>
              <a:off x="6912014" y="2281080"/>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5" name="Oval 477"/>
            <p:cNvSpPr>
              <a:spLocks noChangeAspect="1" noChangeArrowheads="1"/>
            </p:cNvSpPr>
            <p:nvPr userDrawn="1"/>
          </p:nvSpPr>
          <p:spPr bwMode="auto">
            <a:xfrm>
              <a:off x="7023590" y="2281080"/>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6" name="Oval 478"/>
            <p:cNvSpPr>
              <a:spLocks noChangeAspect="1" noChangeArrowheads="1"/>
            </p:cNvSpPr>
            <p:nvPr userDrawn="1"/>
          </p:nvSpPr>
          <p:spPr bwMode="auto">
            <a:xfrm>
              <a:off x="7136674" y="2281080"/>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7" name="Oval 479"/>
            <p:cNvSpPr>
              <a:spLocks noChangeAspect="1" noChangeArrowheads="1"/>
            </p:cNvSpPr>
            <p:nvPr userDrawn="1"/>
          </p:nvSpPr>
          <p:spPr bwMode="auto">
            <a:xfrm>
              <a:off x="7248250" y="2281080"/>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8" name="Oval 480"/>
            <p:cNvSpPr>
              <a:spLocks noChangeAspect="1" noChangeArrowheads="1"/>
            </p:cNvSpPr>
            <p:nvPr userDrawn="1"/>
          </p:nvSpPr>
          <p:spPr bwMode="auto">
            <a:xfrm>
              <a:off x="7361334" y="2281080"/>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19" name="Oval 481"/>
            <p:cNvSpPr>
              <a:spLocks noChangeAspect="1" noChangeArrowheads="1"/>
            </p:cNvSpPr>
            <p:nvPr userDrawn="1"/>
          </p:nvSpPr>
          <p:spPr bwMode="auto">
            <a:xfrm>
              <a:off x="7472910" y="2281080"/>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20" name="Oval 482"/>
            <p:cNvSpPr>
              <a:spLocks noChangeAspect="1" noChangeArrowheads="1"/>
            </p:cNvSpPr>
            <p:nvPr userDrawn="1"/>
          </p:nvSpPr>
          <p:spPr bwMode="auto">
            <a:xfrm>
              <a:off x="8035314" y="2281080"/>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21" name="Oval 483"/>
            <p:cNvSpPr>
              <a:spLocks noChangeAspect="1" noChangeArrowheads="1"/>
            </p:cNvSpPr>
            <p:nvPr userDrawn="1"/>
          </p:nvSpPr>
          <p:spPr bwMode="auto">
            <a:xfrm>
              <a:off x="8146890" y="2281080"/>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22" name="Oval 484"/>
            <p:cNvSpPr>
              <a:spLocks noChangeAspect="1" noChangeArrowheads="1"/>
            </p:cNvSpPr>
            <p:nvPr userDrawn="1"/>
          </p:nvSpPr>
          <p:spPr bwMode="auto">
            <a:xfrm>
              <a:off x="506947" y="2281080"/>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23" name="Oval 485"/>
            <p:cNvSpPr>
              <a:spLocks noChangeAspect="1" noChangeArrowheads="1"/>
            </p:cNvSpPr>
            <p:nvPr userDrawn="1"/>
          </p:nvSpPr>
          <p:spPr bwMode="auto">
            <a:xfrm>
              <a:off x="1180927" y="2385118"/>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24" name="Oval 486"/>
            <p:cNvSpPr>
              <a:spLocks noChangeAspect="1" noChangeArrowheads="1"/>
            </p:cNvSpPr>
            <p:nvPr userDrawn="1"/>
          </p:nvSpPr>
          <p:spPr bwMode="auto">
            <a:xfrm>
              <a:off x="1294010" y="2385118"/>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25" name="Oval 487"/>
            <p:cNvSpPr>
              <a:spLocks noChangeAspect="1" noChangeArrowheads="1"/>
            </p:cNvSpPr>
            <p:nvPr userDrawn="1"/>
          </p:nvSpPr>
          <p:spPr bwMode="auto">
            <a:xfrm>
              <a:off x="1405586" y="2385118"/>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26" name="Oval 488"/>
            <p:cNvSpPr>
              <a:spLocks noChangeAspect="1" noChangeArrowheads="1"/>
            </p:cNvSpPr>
            <p:nvPr userDrawn="1"/>
          </p:nvSpPr>
          <p:spPr bwMode="auto">
            <a:xfrm>
              <a:off x="1518671" y="2385118"/>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27" name="Oval 489"/>
            <p:cNvSpPr>
              <a:spLocks noChangeAspect="1" noChangeArrowheads="1"/>
            </p:cNvSpPr>
            <p:nvPr userDrawn="1"/>
          </p:nvSpPr>
          <p:spPr bwMode="auto">
            <a:xfrm>
              <a:off x="1630247" y="2385118"/>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28" name="Oval 490"/>
            <p:cNvSpPr>
              <a:spLocks noChangeAspect="1" noChangeArrowheads="1"/>
            </p:cNvSpPr>
            <p:nvPr userDrawn="1"/>
          </p:nvSpPr>
          <p:spPr bwMode="auto">
            <a:xfrm>
              <a:off x="1743330" y="2385118"/>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29" name="Oval 491"/>
            <p:cNvSpPr>
              <a:spLocks noChangeAspect="1" noChangeArrowheads="1"/>
            </p:cNvSpPr>
            <p:nvPr userDrawn="1"/>
          </p:nvSpPr>
          <p:spPr bwMode="auto">
            <a:xfrm>
              <a:off x="1854906" y="2385118"/>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0" name="Oval 492"/>
            <p:cNvSpPr>
              <a:spLocks noChangeAspect="1" noChangeArrowheads="1"/>
            </p:cNvSpPr>
            <p:nvPr userDrawn="1"/>
          </p:nvSpPr>
          <p:spPr bwMode="auto">
            <a:xfrm>
              <a:off x="1967990" y="2385118"/>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1" name="Oval 493"/>
            <p:cNvSpPr>
              <a:spLocks noChangeAspect="1" noChangeArrowheads="1"/>
            </p:cNvSpPr>
            <p:nvPr userDrawn="1"/>
          </p:nvSpPr>
          <p:spPr bwMode="auto">
            <a:xfrm>
              <a:off x="2079566" y="2385118"/>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2" name="Oval 494"/>
            <p:cNvSpPr>
              <a:spLocks noChangeAspect="1" noChangeArrowheads="1"/>
            </p:cNvSpPr>
            <p:nvPr userDrawn="1"/>
          </p:nvSpPr>
          <p:spPr bwMode="auto">
            <a:xfrm>
              <a:off x="2192650" y="2385118"/>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3" name="Oval 495"/>
            <p:cNvSpPr>
              <a:spLocks noChangeAspect="1" noChangeArrowheads="1"/>
            </p:cNvSpPr>
            <p:nvPr userDrawn="1"/>
          </p:nvSpPr>
          <p:spPr bwMode="auto">
            <a:xfrm>
              <a:off x="2304226" y="2385118"/>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4" name="Oval 496"/>
            <p:cNvSpPr>
              <a:spLocks noChangeAspect="1" noChangeArrowheads="1"/>
            </p:cNvSpPr>
            <p:nvPr userDrawn="1"/>
          </p:nvSpPr>
          <p:spPr bwMode="auto">
            <a:xfrm>
              <a:off x="2417310" y="2385118"/>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5" name="Oval 497"/>
            <p:cNvSpPr>
              <a:spLocks noChangeAspect="1" noChangeArrowheads="1"/>
            </p:cNvSpPr>
            <p:nvPr userDrawn="1"/>
          </p:nvSpPr>
          <p:spPr bwMode="auto">
            <a:xfrm>
              <a:off x="2528886" y="2385118"/>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6" name="Oval 498"/>
            <p:cNvSpPr>
              <a:spLocks noChangeAspect="1" noChangeArrowheads="1"/>
            </p:cNvSpPr>
            <p:nvPr userDrawn="1"/>
          </p:nvSpPr>
          <p:spPr bwMode="auto">
            <a:xfrm>
              <a:off x="2641969" y="2385118"/>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7" name="Oval 499"/>
            <p:cNvSpPr>
              <a:spLocks noChangeAspect="1" noChangeArrowheads="1"/>
            </p:cNvSpPr>
            <p:nvPr userDrawn="1"/>
          </p:nvSpPr>
          <p:spPr bwMode="auto">
            <a:xfrm>
              <a:off x="2753545" y="2385118"/>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8" name="Oval 500"/>
            <p:cNvSpPr>
              <a:spLocks noChangeAspect="1" noChangeArrowheads="1"/>
            </p:cNvSpPr>
            <p:nvPr userDrawn="1"/>
          </p:nvSpPr>
          <p:spPr bwMode="auto">
            <a:xfrm>
              <a:off x="2866630" y="2385118"/>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39" name="Oval 501"/>
            <p:cNvSpPr>
              <a:spLocks noChangeAspect="1" noChangeArrowheads="1"/>
            </p:cNvSpPr>
            <p:nvPr userDrawn="1"/>
          </p:nvSpPr>
          <p:spPr bwMode="auto">
            <a:xfrm>
              <a:off x="2978206" y="2385118"/>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40" name="Oval 502"/>
            <p:cNvSpPr>
              <a:spLocks noChangeAspect="1" noChangeArrowheads="1"/>
            </p:cNvSpPr>
            <p:nvPr userDrawn="1"/>
          </p:nvSpPr>
          <p:spPr bwMode="auto">
            <a:xfrm>
              <a:off x="4103013" y="2385118"/>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41" name="Oval 503"/>
            <p:cNvSpPr>
              <a:spLocks noChangeAspect="1" noChangeArrowheads="1"/>
            </p:cNvSpPr>
            <p:nvPr userDrawn="1"/>
          </p:nvSpPr>
          <p:spPr bwMode="auto">
            <a:xfrm>
              <a:off x="4214589" y="2385118"/>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42" name="Oval 504"/>
            <p:cNvSpPr>
              <a:spLocks noChangeAspect="1" noChangeArrowheads="1"/>
            </p:cNvSpPr>
            <p:nvPr userDrawn="1"/>
          </p:nvSpPr>
          <p:spPr bwMode="auto">
            <a:xfrm>
              <a:off x="4327672" y="2385118"/>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43" name="Oval 505"/>
            <p:cNvSpPr>
              <a:spLocks noChangeAspect="1" noChangeArrowheads="1"/>
            </p:cNvSpPr>
            <p:nvPr userDrawn="1"/>
          </p:nvSpPr>
          <p:spPr bwMode="auto">
            <a:xfrm>
              <a:off x="4439248" y="2385118"/>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44" name="Oval 506"/>
            <p:cNvSpPr>
              <a:spLocks noChangeAspect="1" noChangeArrowheads="1"/>
            </p:cNvSpPr>
            <p:nvPr userDrawn="1"/>
          </p:nvSpPr>
          <p:spPr bwMode="auto">
            <a:xfrm>
              <a:off x="4552332" y="2385118"/>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45" name="Oval 507"/>
            <p:cNvSpPr>
              <a:spLocks noChangeAspect="1" noChangeArrowheads="1"/>
            </p:cNvSpPr>
            <p:nvPr userDrawn="1"/>
          </p:nvSpPr>
          <p:spPr bwMode="auto">
            <a:xfrm>
              <a:off x="4663908" y="2385118"/>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46" name="Oval 508"/>
            <p:cNvSpPr>
              <a:spLocks noChangeAspect="1" noChangeArrowheads="1"/>
            </p:cNvSpPr>
            <p:nvPr userDrawn="1"/>
          </p:nvSpPr>
          <p:spPr bwMode="auto">
            <a:xfrm>
              <a:off x="4776992" y="2385118"/>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47" name="Oval 509"/>
            <p:cNvSpPr>
              <a:spLocks noChangeAspect="1" noChangeArrowheads="1"/>
            </p:cNvSpPr>
            <p:nvPr userDrawn="1"/>
          </p:nvSpPr>
          <p:spPr bwMode="auto">
            <a:xfrm>
              <a:off x="4888568" y="2385118"/>
              <a:ext cx="85944" cy="85943"/>
            </a:xfrm>
            <a:prstGeom prst="ellipse">
              <a:avLst/>
            </a:prstGeom>
            <a:grpFill/>
            <a:ln>
              <a:noFill/>
            </a:ln>
            <a:effectLst/>
          </p:spPr>
          <p:txBody>
            <a:bodyPr wrap="none" anchor="ctr"/>
            <a:lstStyle/>
            <a:p>
              <a:endParaRPr lang="en-US"/>
            </a:p>
          </p:txBody>
        </p:sp>
        <p:sp>
          <p:nvSpPr>
            <p:cNvPr id="548" name="Oval 510"/>
            <p:cNvSpPr>
              <a:spLocks noChangeAspect="1" noChangeArrowheads="1"/>
            </p:cNvSpPr>
            <p:nvPr userDrawn="1"/>
          </p:nvSpPr>
          <p:spPr bwMode="auto">
            <a:xfrm>
              <a:off x="5001652" y="2385118"/>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49" name="Oval 511"/>
            <p:cNvSpPr>
              <a:spLocks noChangeAspect="1" noChangeArrowheads="1"/>
            </p:cNvSpPr>
            <p:nvPr userDrawn="1"/>
          </p:nvSpPr>
          <p:spPr bwMode="auto">
            <a:xfrm>
              <a:off x="5113228" y="2385118"/>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0" name="Oval 512"/>
            <p:cNvSpPr>
              <a:spLocks noChangeAspect="1" noChangeArrowheads="1"/>
            </p:cNvSpPr>
            <p:nvPr userDrawn="1"/>
          </p:nvSpPr>
          <p:spPr bwMode="auto">
            <a:xfrm>
              <a:off x="5226311" y="2385118"/>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1" name="Oval 513"/>
            <p:cNvSpPr>
              <a:spLocks noChangeAspect="1" noChangeArrowheads="1"/>
            </p:cNvSpPr>
            <p:nvPr userDrawn="1"/>
          </p:nvSpPr>
          <p:spPr bwMode="auto">
            <a:xfrm>
              <a:off x="5337887" y="2385118"/>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2" name="Oval 514"/>
            <p:cNvSpPr>
              <a:spLocks noChangeAspect="1" noChangeArrowheads="1"/>
            </p:cNvSpPr>
            <p:nvPr userDrawn="1"/>
          </p:nvSpPr>
          <p:spPr bwMode="auto">
            <a:xfrm>
              <a:off x="5450972" y="2385118"/>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3" name="Oval 515"/>
            <p:cNvSpPr>
              <a:spLocks noChangeAspect="1" noChangeArrowheads="1"/>
            </p:cNvSpPr>
            <p:nvPr userDrawn="1"/>
          </p:nvSpPr>
          <p:spPr bwMode="auto">
            <a:xfrm>
              <a:off x="5562548" y="2385118"/>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4" name="Oval 516"/>
            <p:cNvSpPr>
              <a:spLocks noChangeAspect="1" noChangeArrowheads="1"/>
            </p:cNvSpPr>
            <p:nvPr userDrawn="1"/>
          </p:nvSpPr>
          <p:spPr bwMode="auto">
            <a:xfrm>
              <a:off x="5675631" y="2385118"/>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5" name="Oval 517"/>
            <p:cNvSpPr>
              <a:spLocks noChangeAspect="1" noChangeArrowheads="1"/>
            </p:cNvSpPr>
            <p:nvPr userDrawn="1"/>
          </p:nvSpPr>
          <p:spPr bwMode="auto">
            <a:xfrm>
              <a:off x="5787207" y="2385118"/>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6" name="Oval 518"/>
            <p:cNvSpPr>
              <a:spLocks noChangeAspect="1" noChangeArrowheads="1"/>
            </p:cNvSpPr>
            <p:nvPr userDrawn="1"/>
          </p:nvSpPr>
          <p:spPr bwMode="auto">
            <a:xfrm>
              <a:off x="5900291" y="2385118"/>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7" name="Oval 519"/>
            <p:cNvSpPr>
              <a:spLocks noChangeAspect="1" noChangeArrowheads="1"/>
            </p:cNvSpPr>
            <p:nvPr userDrawn="1"/>
          </p:nvSpPr>
          <p:spPr bwMode="auto">
            <a:xfrm>
              <a:off x="6013375" y="2385118"/>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8" name="Oval 520"/>
            <p:cNvSpPr>
              <a:spLocks noChangeAspect="1" noChangeArrowheads="1"/>
            </p:cNvSpPr>
            <p:nvPr userDrawn="1"/>
          </p:nvSpPr>
          <p:spPr bwMode="auto">
            <a:xfrm>
              <a:off x="6124951" y="2385118"/>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59" name="Oval 521"/>
            <p:cNvSpPr>
              <a:spLocks noChangeAspect="1" noChangeArrowheads="1"/>
            </p:cNvSpPr>
            <p:nvPr userDrawn="1"/>
          </p:nvSpPr>
          <p:spPr bwMode="auto">
            <a:xfrm>
              <a:off x="6238035" y="2385118"/>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0" name="Oval 522"/>
            <p:cNvSpPr>
              <a:spLocks noChangeAspect="1" noChangeArrowheads="1"/>
            </p:cNvSpPr>
            <p:nvPr userDrawn="1"/>
          </p:nvSpPr>
          <p:spPr bwMode="auto">
            <a:xfrm>
              <a:off x="6349611" y="2385118"/>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1" name="Oval 523"/>
            <p:cNvSpPr>
              <a:spLocks noChangeAspect="1" noChangeArrowheads="1"/>
            </p:cNvSpPr>
            <p:nvPr userDrawn="1"/>
          </p:nvSpPr>
          <p:spPr bwMode="auto">
            <a:xfrm>
              <a:off x="6462694" y="2385118"/>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2" name="Oval 524"/>
            <p:cNvSpPr>
              <a:spLocks noChangeAspect="1" noChangeArrowheads="1"/>
            </p:cNvSpPr>
            <p:nvPr userDrawn="1"/>
          </p:nvSpPr>
          <p:spPr bwMode="auto">
            <a:xfrm>
              <a:off x="6574270" y="2385118"/>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3" name="Oval 525"/>
            <p:cNvSpPr>
              <a:spLocks noChangeAspect="1" noChangeArrowheads="1"/>
            </p:cNvSpPr>
            <p:nvPr userDrawn="1"/>
          </p:nvSpPr>
          <p:spPr bwMode="auto">
            <a:xfrm>
              <a:off x="6687355" y="2385118"/>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4" name="Oval 526"/>
            <p:cNvSpPr>
              <a:spLocks noChangeAspect="1" noChangeArrowheads="1"/>
            </p:cNvSpPr>
            <p:nvPr userDrawn="1"/>
          </p:nvSpPr>
          <p:spPr bwMode="auto">
            <a:xfrm>
              <a:off x="6798931" y="2385118"/>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5" name="Oval 527"/>
            <p:cNvSpPr>
              <a:spLocks noChangeAspect="1" noChangeArrowheads="1"/>
            </p:cNvSpPr>
            <p:nvPr userDrawn="1"/>
          </p:nvSpPr>
          <p:spPr bwMode="auto">
            <a:xfrm>
              <a:off x="6912014" y="2385118"/>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6" name="Oval 528"/>
            <p:cNvSpPr>
              <a:spLocks noChangeAspect="1" noChangeArrowheads="1"/>
            </p:cNvSpPr>
            <p:nvPr userDrawn="1"/>
          </p:nvSpPr>
          <p:spPr bwMode="auto">
            <a:xfrm>
              <a:off x="7023590" y="2385118"/>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7" name="Oval 529"/>
            <p:cNvSpPr>
              <a:spLocks noChangeAspect="1" noChangeArrowheads="1"/>
            </p:cNvSpPr>
            <p:nvPr userDrawn="1"/>
          </p:nvSpPr>
          <p:spPr bwMode="auto">
            <a:xfrm>
              <a:off x="7136674" y="2385118"/>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8" name="Oval 530"/>
            <p:cNvSpPr>
              <a:spLocks noChangeAspect="1" noChangeArrowheads="1"/>
            </p:cNvSpPr>
            <p:nvPr userDrawn="1"/>
          </p:nvSpPr>
          <p:spPr bwMode="auto">
            <a:xfrm>
              <a:off x="7248250" y="2385118"/>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69" name="Oval 531"/>
            <p:cNvSpPr>
              <a:spLocks noChangeAspect="1" noChangeArrowheads="1"/>
            </p:cNvSpPr>
            <p:nvPr userDrawn="1"/>
          </p:nvSpPr>
          <p:spPr bwMode="auto">
            <a:xfrm>
              <a:off x="7361334" y="2385118"/>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0" name="Oval 532"/>
            <p:cNvSpPr>
              <a:spLocks noChangeAspect="1" noChangeArrowheads="1"/>
            </p:cNvSpPr>
            <p:nvPr userDrawn="1"/>
          </p:nvSpPr>
          <p:spPr bwMode="auto">
            <a:xfrm>
              <a:off x="7472910" y="2385118"/>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1" name="Oval 533"/>
            <p:cNvSpPr>
              <a:spLocks noChangeAspect="1" noChangeArrowheads="1"/>
            </p:cNvSpPr>
            <p:nvPr userDrawn="1"/>
          </p:nvSpPr>
          <p:spPr bwMode="auto">
            <a:xfrm>
              <a:off x="7585994" y="2385118"/>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2" name="Oval 534"/>
            <p:cNvSpPr>
              <a:spLocks noChangeAspect="1" noChangeArrowheads="1"/>
            </p:cNvSpPr>
            <p:nvPr userDrawn="1"/>
          </p:nvSpPr>
          <p:spPr bwMode="auto">
            <a:xfrm>
              <a:off x="7697570" y="2385118"/>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3" name="Oval 535"/>
            <p:cNvSpPr>
              <a:spLocks noChangeAspect="1" noChangeArrowheads="1"/>
            </p:cNvSpPr>
            <p:nvPr userDrawn="1"/>
          </p:nvSpPr>
          <p:spPr bwMode="auto">
            <a:xfrm>
              <a:off x="8035314" y="2385118"/>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4" name="Oval 536"/>
            <p:cNvSpPr>
              <a:spLocks noChangeAspect="1" noChangeArrowheads="1"/>
            </p:cNvSpPr>
            <p:nvPr userDrawn="1"/>
          </p:nvSpPr>
          <p:spPr bwMode="auto">
            <a:xfrm>
              <a:off x="1405586" y="2489154"/>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5" name="Oval 537"/>
            <p:cNvSpPr>
              <a:spLocks noChangeAspect="1" noChangeArrowheads="1"/>
            </p:cNvSpPr>
            <p:nvPr userDrawn="1"/>
          </p:nvSpPr>
          <p:spPr bwMode="auto">
            <a:xfrm>
              <a:off x="1518671" y="2489154"/>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6" name="Oval 538"/>
            <p:cNvSpPr>
              <a:spLocks noChangeAspect="1" noChangeArrowheads="1"/>
            </p:cNvSpPr>
            <p:nvPr userDrawn="1"/>
          </p:nvSpPr>
          <p:spPr bwMode="auto">
            <a:xfrm>
              <a:off x="1630247" y="2489154"/>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7" name="Oval 539"/>
            <p:cNvSpPr>
              <a:spLocks noChangeAspect="1" noChangeArrowheads="1"/>
            </p:cNvSpPr>
            <p:nvPr userDrawn="1"/>
          </p:nvSpPr>
          <p:spPr bwMode="auto">
            <a:xfrm>
              <a:off x="1743330" y="2489154"/>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8" name="Oval 540"/>
            <p:cNvSpPr>
              <a:spLocks noChangeAspect="1" noChangeArrowheads="1"/>
            </p:cNvSpPr>
            <p:nvPr userDrawn="1"/>
          </p:nvSpPr>
          <p:spPr bwMode="auto">
            <a:xfrm>
              <a:off x="1854906" y="2489154"/>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79" name="Oval 541"/>
            <p:cNvSpPr>
              <a:spLocks noChangeAspect="1" noChangeArrowheads="1"/>
            </p:cNvSpPr>
            <p:nvPr userDrawn="1"/>
          </p:nvSpPr>
          <p:spPr bwMode="auto">
            <a:xfrm>
              <a:off x="1967990" y="2489154"/>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0" name="Oval 542"/>
            <p:cNvSpPr>
              <a:spLocks noChangeAspect="1" noChangeArrowheads="1"/>
            </p:cNvSpPr>
            <p:nvPr userDrawn="1"/>
          </p:nvSpPr>
          <p:spPr bwMode="auto">
            <a:xfrm>
              <a:off x="2079566" y="2489154"/>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1" name="Oval 543"/>
            <p:cNvSpPr>
              <a:spLocks noChangeAspect="1" noChangeArrowheads="1"/>
            </p:cNvSpPr>
            <p:nvPr userDrawn="1"/>
          </p:nvSpPr>
          <p:spPr bwMode="auto">
            <a:xfrm>
              <a:off x="2192650" y="2489154"/>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2" name="Oval 544"/>
            <p:cNvSpPr>
              <a:spLocks noChangeAspect="1" noChangeArrowheads="1"/>
            </p:cNvSpPr>
            <p:nvPr userDrawn="1"/>
          </p:nvSpPr>
          <p:spPr bwMode="auto">
            <a:xfrm>
              <a:off x="2304226" y="2489154"/>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3" name="Oval 545"/>
            <p:cNvSpPr>
              <a:spLocks noChangeAspect="1" noChangeArrowheads="1"/>
            </p:cNvSpPr>
            <p:nvPr userDrawn="1"/>
          </p:nvSpPr>
          <p:spPr bwMode="auto">
            <a:xfrm>
              <a:off x="2417310" y="2489154"/>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4" name="Oval 546"/>
            <p:cNvSpPr>
              <a:spLocks noChangeAspect="1" noChangeArrowheads="1"/>
            </p:cNvSpPr>
            <p:nvPr userDrawn="1"/>
          </p:nvSpPr>
          <p:spPr bwMode="auto">
            <a:xfrm>
              <a:off x="2528886" y="2489154"/>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5" name="Oval 547"/>
            <p:cNvSpPr>
              <a:spLocks noChangeAspect="1" noChangeArrowheads="1"/>
            </p:cNvSpPr>
            <p:nvPr userDrawn="1"/>
          </p:nvSpPr>
          <p:spPr bwMode="auto">
            <a:xfrm>
              <a:off x="2641969" y="2489154"/>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6" name="Oval 548"/>
            <p:cNvSpPr>
              <a:spLocks noChangeAspect="1" noChangeArrowheads="1"/>
            </p:cNvSpPr>
            <p:nvPr userDrawn="1"/>
          </p:nvSpPr>
          <p:spPr bwMode="auto">
            <a:xfrm>
              <a:off x="2753545" y="2489154"/>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7" name="Oval 549"/>
            <p:cNvSpPr>
              <a:spLocks noChangeAspect="1" noChangeArrowheads="1"/>
            </p:cNvSpPr>
            <p:nvPr userDrawn="1"/>
          </p:nvSpPr>
          <p:spPr bwMode="auto">
            <a:xfrm>
              <a:off x="2866630" y="2489154"/>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8" name="Oval 550"/>
            <p:cNvSpPr>
              <a:spLocks noChangeAspect="1" noChangeArrowheads="1"/>
            </p:cNvSpPr>
            <p:nvPr userDrawn="1"/>
          </p:nvSpPr>
          <p:spPr bwMode="auto">
            <a:xfrm>
              <a:off x="2978206" y="2489154"/>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89" name="Oval 551"/>
            <p:cNvSpPr>
              <a:spLocks noChangeAspect="1" noChangeArrowheads="1"/>
            </p:cNvSpPr>
            <p:nvPr userDrawn="1"/>
          </p:nvSpPr>
          <p:spPr bwMode="auto">
            <a:xfrm>
              <a:off x="4214589" y="2489154"/>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90" name="Oval 552"/>
            <p:cNvSpPr>
              <a:spLocks noChangeAspect="1" noChangeArrowheads="1"/>
            </p:cNvSpPr>
            <p:nvPr userDrawn="1"/>
          </p:nvSpPr>
          <p:spPr bwMode="auto">
            <a:xfrm>
              <a:off x="4327672" y="2489154"/>
              <a:ext cx="85944" cy="85944"/>
            </a:xfrm>
            <a:prstGeom prst="ellipse">
              <a:avLst/>
            </a:prstGeom>
            <a:grpFill/>
            <a:ln>
              <a:noFill/>
            </a:ln>
            <a:effectLst/>
          </p:spPr>
          <p:txBody>
            <a:bodyPr wrap="none" anchor="ctr"/>
            <a:lstStyle/>
            <a:p>
              <a:endParaRPr lang="en-US"/>
            </a:p>
          </p:txBody>
        </p:sp>
        <p:sp>
          <p:nvSpPr>
            <p:cNvPr id="591" name="Oval 553"/>
            <p:cNvSpPr>
              <a:spLocks noChangeAspect="1" noChangeArrowheads="1"/>
            </p:cNvSpPr>
            <p:nvPr userDrawn="1"/>
          </p:nvSpPr>
          <p:spPr bwMode="auto">
            <a:xfrm>
              <a:off x="4439248" y="2489154"/>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92" name="Oval 554"/>
            <p:cNvSpPr>
              <a:spLocks noChangeAspect="1" noChangeArrowheads="1"/>
            </p:cNvSpPr>
            <p:nvPr userDrawn="1"/>
          </p:nvSpPr>
          <p:spPr bwMode="auto">
            <a:xfrm>
              <a:off x="4552332" y="2489154"/>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93" name="Oval 555"/>
            <p:cNvSpPr>
              <a:spLocks noChangeAspect="1" noChangeArrowheads="1"/>
            </p:cNvSpPr>
            <p:nvPr userDrawn="1"/>
          </p:nvSpPr>
          <p:spPr bwMode="auto">
            <a:xfrm>
              <a:off x="4663908" y="2489154"/>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94" name="Oval 556"/>
            <p:cNvSpPr>
              <a:spLocks noChangeAspect="1" noChangeArrowheads="1"/>
            </p:cNvSpPr>
            <p:nvPr userDrawn="1"/>
          </p:nvSpPr>
          <p:spPr bwMode="auto">
            <a:xfrm>
              <a:off x="4776992" y="2489154"/>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95" name="Oval 557"/>
            <p:cNvSpPr>
              <a:spLocks noChangeAspect="1" noChangeArrowheads="1"/>
            </p:cNvSpPr>
            <p:nvPr userDrawn="1"/>
          </p:nvSpPr>
          <p:spPr bwMode="auto">
            <a:xfrm>
              <a:off x="4888568" y="2489154"/>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96" name="Oval 558"/>
            <p:cNvSpPr>
              <a:spLocks noChangeAspect="1" noChangeArrowheads="1"/>
            </p:cNvSpPr>
            <p:nvPr userDrawn="1"/>
          </p:nvSpPr>
          <p:spPr bwMode="auto">
            <a:xfrm>
              <a:off x="5001652" y="2489154"/>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97" name="Oval 559"/>
            <p:cNvSpPr>
              <a:spLocks noChangeAspect="1" noChangeArrowheads="1"/>
            </p:cNvSpPr>
            <p:nvPr userDrawn="1"/>
          </p:nvSpPr>
          <p:spPr bwMode="auto">
            <a:xfrm>
              <a:off x="5113228" y="2489154"/>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98" name="Oval 560"/>
            <p:cNvSpPr>
              <a:spLocks noChangeAspect="1" noChangeArrowheads="1"/>
            </p:cNvSpPr>
            <p:nvPr userDrawn="1"/>
          </p:nvSpPr>
          <p:spPr bwMode="auto">
            <a:xfrm>
              <a:off x="5226311" y="2489154"/>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99" name="Oval 561"/>
            <p:cNvSpPr>
              <a:spLocks noChangeAspect="1" noChangeArrowheads="1"/>
            </p:cNvSpPr>
            <p:nvPr userDrawn="1"/>
          </p:nvSpPr>
          <p:spPr bwMode="auto">
            <a:xfrm>
              <a:off x="5337887" y="2489154"/>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00" name="Oval 562"/>
            <p:cNvSpPr>
              <a:spLocks noChangeAspect="1" noChangeArrowheads="1"/>
            </p:cNvSpPr>
            <p:nvPr userDrawn="1"/>
          </p:nvSpPr>
          <p:spPr bwMode="auto">
            <a:xfrm>
              <a:off x="5450972" y="2489154"/>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01" name="Oval 563"/>
            <p:cNvSpPr>
              <a:spLocks noChangeAspect="1" noChangeArrowheads="1"/>
            </p:cNvSpPr>
            <p:nvPr userDrawn="1"/>
          </p:nvSpPr>
          <p:spPr bwMode="auto">
            <a:xfrm>
              <a:off x="5562548" y="2489154"/>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02" name="Oval 564"/>
            <p:cNvSpPr>
              <a:spLocks noChangeAspect="1" noChangeArrowheads="1"/>
            </p:cNvSpPr>
            <p:nvPr userDrawn="1"/>
          </p:nvSpPr>
          <p:spPr bwMode="auto">
            <a:xfrm>
              <a:off x="5675631" y="2489154"/>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03" name="Oval 565"/>
            <p:cNvSpPr>
              <a:spLocks noChangeAspect="1" noChangeArrowheads="1"/>
            </p:cNvSpPr>
            <p:nvPr userDrawn="1"/>
          </p:nvSpPr>
          <p:spPr bwMode="auto">
            <a:xfrm>
              <a:off x="5787207" y="2489154"/>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04" name="Oval 566"/>
            <p:cNvSpPr>
              <a:spLocks noChangeAspect="1" noChangeArrowheads="1"/>
            </p:cNvSpPr>
            <p:nvPr userDrawn="1"/>
          </p:nvSpPr>
          <p:spPr bwMode="auto">
            <a:xfrm>
              <a:off x="5900291" y="2489154"/>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05" name="Oval 567"/>
            <p:cNvSpPr>
              <a:spLocks noChangeAspect="1" noChangeArrowheads="1"/>
            </p:cNvSpPr>
            <p:nvPr userDrawn="1"/>
          </p:nvSpPr>
          <p:spPr bwMode="auto">
            <a:xfrm>
              <a:off x="6013375" y="2489154"/>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06" name="Oval 568"/>
            <p:cNvSpPr>
              <a:spLocks noChangeAspect="1" noChangeArrowheads="1"/>
            </p:cNvSpPr>
            <p:nvPr userDrawn="1"/>
          </p:nvSpPr>
          <p:spPr bwMode="auto">
            <a:xfrm>
              <a:off x="6124951" y="2489154"/>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07" name="Oval 569"/>
            <p:cNvSpPr>
              <a:spLocks noChangeAspect="1" noChangeArrowheads="1"/>
            </p:cNvSpPr>
            <p:nvPr userDrawn="1"/>
          </p:nvSpPr>
          <p:spPr bwMode="auto">
            <a:xfrm>
              <a:off x="6238035" y="2489154"/>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08" name="Oval 570"/>
            <p:cNvSpPr>
              <a:spLocks noChangeAspect="1" noChangeArrowheads="1"/>
            </p:cNvSpPr>
            <p:nvPr userDrawn="1"/>
          </p:nvSpPr>
          <p:spPr bwMode="auto">
            <a:xfrm>
              <a:off x="6349611" y="2489154"/>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09" name="Oval 571"/>
            <p:cNvSpPr>
              <a:spLocks noChangeAspect="1" noChangeArrowheads="1"/>
            </p:cNvSpPr>
            <p:nvPr userDrawn="1"/>
          </p:nvSpPr>
          <p:spPr bwMode="auto">
            <a:xfrm>
              <a:off x="6462694" y="2489154"/>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0" name="Oval 572"/>
            <p:cNvSpPr>
              <a:spLocks noChangeAspect="1" noChangeArrowheads="1"/>
            </p:cNvSpPr>
            <p:nvPr userDrawn="1"/>
          </p:nvSpPr>
          <p:spPr bwMode="auto">
            <a:xfrm>
              <a:off x="6574270" y="2489154"/>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1" name="Oval 573"/>
            <p:cNvSpPr>
              <a:spLocks noChangeAspect="1" noChangeArrowheads="1"/>
            </p:cNvSpPr>
            <p:nvPr userDrawn="1"/>
          </p:nvSpPr>
          <p:spPr bwMode="auto">
            <a:xfrm>
              <a:off x="6687355" y="2489154"/>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2" name="Oval 574"/>
            <p:cNvSpPr>
              <a:spLocks noChangeAspect="1" noChangeArrowheads="1"/>
            </p:cNvSpPr>
            <p:nvPr userDrawn="1"/>
          </p:nvSpPr>
          <p:spPr bwMode="auto">
            <a:xfrm>
              <a:off x="6798931" y="2489154"/>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3" name="Oval 575"/>
            <p:cNvSpPr>
              <a:spLocks noChangeAspect="1" noChangeArrowheads="1"/>
            </p:cNvSpPr>
            <p:nvPr userDrawn="1"/>
          </p:nvSpPr>
          <p:spPr bwMode="auto">
            <a:xfrm>
              <a:off x="6912014" y="2489154"/>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 name="Oval 576"/>
            <p:cNvSpPr>
              <a:spLocks noChangeAspect="1" noChangeArrowheads="1"/>
            </p:cNvSpPr>
            <p:nvPr userDrawn="1"/>
          </p:nvSpPr>
          <p:spPr bwMode="auto">
            <a:xfrm>
              <a:off x="7023590" y="2489154"/>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5" name="Oval 577"/>
            <p:cNvSpPr>
              <a:spLocks noChangeAspect="1" noChangeArrowheads="1"/>
            </p:cNvSpPr>
            <p:nvPr userDrawn="1"/>
          </p:nvSpPr>
          <p:spPr bwMode="auto">
            <a:xfrm>
              <a:off x="7136674" y="2489154"/>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6" name="Oval 578"/>
            <p:cNvSpPr>
              <a:spLocks noChangeAspect="1" noChangeArrowheads="1"/>
            </p:cNvSpPr>
            <p:nvPr userDrawn="1"/>
          </p:nvSpPr>
          <p:spPr bwMode="auto">
            <a:xfrm>
              <a:off x="7248250" y="2489154"/>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7" name="Oval 579"/>
            <p:cNvSpPr>
              <a:spLocks noChangeAspect="1" noChangeArrowheads="1"/>
            </p:cNvSpPr>
            <p:nvPr userDrawn="1"/>
          </p:nvSpPr>
          <p:spPr bwMode="auto">
            <a:xfrm>
              <a:off x="7361334" y="2489154"/>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8" name="Oval 580"/>
            <p:cNvSpPr>
              <a:spLocks noChangeAspect="1" noChangeArrowheads="1"/>
            </p:cNvSpPr>
            <p:nvPr userDrawn="1"/>
          </p:nvSpPr>
          <p:spPr bwMode="auto">
            <a:xfrm>
              <a:off x="7472910" y="2489154"/>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9" name="Oval 581"/>
            <p:cNvSpPr>
              <a:spLocks noChangeAspect="1" noChangeArrowheads="1"/>
            </p:cNvSpPr>
            <p:nvPr userDrawn="1"/>
          </p:nvSpPr>
          <p:spPr bwMode="auto">
            <a:xfrm>
              <a:off x="7585994" y="2489154"/>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0" name="Oval 582"/>
            <p:cNvSpPr>
              <a:spLocks noChangeAspect="1" noChangeArrowheads="1"/>
            </p:cNvSpPr>
            <p:nvPr userDrawn="1"/>
          </p:nvSpPr>
          <p:spPr bwMode="auto">
            <a:xfrm>
              <a:off x="7697570" y="2489154"/>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1" name="Oval 583"/>
            <p:cNvSpPr>
              <a:spLocks noChangeAspect="1" noChangeArrowheads="1"/>
            </p:cNvSpPr>
            <p:nvPr userDrawn="1"/>
          </p:nvSpPr>
          <p:spPr bwMode="auto">
            <a:xfrm>
              <a:off x="8035314" y="2489154"/>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2" name="Oval 584"/>
            <p:cNvSpPr>
              <a:spLocks noChangeAspect="1" noChangeArrowheads="1"/>
            </p:cNvSpPr>
            <p:nvPr userDrawn="1"/>
          </p:nvSpPr>
          <p:spPr bwMode="auto">
            <a:xfrm>
              <a:off x="1405586" y="2593192"/>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3" name="Oval 585"/>
            <p:cNvSpPr>
              <a:spLocks noChangeAspect="1" noChangeArrowheads="1"/>
            </p:cNvSpPr>
            <p:nvPr userDrawn="1"/>
          </p:nvSpPr>
          <p:spPr bwMode="auto">
            <a:xfrm>
              <a:off x="1518671" y="2593192"/>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 name="Oval 586"/>
            <p:cNvSpPr>
              <a:spLocks noChangeAspect="1" noChangeArrowheads="1"/>
            </p:cNvSpPr>
            <p:nvPr userDrawn="1"/>
          </p:nvSpPr>
          <p:spPr bwMode="auto">
            <a:xfrm>
              <a:off x="1630247" y="2593192"/>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5" name="Oval 587"/>
            <p:cNvSpPr>
              <a:spLocks noChangeAspect="1" noChangeArrowheads="1"/>
            </p:cNvSpPr>
            <p:nvPr userDrawn="1"/>
          </p:nvSpPr>
          <p:spPr bwMode="auto">
            <a:xfrm>
              <a:off x="1743330" y="2593192"/>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6" name="Oval 588"/>
            <p:cNvSpPr>
              <a:spLocks noChangeAspect="1" noChangeArrowheads="1"/>
            </p:cNvSpPr>
            <p:nvPr userDrawn="1"/>
          </p:nvSpPr>
          <p:spPr bwMode="auto">
            <a:xfrm>
              <a:off x="1854906" y="2593192"/>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7" name="Oval 589"/>
            <p:cNvSpPr>
              <a:spLocks noChangeAspect="1" noChangeArrowheads="1"/>
            </p:cNvSpPr>
            <p:nvPr userDrawn="1"/>
          </p:nvSpPr>
          <p:spPr bwMode="auto">
            <a:xfrm>
              <a:off x="1967990" y="2593192"/>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8" name="Oval 590"/>
            <p:cNvSpPr>
              <a:spLocks noChangeAspect="1" noChangeArrowheads="1"/>
            </p:cNvSpPr>
            <p:nvPr userDrawn="1"/>
          </p:nvSpPr>
          <p:spPr bwMode="auto">
            <a:xfrm>
              <a:off x="2079566" y="2593192"/>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9" name="Oval 591"/>
            <p:cNvSpPr>
              <a:spLocks noChangeAspect="1" noChangeArrowheads="1"/>
            </p:cNvSpPr>
            <p:nvPr userDrawn="1"/>
          </p:nvSpPr>
          <p:spPr bwMode="auto">
            <a:xfrm>
              <a:off x="2192650" y="2593192"/>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0" name="Oval 592"/>
            <p:cNvSpPr>
              <a:spLocks noChangeAspect="1" noChangeArrowheads="1"/>
            </p:cNvSpPr>
            <p:nvPr userDrawn="1"/>
          </p:nvSpPr>
          <p:spPr bwMode="auto">
            <a:xfrm>
              <a:off x="2304226" y="2593192"/>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1" name="Oval 593"/>
            <p:cNvSpPr>
              <a:spLocks noChangeAspect="1" noChangeArrowheads="1"/>
            </p:cNvSpPr>
            <p:nvPr userDrawn="1"/>
          </p:nvSpPr>
          <p:spPr bwMode="auto">
            <a:xfrm>
              <a:off x="2417310" y="2593192"/>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2" name="Oval 594"/>
            <p:cNvSpPr>
              <a:spLocks noChangeAspect="1" noChangeArrowheads="1"/>
            </p:cNvSpPr>
            <p:nvPr userDrawn="1"/>
          </p:nvSpPr>
          <p:spPr bwMode="auto">
            <a:xfrm>
              <a:off x="2528886" y="2593192"/>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3" name="Oval 595"/>
            <p:cNvSpPr>
              <a:spLocks noChangeAspect="1" noChangeArrowheads="1"/>
            </p:cNvSpPr>
            <p:nvPr userDrawn="1"/>
          </p:nvSpPr>
          <p:spPr bwMode="auto">
            <a:xfrm>
              <a:off x="2641969" y="2593192"/>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4" name="Oval 596"/>
            <p:cNvSpPr>
              <a:spLocks noChangeAspect="1" noChangeArrowheads="1"/>
            </p:cNvSpPr>
            <p:nvPr userDrawn="1"/>
          </p:nvSpPr>
          <p:spPr bwMode="auto">
            <a:xfrm>
              <a:off x="2753545" y="2593192"/>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 name="Oval 597"/>
            <p:cNvSpPr>
              <a:spLocks noChangeAspect="1" noChangeArrowheads="1"/>
            </p:cNvSpPr>
            <p:nvPr userDrawn="1"/>
          </p:nvSpPr>
          <p:spPr bwMode="auto">
            <a:xfrm>
              <a:off x="2866630" y="2593192"/>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6" name="Oval 598"/>
            <p:cNvSpPr>
              <a:spLocks noChangeAspect="1" noChangeArrowheads="1"/>
            </p:cNvSpPr>
            <p:nvPr userDrawn="1"/>
          </p:nvSpPr>
          <p:spPr bwMode="auto">
            <a:xfrm>
              <a:off x="2978206" y="2593192"/>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7" name="Oval 599"/>
            <p:cNvSpPr>
              <a:spLocks noChangeAspect="1" noChangeArrowheads="1"/>
            </p:cNvSpPr>
            <p:nvPr userDrawn="1"/>
          </p:nvSpPr>
          <p:spPr bwMode="auto">
            <a:xfrm>
              <a:off x="4327672" y="2593192"/>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8" name="Oval 600"/>
            <p:cNvSpPr>
              <a:spLocks noChangeAspect="1" noChangeArrowheads="1"/>
            </p:cNvSpPr>
            <p:nvPr userDrawn="1"/>
          </p:nvSpPr>
          <p:spPr bwMode="auto">
            <a:xfrm>
              <a:off x="4439248" y="2593192"/>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9" name="Oval 601"/>
            <p:cNvSpPr>
              <a:spLocks noChangeAspect="1" noChangeArrowheads="1"/>
            </p:cNvSpPr>
            <p:nvPr userDrawn="1"/>
          </p:nvSpPr>
          <p:spPr bwMode="auto">
            <a:xfrm>
              <a:off x="4552332" y="2593192"/>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0" name="Oval 602"/>
            <p:cNvSpPr>
              <a:spLocks noChangeAspect="1" noChangeArrowheads="1"/>
            </p:cNvSpPr>
            <p:nvPr userDrawn="1"/>
          </p:nvSpPr>
          <p:spPr bwMode="auto">
            <a:xfrm>
              <a:off x="4663908" y="2593192"/>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1" name="Oval 603"/>
            <p:cNvSpPr>
              <a:spLocks noChangeAspect="1" noChangeArrowheads="1"/>
            </p:cNvSpPr>
            <p:nvPr userDrawn="1"/>
          </p:nvSpPr>
          <p:spPr bwMode="auto">
            <a:xfrm>
              <a:off x="4776992" y="2593192"/>
              <a:ext cx="85944" cy="85943"/>
            </a:xfrm>
            <a:prstGeom prst="ellipse">
              <a:avLst/>
            </a:prstGeom>
            <a:grpFill/>
            <a:ln>
              <a:noFill/>
            </a:ln>
            <a:effectLst/>
          </p:spPr>
          <p:txBody>
            <a:bodyPr wrap="none" anchor="ctr"/>
            <a:lstStyle/>
            <a:p>
              <a:endParaRPr lang="en-US"/>
            </a:p>
          </p:txBody>
        </p:sp>
        <p:sp>
          <p:nvSpPr>
            <p:cNvPr id="642" name="Oval 604"/>
            <p:cNvSpPr>
              <a:spLocks noChangeAspect="1" noChangeArrowheads="1"/>
            </p:cNvSpPr>
            <p:nvPr userDrawn="1"/>
          </p:nvSpPr>
          <p:spPr bwMode="auto">
            <a:xfrm>
              <a:off x="4888568" y="2593192"/>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3" name="Oval 605"/>
            <p:cNvSpPr>
              <a:spLocks noChangeAspect="1" noChangeArrowheads="1"/>
            </p:cNvSpPr>
            <p:nvPr userDrawn="1"/>
          </p:nvSpPr>
          <p:spPr bwMode="auto">
            <a:xfrm>
              <a:off x="5001652" y="2593192"/>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4" name="Oval 606"/>
            <p:cNvSpPr>
              <a:spLocks noChangeAspect="1" noChangeArrowheads="1"/>
            </p:cNvSpPr>
            <p:nvPr userDrawn="1"/>
          </p:nvSpPr>
          <p:spPr bwMode="auto">
            <a:xfrm>
              <a:off x="5113228" y="2593192"/>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 name="Oval 607"/>
            <p:cNvSpPr>
              <a:spLocks noChangeAspect="1" noChangeArrowheads="1"/>
            </p:cNvSpPr>
            <p:nvPr userDrawn="1"/>
          </p:nvSpPr>
          <p:spPr bwMode="auto">
            <a:xfrm>
              <a:off x="5226311" y="2593192"/>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6" name="Oval 608"/>
            <p:cNvSpPr>
              <a:spLocks noChangeAspect="1" noChangeArrowheads="1"/>
            </p:cNvSpPr>
            <p:nvPr userDrawn="1"/>
          </p:nvSpPr>
          <p:spPr bwMode="auto">
            <a:xfrm>
              <a:off x="5337887" y="2593192"/>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7" name="Oval 609"/>
            <p:cNvSpPr>
              <a:spLocks noChangeAspect="1" noChangeArrowheads="1"/>
            </p:cNvSpPr>
            <p:nvPr userDrawn="1"/>
          </p:nvSpPr>
          <p:spPr bwMode="auto">
            <a:xfrm>
              <a:off x="5450972" y="2593192"/>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8" name="Oval 610"/>
            <p:cNvSpPr>
              <a:spLocks noChangeAspect="1" noChangeArrowheads="1"/>
            </p:cNvSpPr>
            <p:nvPr userDrawn="1"/>
          </p:nvSpPr>
          <p:spPr bwMode="auto">
            <a:xfrm>
              <a:off x="5562548" y="2593192"/>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9" name="Oval 611"/>
            <p:cNvSpPr>
              <a:spLocks noChangeAspect="1" noChangeArrowheads="1"/>
            </p:cNvSpPr>
            <p:nvPr userDrawn="1"/>
          </p:nvSpPr>
          <p:spPr bwMode="auto">
            <a:xfrm>
              <a:off x="5675631" y="2593192"/>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0" name="Oval 612"/>
            <p:cNvSpPr>
              <a:spLocks noChangeAspect="1" noChangeArrowheads="1"/>
            </p:cNvSpPr>
            <p:nvPr userDrawn="1"/>
          </p:nvSpPr>
          <p:spPr bwMode="auto">
            <a:xfrm>
              <a:off x="5787207" y="2593192"/>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1" name="Oval 613"/>
            <p:cNvSpPr>
              <a:spLocks noChangeAspect="1" noChangeArrowheads="1"/>
            </p:cNvSpPr>
            <p:nvPr userDrawn="1"/>
          </p:nvSpPr>
          <p:spPr bwMode="auto">
            <a:xfrm>
              <a:off x="5900291" y="2593192"/>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2" name="Oval 614"/>
            <p:cNvSpPr>
              <a:spLocks noChangeAspect="1" noChangeArrowheads="1"/>
            </p:cNvSpPr>
            <p:nvPr userDrawn="1"/>
          </p:nvSpPr>
          <p:spPr bwMode="auto">
            <a:xfrm>
              <a:off x="6013375" y="2593192"/>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3" name="Oval 615"/>
            <p:cNvSpPr>
              <a:spLocks noChangeAspect="1" noChangeArrowheads="1"/>
            </p:cNvSpPr>
            <p:nvPr userDrawn="1"/>
          </p:nvSpPr>
          <p:spPr bwMode="auto">
            <a:xfrm>
              <a:off x="6124951" y="2593192"/>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4" name="Oval 616"/>
            <p:cNvSpPr>
              <a:spLocks noChangeAspect="1" noChangeArrowheads="1"/>
            </p:cNvSpPr>
            <p:nvPr userDrawn="1"/>
          </p:nvSpPr>
          <p:spPr bwMode="auto">
            <a:xfrm>
              <a:off x="6238035" y="2593192"/>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 name="Oval 617"/>
            <p:cNvSpPr>
              <a:spLocks noChangeAspect="1" noChangeArrowheads="1"/>
            </p:cNvSpPr>
            <p:nvPr userDrawn="1"/>
          </p:nvSpPr>
          <p:spPr bwMode="auto">
            <a:xfrm>
              <a:off x="6349611" y="2593192"/>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6" name="Oval 618"/>
            <p:cNvSpPr>
              <a:spLocks noChangeAspect="1" noChangeArrowheads="1"/>
            </p:cNvSpPr>
            <p:nvPr userDrawn="1"/>
          </p:nvSpPr>
          <p:spPr bwMode="auto">
            <a:xfrm>
              <a:off x="6462694" y="2593192"/>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7" name="Oval 619"/>
            <p:cNvSpPr>
              <a:spLocks noChangeAspect="1" noChangeArrowheads="1"/>
            </p:cNvSpPr>
            <p:nvPr userDrawn="1"/>
          </p:nvSpPr>
          <p:spPr bwMode="auto">
            <a:xfrm>
              <a:off x="6574270" y="2593192"/>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8" name="Oval 620"/>
            <p:cNvSpPr>
              <a:spLocks noChangeAspect="1" noChangeArrowheads="1"/>
            </p:cNvSpPr>
            <p:nvPr userDrawn="1"/>
          </p:nvSpPr>
          <p:spPr bwMode="auto">
            <a:xfrm>
              <a:off x="6687355" y="2593192"/>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9" name="Oval 621"/>
            <p:cNvSpPr>
              <a:spLocks noChangeAspect="1" noChangeArrowheads="1"/>
            </p:cNvSpPr>
            <p:nvPr userDrawn="1"/>
          </p:nvSpPr>
          <p:spPr bwMode="auto">
            <a:xfrm>
              <a:off x="6798931" y="2593192"/>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0" name="Oval 622"/>
            <p:cNvSpPr>
              <a:spLocks noChangeAspect="1" noChangeArrowheads="1"/>
            </p:cNvSpPr>
            <p:nvPr userDrawn="1"/>
          </p:nvSpPr>
          <p:spPr bwMode="auto">
            <a:xfrm>
              <a:off x="6912014" y="2593192"/>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1" name="Oval 623"/>
            <p:cNvSpPr>
              <a:spLocks noChangeAspect="1" noChangeArrowheads="1"/>
            </p:cNvSpPr>
            <p:nvPr userDrawn="1"/>
          </p:nvSpPr>
          <p:spPr bwMode="auto">
            <a:xfrm>
              <a:off x="7023590" y="2593192"/>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2" name="Oval 624"/>
            <p:cNvSpPr>
              <a:spLocks noChangeAspect="1" noChangeArrowheads="1"/>
            </p:cNvSpPr>
            <p:nvPr userDrawn="1"/>
          </p:nvSpPr>
          <p:spPr bwMode="auto">
            <a:xfrm>
              <a:off x="7136674" y="2593192"/>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3" name="Oval 625"/>
            <p:cNvSpPr>
              <a:spLocks noChangeAspect="1" noChangeArrowheads="1"/>
            </p:cNvSpPr>
            <p:nvPr userDrawn="1"/>
          </p:nvSpPr>
          <p:spPr bwMode="auto">
            <a:xfrm>
              <a:off x="7248250" y="2593192"/>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4" name="Oval 626"/>
            <p:cNvSpPr>
              <a:spLocks noChangeAspect="1" noChangeArrowheads="1"/>
            </p:cNvSpPr>
            <p:nvPr userDrawn="1"/>
          </p:nvSpPr>
          <p:spPr bwMode="auto">
            <a:xfrm>
              <a:off x="7361334" y="2593192"/>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 name="Oval 627"/>
            <p:cNvSpPr>
              <a:spLocks noChangeAspect="1" noChangeArrowheads="1"/>
            </p:cNvSpPr>
            <p:nvPr userDrawn="1"/>
          </p:nvSpPr>
          <p:spPr bwMode="auto">
            <a:xfrm>
              <a:off x="7472910" y="2593192"/>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6" name="Oval 628"/>
            <p:cNvSpPr>
              <a:spLocks noChangeAspect="1" noChangeArrowheads="1"/>
            </p:cNvSpPr>
            <p:nvPr userDrawn="1"/>
          </p:nvSpPr>
          <p:spPr bwMode="auto">
            <a:xfrm>
              <a:off x="7585994" y="2593192"/>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7" name="Oval 629"/>
            <p:cNvSpPr>
              <a:spLocks noChangeAspect="1" noChangeArrowheads="1"/>
            </p:cNvSpPr>
            <p:nvPr userDrawn="1"/>
          </p:nvSpPr>
          <p:spPr bwMode="auto">
            <a:xfrm>
              <a:off x="7697570" y="2593192"/>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8" name="Oval 630"/>
            <p:cNvSpPr>
              <a:spLocks noChangeAspect="1" noChangeArrowheads="1"/>
            </p:cNvSpPr>
            <p:nvPr userDrawn="1"/>
          </p:nvSpPr>
          <p:spPr bwMode="auto">
            <a:xfrm>
              <a:off x="7810653" y="2593192"/>
              <a:ext cx="85944" cy="85943"/>
            </a:xfrm>
            <a:prstGeom prst="ellipse">
              <a:avLst/>
            </a:prstGeom>
            <a:grpFill/>
            <a:ln>
              <a:noFill/>
            </a:ln>
            <a:effectLst/>
          </p:spPr>
          <p:txBody>
            <a:bodyPr wrap="none" anchor="ctr"/>
            <a:lstStyle/>
            <a:p>
              <a:endParaRPr lang="en-US"/>
            </a:p>
          </p:txBody>
        </p:sp>
        <p:sp>
          <p:nvSpPr>
            <p:cNvPr id="669" name="Oval 631"/>
            <p:cNvSpPr>
              <a:spLocks noChangeAspect="1" noChangeArrowheads="1"/>
            </p:cNvSpPr>
            <p:nvPr userDrawn="1"/>
          </p:nvSpPr>
          <p:spPr bwMode="auto">
            <a:xfrm>
              <a:off x="1405586" y="2697229"/>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70" name="Oval 632"/>
            <p:cNvSpPr>
              <a:spLocks noChangeAspect="1" noChangeArrowheads="1"/>
            </p:cNvSpPr>
            <p:nvPr userDrawn="1"/>
          </p:nvSpPr>
          <p:spPr bwMode="auto">
            <a:xfrm>
              <a:off x="1518671" y="2697229"/>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71" name="Oval 633"/>
            <p:cNvSpPr>
              <a:spLocks noChangeAspect="1" noChangeArrowheads="1"/>
            </p:cNvSpPr>
            <p:nvPr userDrawn="1"/>
          </p:nvSpPr>
          <p:spPr bwMode="auto">
            <a:xfrm>
              <a:off x="1630247" y="2697229"/>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72" name="Oval 634"/>
            <p:cNvSpPr>
              <a:spLocks noChangeAspect="1" noChangeArrowheads="1"/>
            </p:cNvSpPr>
            <p:nvPr userDrawn="1"/>
          </p:nvSpPr>
          <p:spPr bwMode="auto">
            <a:xfrm>
              <a:off x="1743330" y="2697229"/>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73" name="Oval 635"/>
            <p:cNvSpPr>
              <a:spLocks noChangeAspect="1" noChangeArrowheads="1"/>
            </p:cNvSpPr>
            <p:nvPr userDrawn="1"/>
          </p:nvSpPr>
          <p:spPr bwMode="auto">
            <a:xfrm>
              <a:off x="1854906" y="2697229"/>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74" name="Oval 636"/>
            <p:cNvSpPr>
              <a:spLocks noChangeAspect="1" noChangeArrowheads="1"/>
            </p:cNvSpPr>
            <p:nvPr userDrawn="1"/>
          </p:nvSpPr>
          <p:spPr bwMode="auto">
            <a:xfrm>
              <a:off x="1967990" y="2697229"/>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75" name="Oval 637"/>
            <p:cNvSpPr>
              <a:spLocks noChangeAspect="1" noChangeArrowheads="1"/>
            </p:cNvSpPr>
            <p:nvPr userDrawn="1"/>
          </p:nvSpPr>
          <p:spPr bwMode="auto">
            <a:xfrm>
              <a:off x="2079566" y="2697229"/>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76" name="Oval 638"/>
            <p:cNvSpPr>
              <a:spLocks noChangeAspect="1" noChangeArrowheads="1"/>
            </p:cNvSpPr>
            <p:nvPr userDrawn="1"/>
          </p:nvSpPr>
          <p:spPr bwMode="auto">
            <a:xfrm>
              <a:off x="2192650" y="2697229"/>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77" name="Oval 639"/>
            <p:cNvSpPr>
              <a:spLocks noChangeAspect="1" noChangeArrowheads="1"/>
            </p:cNvSpPr>
            <p:nvPr userDrawn="1"/>
          </p:nvSpPr>
          <p:spPr bwMode="auto">
            <a:xfrm>
              <a:off x="2304226" y="2697229"/>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78" name="Oval 640"/>
            <p:cNvSpPr>
              <a:spLocks noChangeAspect="1" noChangeArrowheads="1"/>
            </p:cNvSpPr>
            <p:nvPr userDrawn="1"/>
          </p:nvSpPr>
          <p:spPr bwMode="auto">
            <a:xfrm>
              <a:off x="2417310" y="2697229"/>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79" name="Oval 641"/>
            <p:cNvSpPr>
              <a:spLocks noChangeAspect="1" noChangeArrowheads="1"/>
            </p:cNvSpPr>
            <p:nvPr userDrawn="1"/>
          </p:nvSpPr>
          <p:spPr bwMode="auto">
            <a:xfrm>
              <a:off x="2528886" y="2697229"/>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0" name="Oval 642"/>
            <p:cNvSpPr>
              <a:spLocks noChangeAspect="1" noChangeArrowheads="1"/>
            </p:cNvSpPr>
            <p:nvPr userDrawn="1"/>
          </p:nvSpPr>
          <p:spPr bwMode="auto">
            <a:xfrm>
              <a:off x="2641969" y="2697229"/>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1" name="Oval 643"/>
            <p:cNvSpPr>
              <a:spLocks noChangeAspect="1" noChangeArrowheads="1"/>
            </p:cNvSpPr>
            <p:nvPr userDrawn="1"/>
          </p:nvSpPr>
          <p:spPr bwMode="auto">
            <a:xfrm>
              <a:off x="2753545" y="2697229"/>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2" name="Oval 644"/>
            <p:cNvSpPr>
              <a:spLocks noChangeAspect="1" noChangeArrowheads="1"/>
            </p:cNvSpPr>
            <p:nvPr userDrawn="1"/>
          </p:nvSpPr>
          <p:spPr bwMode="auto">
            <a:xfrm>
              <a:off x="4327672" y="2697229"/>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3" name="Oval 645"/>
            <p:cNvSpPr>
              <a:spLocks noChangeAspect="1" noChangeArrowheads="1"/>
            </p:cNvSpPr>
            <p:nvPr userDrawn="1"/>
          </p:nvSpPr>
          <p:spPr bwMode="auto">
            <a:xfrm>
              <a:off x="4439248" y="2697229"/>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4" name="Oval 646"/>
            <p:cNvSpPr>
              <a:spLocks noChangeAspect="1" noChangeArrowheads="1"/>
            </p:cNvSpPr>
            <p:nvPr userDrawn="1"/>
          </p:nvSpPr>
          <p:spPr bwMode="auto">
            <a:xfrm>
              <a:off x="4552332" y="2697229"/>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5" name="Oval 647"/>
            <p:cNvSpPr>
              <a:spLocks noChangeAspect="1" noChangeArrowheads="1"/>
            </p:cNvSpPr>
            <p:nvPr userDrawn="1"/>
          </p:nvSpPr>
          <p:spPr bwMode="auto">
            <a:xfrm>
              <a:off x="4663908" y="2697229"/>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6" name="Oval 648"/>
            <p:cNvSpPr>
              <a:spLocks noChangeAspect="1" noChangeArrowheads="1"/>
            </p:cNvSpPr>
            <p:nvPr userDrawn="1"/>
          </p:nvSpPr>
          <p:spPr bwMode="auto">
            <a:xfrm>
              <a:off x="4776992" y="2697229"/>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7" name="Oval 649"/>
            <p:cNvSpPr>
              <a:spLocks noChangeAspect="1" noChangeArrowheads="1"/>
            </p:cNvSpPr>
            <p:nvPr userDrawn="1"/>
          </p:nvSpPr>
          <p:spPr bwMode="auto">
            <a:xfrm>
              <a:off x="4888568" y="2697229"/>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8" name="Oval 650"/>
            <p:cNvSpPr>
              <a:spLocks noChangeAspect="1" noChangeArrowheads="1"/>
            </p:cNvSpPr>
            <p:nvPr userDrawn="1"/>
          </p:nvSpPr>
          <p:spPr bwMode="auto">
            <a:xfrm>
              <a:off x="5001652" y="2697229"/>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89" name="Oval 651"/>
            <p:cNvSpPr>
              <a:spLocks noChangeAspect="1" noChangeArrowheads="1"/>
            </p:cNvSpPr>
            <p:nvPr userDrawn="1"/>
          </p:nvSpPr>
          <p:spPr bwMode="auto">
            <a:xfrm>
              <a:off x="5226311" y="2697229"/>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90" name="Oval 652"/>
            <p:cNvSpPr>
              <a:spLocks noChangeAspect="1" noChangeArrowheads="1"/>
            </p:cNvSpPr>
            <p:nvPr userDrawn="1"/>
          </p:nvSpPr>
          <p:spPr bwMode="auto">
            <a:xfrm>
              <a:off x="5337887" y="2697229"/>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91" name="Oval 653"/>
            <p:cNvSpPr>
              <a:spLocks noChangeAspect="1" noChangeArrowheads="1"/>
            </p:cNvSpPr>
            <p:nvPr userDrawn="1"/>
          </p:nvSpPr>
          <p:spPr bwMode="auto">
            <a:xfrm>
              <a:off x="5450972" y="2697229"/>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92" name="Oval 654"/>
            <p:cNvSpPr>
              <a:spLocks noChangeAspect="1" noChangeArrowheads="1"/>
            </p:cNvSpPr>
            <p:nvPr userDrawn="1"/>
          </p:nvSpPr>
          <p:spPr bwMode="auto">
            <a:xfrm>
              <a:off x="5562548" y="2697229"/>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93" name="Oval 655"/>
            <p:cNvSpPr>
              <a:spLocks noChangeAspect="1" noChangeArrowheads="1"/>
            </p:cNvSpPr>
            <p:nvPr userDrawn="1"/>
          </p:nvSpPr>
          <p:spPr bwMode="auto">
            <a:xfrm>
              <a:off x="5675631" y="2697229"/>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94" name="Oval 656"/>
            <p:cNvSpPr>
              <a:spLocks noChangeAspect="1" noChangeArrowheads="1"/>
            </p:cNvSpPr>
            <p:nvPr userDrawn="1"/>
          </p:nvSpPr>
          <p:spPr bwMode="auto">
            <a:xfrm>
              <a:off x="5900291" y="2697229"/>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95" name="Oval 657"/>
            <p:cNvSpPr>
              <a:spLocks noChangeAspect="1" noChangeArrowheads="1"/>
            </p:cNvSpPr>
            <p:nvPr userDrawn="1"/>
          </p:nvSpPr>
          <p:spPr bwMode="auto">
            <a:xfrm>
              <a:off x="6013375" y="2697229"/>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96" name="Oval 658"/>
            <p:cNvSpPr>
              <a:spLocks noChangeAspect="1" noChangeArrowheads="1"/>
            </p:cNvSpPr>
            <p:nvPr userDrawn="1"/>
          </p:nvSpPr>
          <p:spPr bwMode="auto">
            <a:xfrm>
              <a:off x="6124951" y="2697229"/>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97" name="Oval 659"/>
            <p:cNvSpPr>
              <a:spLocks noChangeAspect="1" noChangeArrowheads="1"/>
            </p:cNvSpPr>
            <p:nvPr userDrawn="1"/>
          </p:nvSpPr>
          <p:spPr bwMode="auto">
            <a:xfrm>
              <a:off x="6238035" y="2697229"/>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98" name="Oval 660"/>
            <p:cNvSpPr>
              <a:spLocks noChangeAspect="1" noChangeArrowheads="1"/>
            </p:cNvSpPr>
            <p:nvPr userDrawn="1"/>
          </p:nvSpPr>
          <p:spPr bwMode="auto">
            <a:xfrm>
              <a:off x="6349611" y="2697229"/>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99" name="Oval 661"/>
            <p:cNvSpPr>
              <a:spLocks noChangeAspect="1" noChangeArrowheads="1"/>
            </p:cNvSpPr>
            <p:nvPr userDrawn="1"/>
          </p:nvSpPr>
          <p:spPr bwMode="auto">
            <a:xfrm>
              <a:off x="6462694" y="2697229"/>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0" name="Oval 662"/>
            <p:cNvSpPr>
              <a:spLocks noChangeAspect="1" noChangeArrowheads="1"/>
            </p:cNvSpPr>
            <p:nvPr userDrawn="1"/>
          </p:nvSpPr>
          <p:spPr bwMode="auto">
            <a:xfrm>
              <a:off x="6574270" y="2697229"/>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1" name="Oval 663"/>
            <p:cNvSpPr>
              <a:spLocks noChangeAspect="1" noChangeArrowheads="1"/>
            </p:cNvSpPr>
            <p:nvPr userDrawn="1"/>
          </p:nvSpPr>
          <p:spPr bwMode="auto">
            <a:xfrm>
              <a:off x="6687355" y="2697229"/>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2" name="Oval 664"/>
            <p:cNvSpPr>
              <a:spLocks noChangeAspect="1" noChangeArrowheads="1"/>
            </p:cNvSpPr>
            <p:nvPr userDrawn="1"/>
          </p:nvSpPr>
          <p:spPr bwMode="auto">
            <a:xfrm>
              <a:off x="6798931" y="2697229"/>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3" name="Oval 665"/>
            <p:cNvSpPr>
              <a:spLocks noChangeAspect="1" noChangeArrowheads="1"/>
            </p:cNvSpPr>
            <p:nvPr userDrawn="1"/>
          </p:nvSpPr>
          <p:spPr bwMode="auto">
            <a:xfrm>
              <a:off x="6912014" y="2697229"/>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4" name="Oval 666"/>
            <p:cNvSpPr>
              <a:spLocks noChangeAspect="1" noChangeArrowheads="1"/>
            </p:cNvSpPr>
            <p:nvPr userDrawn="1"/>
          </p:nvSpPr>
          <p:spPr bwMode="auto">
            <a:xfrm>
              <a:off x="7023590" y="2697229"/>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5" name="Oval 667"/>
            <p:cNvSpPr>
              <a:spLocks noChangeAspect="1" noChangeArrowheads="1"/>
            </p:cNvSpPr>
            <p:nvPr userDrawn="1"/>
          </p:nvSpPr>
          <p:spPr bwMode="auto">
            <a:xfrm>
              <a:off x="7136674" y="2697229"/>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6" name="Oval 668"/>
            <p:cNvSpPr>
              <a:spLocks noChangeAspect="1" noChangeArrowheads="1"/>
            </p:cNvSpPr>
            <p:nvPr userDrawn="1"/>
          </p:nvSpPr>
          <p:spPr bwMode="auto">
            <a:xfrm>
              <a:off x="7248250" y="2697229"/>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7" name="Oval 669"/>
            <p:cNvSpPr>
              <a:spLocks noChangeAspect="1" noChangeArrowheads="1"/>
            </p:cNvSpPr>
            <p:nvPr userDrawn="1"/>
          </p:nvSpPr>
          <p:spPr bwMode="auto">
            <a:xfrm>
              <a:off x="7361334" y="2697229"/>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8" name="Oval 670"/>
            <p:cNvSpPr>
              <a:spLocks noChangeAspect="1" noChangeArrowheads="1"/>
            </p:cNvSpPr>
            <p:nvPr userDrawn="1"/>
          </p:nvSpPr>
          <p:spPr bwMode="auto">
            <a:xfrm>
              <a:off x="7472910" y="2697229"/>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09" name="Oval 671"/>
            <p:cNvSpPr>
              <a:spLocks noChangeAspect="1" noChangeArrowheads="1"/>
            </p:cNvSpPr>
            <p:nvPr userDrawn="1"/>
          </p:nvSpPr>
          <p:spPr bwMode="auto">
            <a:xfrm>
              <a:off x="1405586" y="2799758"/>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0" name="Oval 672"/>
            <p:cNvSpPr>
              <a:spLocks noChangeAspect="1" noChangeArrowheads="1"/>
            </p:cNvSpPr>
            <p:nvPr userDrawn="1"/>
          </p:nvSpPr>
          <p:spPr bwMode="auto">
            <a:xfrm>
              <a:off x="1518671" y="2799758"/>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1" name="Oval 673"/>
            <p:cNvSpPr>
              <a:spLocks noChangeAspect="1" noChangeArrowheads="1"/>
            </p:cNvSpPr>
            <p:nvPr userDrawn="1"/>
          </p:nvSpPr>
          <p:spPr bwMode="auto">
            <a:xfrm>
              <a:off x="1630247" y="2799758"/>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2" name="Oval 674"/>
            <p:cNvSpPr>
              <a:spLocks noChangeAspect="1" noChangeArrowheads="1"/>
            </p:cNvSpPr>
            <p:nvPr userDrawn="1"/>
          </p:nvSpPr>
          <p:spPr bwMode="auto">
            <a:xfrm>
              <a:off x="1743330" y="2799758"/>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3" name="Oval 675"/>
            <p:cNvSpPr>
              <a:spLocks noChangeAspect="1" noChangeArrowheads="1"/>
            </p:cNvSpPr>
            <p:nvPr userDrawn="1"/>
          </p:nvSpPr>
          <p:spPr bwMode="auto">
            <a:xfrm>
              <a:off x="1854906" y="2799758"/>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4" name="Oval 676"/>
            <p:cNvSpPr>
              <a:spLocks noChangeAspect="1" noChangeArrowheads="1"/>
            </p:cNvSpPr>
            <p:nvPr userDrawn="1"/>
          </p:nvSpPr>
          <p:spPr bwMode="auto">
            <a:xfrm>
              <a:off x="1967990" y="2799758"/>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5" name="Oval 677"/>
            <p:cNvSpPr>
              <a:spLocks noChangeAspect="1" noChangeArrowheads="1"/>
            </p:cNvSpPr>
            <p:nvPr userDrawn="1"/>
          </p:nvSpPr>
          <p:spPr bwMode="auto">
            <a:xfrm>
              <a:off x="2079566" y="2799758"/>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6" name="Oval 678"/>
            <p:cNvSpPr>
              <a:spLocks noChangeAspect="1" noChangeArrowheads="1"/>
            </p:cNvSpPr>
            <p:nvPr userDrawn="1"/>
          </p:nvSpPr>
          <p:spPr bwMode="auto">
            <a:xfrm>
              <a:off x="2192650" y="2799758"/>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7" name="Oval 679"/>
            <p:cNvSpPr>
              <a:spLocks noChangeAspect="1" noChangeArrowheads="1"/>
            </p:cNvSpPr>
            <p:nvPr userDrawn="1"/>
          </p:nvSpPr>
          <p:spPr bwMode="auto">
            <a:xfrm>
              <a:off x="2304226" y="2799758"/>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8" name="Oval 680"/>
            <p:cNvSpPr>
              <a:spLocks noChangeAspect="1" noChangeArrowheads="1"/>
            </p:cNvSpPr>
            <p:nvPr userDrawn="1"/>
          </p:nvSpPr>
          <p:spPr bwMode="auto">
            <a:xfrm>
              <a:off x="2417310" y="2799758"/>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9" name="Oval 681"/>
            <p:cNvSpPr>
              <a:spLocks noChangeAspect="1" noChangeArrowheads="1"/>
            </p:cNvSpPr>
            <p:nvPr userDrawn="1"/>
          </p:nvSpPr>
          <p:spPr bwMode="auto">
            <a:xfrm>
              <a:off x="2528886" y="2799758"/>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0" name="Oval 682"/>
            <p:cNvSpPr>
              <a:spLocks noChangeAspect="1" noChangeArrowheads="1"/>
            </p:cNvSpPr>
            <p:nvPr userDrawn="1"/>
          </p:nvSpPr>
          <p:spPr bwMode="auto">
            <a:xfrm>
              <a:off x="2641969" y="2799758"/>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1" name="Oval 683"/>
            <p:cNvSpPr>
              <a:spLocks noChangeAspect="1" noChangeArrowheads="1"/>
            </p:cNvSpPr>
            <p:nvPr userDrawn="1"/>
          </p:nvSpPr>
          <p:spPr bwMode="auto">
            <a:xfrm>
              <a:off x="4103013" y="2799758"/>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2" name="Oval 684"/>
            <p:cNvSpPr>
              <a:spLocks noChangeAspect="1" noChangeArrowheads="1"/>
            </p:cNvSpPr>
            <p:nvPr userDrawn="1"/>
          </p:nvSpPr>
          <p:spPr bwMode="auto">
            <a:xfrm>
              <a:off x="4214589" y="2799758"/>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3" name="Oval 685"/>
            <p:cNvSpPr>
              <a:spLocks noChangeAspect="1" noChangeArrowheads="1"/>
            </p:cNvSpPr>
            <p:nvPr userDrawn="1"/>
          </p:nvSpPr>
          <p:spPr bwMode="auto">
            <a:xfrm>
              <a:off x="4327672" y="2799758"/>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4" name="Oval 686"/>
            <p:cNvSpPr>
              <a:spLocks noChangeAspect="1" noChangeArrowheads="1"/>
            </p:cNvSpPr>
            <p:nvPr userDrawn="1"/>
          </p:nvSpPr>
          <p:spPr bwMode="auto">
            <a:xfrm>
              <a:off x="4663908" y="2799758"/>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5" name="Oval 687"/>
            <p:cNvSpPr>
              <a:spLocks noChangeAspect="1" noChangeArrowheads="1"/>
            </p:cNvSpPr>
            <p:nvPr userDrawn="1"/>
          </p:nvSpPr>
          <p:spPr bwMode="auto">
            <a:xfrm>
              <a:off x="4776992" y="2799758"/>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6" name="Oval 688"/>
            <p:cNvSpPr>
              <a:spLocks noChangeAspect="1" noChangeArrowheads="1"/>
            </p:cNvSpPr>
            <p:nvPr userDrawn="1"/>
          </p:nvSpPr>
          <p:spPr bwMode="auto">
            <a:xfrm>
              <a:off x="4888568" y="2799758"/>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7" name="Oval 689"/>
            <p:cNvSpPr>
              <a:spLocks noChangeAspect="1" noChangeArrowheads="1"/>
            </p:cNvSpPr>
            <p:nvPr userDrawn="1"/>
          </p:nvSpPr>
          <p:spPr bwMode="auto">
            <a:xfrm>
              <a:off x="5001652" y="2799758"/>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8" name="Oval 690"/>
            <p:cNvSpPr>
              <a:spLocks noChangeAspect="1" noChangeArrowheads="1"/>
            </p:cNvSpPr>
            <p:nvPr userDrawn="1"/>
          </p:nvSpPr>
          <p:spPr bwMode="auto">
            <a:xfrm>
              <a:off x="5113228" y="2799758"/>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29" name="Oval 691"/>
            <p:cNvSpPr>
              <a:spLocks noChangeAspect="1" noChangeArrowheads="1"/>
            </p:cNvSpPr>
            <p:nvPr userDrawn="1"/>
          </p:nvSpPr>
          <p:spPr bwMode="auto">
            <a:xfrm>
              <a:off x="5226311" y="2799758"/>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30" name="Oval 692"/>
            <p:cNvSpPr>
              <a:spLocks noChangeAspect="1" noChangeArrowheads="1"/>
            </p:cNvSpPr>
            <p:nvPr userDrawn="1"/>
          </p:nvSpPr>
          <p:spPr bwMode="auto">
            <a:xfrm>
              <a:off x="5337887" y="2799758"/>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31" name="Oval 693"/>
            <p:cNvSpPr>
              <a:spLocks noChangeAspect="1" noChangeArrowheads="1"/>
            </p:cNvSpPr>
            <p:nvPr userDrawn="1"/>
          </p:nvSpPr>
          <p:spPr bwMode="auto">
            <a:xfrm>
              <a:off x="5450972" y="2799758"/>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32" name="Oval 694"/>
            <p:cNvSpPr>
              <a:spLocks noChangeAspect="1" noChangeArrowheads="1"/>
            </p:cNvSpPr>
            <p:nvPr userDrawn="1"/>
          </p:nvSpPr>
          <p:spPr bwMode="auto">
            <a:xfrm>
              <a:off x="5675631" y="2799758"/>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33" name="Oval 695"/>
            <p:cNvSpPr>
              <a:spLocks noChangeAspect="1" noChangeArrowheads="1"/>
            </p:cNvSpPr>
            <p:nvPr userDrawn="1"/>
          </p:nvSpPr>
          <p:spPr bwMode="auto">
            <a:xfrm>
              <a:off x="5787207" y="2799758"/>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34" name="Oval 696"/>
            <p:cNvSpPr>
              <a:spLocks noChangeAspect="1" noChangeArrowheads="1"/>
            </p:cNvSpPr>
            <p:nvPr userDrawn="1"/>
          </p:nvSpPr>
          <p:spPr bwMode="auto">
            <a:xfrm>
              <a:off x="5900291" y="2799758"/>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35" name="Oval 697"/>
            <p:cNvSpPr>
              <a:spLocks noChangeAspect="1" noChangeArrowheads="1"/>
            </p:cNvSpPr>
            <p:nvPr userDrawn="1"/>
          </p:nvSpPr>
          <p:spPr bwMode="auto">
            <a:xfrm>
              <a:off x="6013375" y="2799758"/>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36" name="Oval 698"/>
            <p:cNvSpPr>
              <a:spLocks noChangeAspect="1" noChangeArrowheads="1"/>
            </p:cNvSpPr>
            <p:nvPr userDrawn="1"/>
          </p:nvSpPr>
          <p:spPr bwMode="auto">
            <a:xfrm>
              <a:off x="6124951" y="2799758"/>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37" name="Oval 699"/>
            <p:cNvSpPr>
              <a:spLocks noChangeAspect="1" noChangeArrowheads="1"/>
            </p:cNvSpPr>
            <p:nvPr userDrawn="1"/>
          </p:nvSpPr>
          <p:spPr bwMode="auto">
            <a:xfrm>
              <a:off x="6238035" y="2799758"/>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38" name="Oval 700"/>
            <p:cNvSpPr>
              <a:spLocks noChangeAspect="1" noChangeArrowheads="1"/>
            </p:cNvSpPr>
            <p:nvPr userDrawn="1"/>
          </p:nvSpPr>
          <p:spPr bwMode="auto">
            <a:xfrm>
              <a:off x="6349611" y="2799758"/>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39" name="Oval 701"/>
            <p:cNvSpPr>
              <a:spLocks noChangeAspect="1" noChangeArrowheads="1"/>
            </p:cNvSpPr>
            <p:nvPr userDrawn="1"/>
          </p:nvSpPr>
          <p:spPr bwMode="auto">
            <a:xfrm>
              <a:off x="6462694" y="2799758"/>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0" name="Oval 702"/>
            <p:cNvSpPr>
              <a:spLocks noChangeAspect="1" noChangeArrowheads="1"/>
            </p:cNvSpPr>
            <p:nvPr userDrawn="1"/>
          </p:nvSpPr>
          <p:spPr bwMode="auto">
            <a:xfrm>
              <a:off x="6574270" y="2799758"/>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1" name="Oval 703"/>
            <p:cNvSpPr>
              <a:spLocks noChangeAspect="1" noChangeArrowheads="1"/>
            </p:cNvSpPr>
            <p:nvPr userDrawn="1"/>
          </p:nvSpPr>
          <p:spPr bwMode="auto">
            <a:xfrm>
              <a:off x="6687355" y="2799758"/>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2" name="Oval 704"/>
            <p:cNvSpPr>
              <a:spLocks noChangeAspect="1" noChangeArrowheads="1"/>
            </p:cNvSpPr>
            <p:nvPr userDrawn="1"/>
          </p:nvSpPr>
          <p:spPr bwMode="auto">
            <a:xfrm>
              <a:off x="6798931" y="2799758"/>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3" name="Oval 705"/>
            <p:cNvSpPr>
              <a:spLocks noChangeAspect="1" noChangeArrowheads="1"/>
            </p:cNvSpPr>
            <p:nvPr userDrawn="1"/>
          </p:nvSpPr>
          <p:spPr bwMode="auto">
            <a:xfrm>
              <a:off x="6912014" y="2799758"/>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4" name="Oval 706"/>
            <p:cNvSpPr>
              <a:spLocks noChangeAspect="1" noChangeArrowheads="1"/>
            </p:cNvSpPr>
            <p:nvPr userDrawn="1"/>
          </p:nvSpPr>
          <p:spPr bwMode="auto">
            <a:xfrm>
              <a:off x="7023590" y="2799758"/>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5" name="Oval 707"/>
            <p:cNvSpPr>
              <a:spLocks noChangeAspect="1" noChangeArrowheads="1"/>
            </p:cNvSpPr>
            <p:nvPr userDrawn="1"/>
          </p:nvSpPr>
          <p:spPr bwMode="auto">
            <a:xfrm>
              <a:off x="7136674" y="2799758"/>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6" name="Oval 708"/>
            <p:cNvSpPr>
              <a:spLocks noChangeAspect="1" noChangeArrowheads="1"/>
            </p:cNvSpPr>
            <p:nvPr userDrawn="1"/>
          </p:nvSpPr>
          <p:spPr bwMode="auto">
            <a:xfrm>
              <a:off x="7248250" y="2799758"/>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7" name="Oval 709"/>
            <p:cNvSpPr>
              <a:spLocks noChangeAspect="1" noChangeArrowheads="1"/>
            </p:cNvSpPr>
            <p:nvPr userDrawn="1"/>
          </p:nvSpPr>
          <p:spPr bwMode="auto">
            <a:xfrm>
              <a:off x="7361334" y="2799758"/>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8" name="Oval 710"/>
            <p:cNvSpPr>
              <a:spLocks noChangeAspect="1" noChangeArrowheads="1"/>
            </p:cNvSpPr>
            <p:nvPr userDrawn="1"/>
          </p:nvSpPr>
          <p:spPr bwMode="auto">
            <a:xfrm>
              <a:off x="7585994" y="2799758"/>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49" name="Oval 711"/>
            <p:cNvSpPr>
              <a:spLocks noChangeAspect="1" noChangeArrowheads="1"/>
            </p:cNvSpPr>
            <p:nvPr userDrawn="1"/>
          </p:nvSpPr>
          <p:spPr bwMode="auto">
            <a:xfrm>
              <a:off x="1405586" y="2903796"/>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50" name="Oval 712"/>
            <p:cNvSpPr>
              <a:spLocks noChangeAspect="1" noChangeArrowheads="1"/>
            </p:cNvSpPr>
            <p:nvPr userDrawn="1"/>
          </p:nvSpPr>
          <p:spPr bwMode="auto">
            <a:xfrm>
              <a:off x="1518671" y="290379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51" name="Oval 713"/>
            <p:cNvSpPr>
              <a:spLocks noChangeAspect="1" noChangeArrowheads="1"/>
            </p:cNvSpPr>
            <p:nvPr userDrawn="1"/>
          </p:nvSpPr>
          <p:spPr bwMode="auto">
            <a:xfrm>
              <a:off x="1630247" y="290379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52" name="Oval 714"/>
            <p:cNvSpPr>
              <a:spLocks noChangeAspect="1" noChangeArrowheads="1"/>
            </p:cNvSpPr>
            <p:nvPr userDrawn="1"/>
          </p:nvSpPr>
          <p:spPr bwMode="auto">
            <a:xfrm>
              <a:off x="1743330" y="2903796"/>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53" name="Oval 715"/>
            <p:cNvSpPr>
              <a:spLocks noChangeAspect="1" noChangeArrowheads="1"/>
            </p:cNvSpPr>
            <p:nvPr userDrawn="1"/>
          </p:nvSpPr>
          <p:spPr bwMode="auto">
            <a:xfrm>
              <a:off x="1854906" y="2903796"/>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54" name="Oval 716"/>
            <p:cNvSpPr>
              <a:spLocks noChangeAspect="1" noChangeArrowheads="1"/>
            </p:cNvSpPr>
            <p:nvPr userDrawn="1"/>
          </p:nvSpPr>
          <p:spPr bwMode="auto">
            <a:xfrm>
              <a:off x="1967990" y="290379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55" name="Oval 717"/>
            <p:cNvSpPr>
              <a:spLocks noChangeAspect="1" noChangeArrowheads="1"/>
            </p:cNvSpPr>
            <p:nvPr userDrawn="1"/>
          </p:nvSpPr>
          <p:spPr bwMode="auto">
            <a:xfrm>
              <a:off x="2079566" y="290379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56" name="Oval 718"/>
            <p:cNvSpPr>
              <a:spLocks noChangeAspect="1" noChangeArrowheads="1"/>
            </p:cNvSpPr>
            <p:nvPr userDrawn="1"/>
          </p:nvSpPr>
          <p:spPr bwMode="auto">
            <a:xfrm>
              <a:off x="2192650" y="2903796"/>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57" name="Oval 719"/>
            <p:cNvSpPr>
              <a:spLocks noChangeAspect="1" noChangeArrowheads="1"/>
            </p:cNvSpPr>
            <p:nvPr userDrawn="1"/>
          </p:nvSpPr>
          <p:spPr bwMode="auto">
            <a:xfrm>
              <a:off x="2304226" y="2903796"/>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58" name="Oval 720"/>
            <p:cNvSpPr>
              <a:spLocks noChangeAspect="1" noChangeArrowheads="1"/>
            </p:cNvSpPr>
            <p:nvPr userDrawn="1"/>
          </p:nvSpPr>
          <p:spPr bwMode="auto">
            <a:xfrm>
              <a:off x="2417310" y="290379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59" name="Oval 721"/>
            <p:cNvSpPr>
              <a:spLocks noChangeAspect="1" noChangeArrowheads="1"/>
            </p:cNvSpPr>
            <p:nvPr userDrawn="1"/>
          </p:nvSpPr>
          <p:spPr bwMode="auto">
            <a:xfrm>
              <a:off x="2528886" y="290379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60" name="Oval 722"/>
            <p:cNvSpPr>
              <a:spLocks noChangeAspect="1" noChangeArrowheads="1"/>
            </p:cNvSpPr>
            <p:nvPr userDrawn="1"/>
          </p:nvSpPr>
          <p:spPr bwMode="auto">
            <a:xfrm>
              <a:off x="4103013" y="290379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61" name="Oval 723"/>
            <p:cNvSpPr>
              <a:spLocks noChangeAspect="1" noChangeArrowheads="1"/>
            </p:cNvSpPr>
            <p:nvPr userDrawn="1"/>
          </p:nvSpPr>
          <p:spPr bwMode="auto">
            <a:xfrm>
              <a:off x="4214589" y="290379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62" name="Oval 724"/>
            <p:cNvSpPr>
              <a:spLocks noChangeAspect="1" noChangeArrowheads="1"/>
            </p:cNvSpPr>
            <p:nvPr userDrawn="1"/>
          </p:nvSpPr>
          <p:spPr bwMode="auto">
            <a:xfrm>
              <a:off x="4663908" y="290379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63" name="Oval 725"/>
            <p:cNvSpPr>
              <a:spLocks noChangeAspect="1" noChangeArrowheads="1"/>
            </p:cNvSpPr>
            <p:nvPr userDrawn="1"/>
          </p:nvSpPr>
          <p:spPr bwMode="auto">
            <a:xfrm>
              <a:off x="4888568" y="2903796"/>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64" name="Oval 726"/>
            <p:cNvSpPr>
              <a:spLocks noChangeAspect="1" noChangeArrowheads="1"/>
            </p:cNvSpPr>
            <p:nvPr userDrawn="1"/>
          </p:nvSpPr>
          <p:spPr bwMode="auto">
            <a:xfrm>
              <a:off x="5001652" y="290379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65" name="Oval 727"/>
            <p:cNvSpPr>
              <a:spLocks noChangeAspect="1" noChangeArrowheads="1"/>
            </p:cNvSpPr>
            <p:nvPr userDrawn="1"/>
          </p:nvSpPr>
          <p:spPr bwMode="auto">
            <a:xfrm>
              <a:off x="5113228" y="2903796"/>
              <a:ext cx="85943" cy="85943"/>
            </a:xfrm>
            <a:prstGeom prst="ellipse">
              <a:avLst/>
            </a:prstGeom>
            <a:grpFill/>
            <a:ln>
              <a:noFill/>
            </a:ln>
            <a:effectLst/>
          </p:spPr>
          <p:txBody>
            <a:bodyPr wrap="none" anchor="ctr"/>
            <a:lstStyle/>
            <a:p>
              <a:endParaRPr lang="en-US"/>
            </a:p>
          </p:txBody>
        </p:sp>
        <p:sp>
          <p:nvSpPr>
            <p:cNvPr id="766" name="Oval 728"/>
            <p:cNvSpPr>
              <a:spLocks noChangeAspect="1" noChangeArrowheads="1"/>
            </p:cNvSpPr>
            <p:nvPr userDrawn="1"/>
          </p:nvSpPr>
          <p:spPr bwMode="auto">
            <a:xfrm>
              <a:off x="5226311" y="2903796"/>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67" name="Oval 729"/>
            <p:cNvSpPr>
              <a:spLocks noChangeAspect="1" noChangeArrowheads="1"/>
            </p:cNvSpPr>
            <p:nvPr userDrawn="1"/>
          </p:nvSpPr>
          <p:spPr bwMode="auto">
            <a:xfrm>
              <a:off x="5337887" y="2903796"/>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68" name="Oval 730"/>
            <p:cNvSpPr>
              <a:spLocks noChangeAspect="1" noChangeArrowheads="1"/>
            </p:cNvSpPr>
            <p:nvPr userDrawn="1"/>
          </p:nvSpPr>
          <p:spPr bwMode="auto">
            <a:xfrm>
              <a:off x="5450972" y="290379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69" name="Oval 731"/>
            <p:cNvSpPr>
              <a:spLocks noChangeAspect="1" noChangeArrowheads="1"/>
            </p:cNvSpPr>
            <p:nvPr userDrawn="1"/>
          </p:nvSpPr>
          <p:spPr bwMode="auto">
            <a:xfrm>
              <a:off x="5675631" y="2903796"/>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0" name="Oval 732"/>
            <p:cNvSpPr>
              <a:spLocks noChangeAspect="1" noChangeArrowheads="1"/>
            </p:cNvSpPr>
            <p:nvPr userDrawn="1"/>
          </p:nvSpPr>
          <p:spPr bwMode="auto">
            <a:xfrm>
              <a:off x="5787207" y="2903796"/>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1" name="Oval 733"/>
            <p:cNvSpPr>
              <a:spLocks noChangeAspect="1" noChangeArrowheads="1"/>
            </p:cNvSpPr>
            <p:nvPr userDrawn="1"/>
          </p:nvSpPr>
          <p:spPr bwMode="auto">
            <a:xfrm>
              <a:off x="5900291" y="290379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2" name="Oval 734"/>
            <p:cNvSpPr>
              <a:spLocks noChangeAspect="1" noChangeArrowheads="1"/>
            </p:cNvSpPr>
            <p:nvPr userDrawn="1"/>
          </p:nvSpPr>
          <p:spPr bwMode="auto">
            <a:xfrm>
              <a:off x="6013375" y="2903796"/>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3" name="Oval 735"/>
            <p:cNvSpPr>
              <a:spLocks noChangeAspect="1" noChangeArrowheads="1"/>
            </p:cNvSpPr>
            <p:nvPr userDrawn="1"/>
          </p:nvSpPr>
          <p:spPr bwMode="auto">
            <a:xfrm>
              <a:off x="6124951" y="2903796"/>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4" name="Oval 736"/>
            <p:cNvSpPr>
              <a:spLocks noChangeAspect="1" noChangeArrowheads="1"/>
            </p:cNvSpPr>
            <p:nvPr userDrawn="1"/>
          </p:nvSpPr>
          <p:spPr bwMode="auto">
            <a:xfrm>
              <a:off x="6238035" y="290379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5" name="Oval 737"/>
            <p:cNvSpPr>
              <a:spLocks noChangeAspect="1" noChangeArrowheads="1"/>
            </p:cNvSpPr>
            <p:nvPr userDrawn="1"/>
          </p:nvSpPr>
          <p:spPr bwMode="auto">
            <a:xfrm>
              <a:off x="6349611" y="290379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6" name="Oval 738"/>
            <p:cNvSpPr>
              <a:spLocks noChangeAspect="1" noChangeArrowheads="1"/>
            </p:cNvSpPr>
            <p:nvPr userDrawn="1"/>
          </p:nvSpPr>
          <p:spPr bwMode="auto">
            <a:xfrm>
              <a:off x="6462694" y="2903796"/>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7" name="Oval 739"/>
            <p:cNvSpPr>
              <a:spLocks noChangeAspect="1" noChangeArrowheads="1"/>
            </p:cNvSpPr>
            <p:nvPr userDrawn="1"/>
          </p:nvSpPr>
          <p:spPr bwMode="auto">
            <a:xfrm>
              <a:off x="6574270" y="2903796"/>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 name="Oval 740"/>
            <p:cNvSpPr>
              <a:spLocks noChangeAspect="1" noChangeArrowheads="1"/>
            </p:cNvSpPr>
            <p:nvPr userDrawn="1"/>
          </p:nvSpPr>
          <p:spPr bwMode="auto">
            <a:xfrm>
              <a:off x="6687355" y="290379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9" name="Oval 741"/>
            <p:cNvSpPr>
              <a:spLocks noChangeAspect="1" noChangeArrowheads="1"/>
            </p:cNvSpPr>
            <p:nvPr userDrawn="1"/>
          </p:nvSpPr>
          <p:spPr bwMode="auto">
            <a:xfrm>
              <a:off x="6798931" y="290379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0" name="Oval 742"/>
            <p:cNvSpPr>
              <a:spLocks noChangeAspect="1" noChangeArrowheads="1"/>
            </p:cNvSpPr>
            <p:nvPr userDrawn="1"/>
          </p:nvSpPr>
          <p:spPr bwMode="auto">
            <a:xfrm>
              <a:off x="6912014" y="2903796"/>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1" name="Oval 743"/>
            <p:cNvSpPr>
              <a:spLocks noChangeAspect="1" noChangeArrowheads="1"/>
            </p:cNvSpPr>
            <p:nvPr userDrawn="1"/>
          </p:nvSpPr>
          <p:spPr bwMode="auto">
            <a:xfrm>
              <a:off x="7023590" y="2903796"/>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2" name="Oval 744"/>
            <p:cNvSpPr>
              <a:spLocks noChangeAspect="1" noChangeArrowheads="1"/>
            </p:cNvSpPr>
            <p:nvPr userDrawn="1"/>
          </p:nvSpPr>
          <p:spPr bwMode="auto">
            <a:xfrm>
              <a:off x="7136674" y="2903796"/>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3" name="Oval 745"/>
            <p:cNvSpPr>
              <a:spLocks noChangeAspect="1" noChangeArrowheads="1"/>
            </p:cNvSpPr>
            <p:nvPr userDrawn="1"/>
          </p:nvSpPr>
          <p:spPr bwMode="auto">
            <a:xfrm>
              <a:off x="7361334" y="2903796"/>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4" name="Oval 746"/>
            <p:cNvSpPr>
              <a:spLocks noChangeAspect="1" noChangeArrowheads="1"/>
            </p:cNvSpPr>
            <p:nvPr userDrawn="1"/>
          </p:nvSpPr>
          <p:spPr bwMode="auto">
            <a:xfrm>
              <a:off x="7585994" y="2903796"/>
              <a:ext cx="85943" cy="85943"/>
            </a:xfrm>
            <a:prstGeom prst="ellipse">
              <a:avLst/>
            </a:prstGeom>
            <a:grpFill/>
            <a:ln>
              <a:noFill/>
            </a:ln>
            <a:effectLst/>
          </p:spPr>
          <p:txBody>
            <a:bodyPr wrap="none" anchor="ctr"/>
            <a:lstStyle/>
            <a:p>
              <a:endParaRPr lang="en-US"/>
            </a:p>
          </p:txBody>
        </p:sp>
        <p:sp>
          <p:nvSpPr>
            <p:cNvPr id="785" name="Oval 747"/>
            <p:cNvSpPr>
              <a:spLocks noChangeAspect="1" noChangeArrowheads="1"/>
            </p:cNvSpPr>
            <p:nvPr userDrawn="1"/>
          </p:nvSpPr>
          <p:spPr bwMode="auto">
            <a:xfrm>
              <a:off x="1518671" y="300783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6" name="Oval 748"/>
            <p:cNvSpPr>
              <a:spLocks noChangeAspect="1" noChangeArrowheads="1"/>
            </p:cNvSpPr>
            <p:nvPr userDrawn="1"/>
          </p:nvSpPr>
          <p:spPr bwMode="auto">
            <a:xfrm>
              <a:off x="1630247" y="300783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7" name="Oval 749"/>
            <p:cNvSpPr>
              <a:spLocks noChangeAspect="1" noChangeArrowheads="1"/>
            </p:cNvSpPr>
            <p:nvPr userDrawn="1"/>
          </p:nvSpPr>
          <p:spPr bwMode="auto">
            <a:xfrm>
              <a:off x="1743330" y="300783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8" name="Oval 750"/>
            <p:cNvSpPr>
              <a:spLocks noChangeAspect="1" noChangeArrowheads="1"/>
            </p:cNvSpPr>
            <p:nvPr userDrawn="1"/>
          </p:nvSpPr>
          <p:spPr bwMode="auto">
            <a:xfrm>
              <a:off x="1854906" y="300783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9" name="Oval 751"/>
            <p:cNvSpPr>
              <a:spLocks noChangeAspect="1" noChangeArrowheads="1"/>
            </p:cNvSpPr>
            <p:nvPr userDrawn="1"/>
          </p:nvSpPr>
          <p:spPr bwMode="auto">
            <a:xfrm>
              <a:off x="1967990" y="300783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90" name="Oval 752"/>
            <p:cNvSpPr>
              <a:spLocks noChangeAspect="1" noChangeArrowheads="1"/>
            </p:cNvSpPr>
            <p:nvPr userDrawn="1"/>
          </p:nvSpPr>
          <p:spPr bwMode="auto">
            <a:xfrm>
              <a:off x="2079566" y="300783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91" name="Oval 753"/>
            <p:cNvSpPr>
              <a:spLocks noChangeAspect="1" noChangeArrowheads="1"/>
            </p:cNvSpPr>
            <p:nvPr userDrawn="1"/>
          </p:nvSpPr>
          <p:spPr bwMode="auto">
            <a:xfrm>
              <a:off x="2192650" y="300783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92" name="Oval 754"/>
            <p:cNvSpPr>
              <a:spLocks noChangeAspect="1" noChangeArrowheads="1"/>
            </p:cNvSpPr>
            <p:nvPr userDrawn="1"/>
          </p:nvSpPr>
          <p:spPr bwMode="auto">
            <a:xfrm>
              <a:off x="2304226" y="300783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93" name="Oval 755"/>
            <p:cNvSpPr>
              <a:spLocks noChangeAspect="1" noChangeArrowheads="1"/>
            </p:cNvSpPr>
            <p:nvPr userDrawn="1"/>
          </p:nvSpPr>
          <p:spPr bwMode="auto">
            <a:xfrm>
              <a:off x="2417310" y="300783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94" name="Oval 756"/>
            <p:cNvSpPr>
              <a:spLocks noChangeAspect="1" noChangeArrowheads="1"/>
            </p:cNvSpPr>
            <p:nvPr userDrawn="1"/>
          </p:nvSpPr>
          <p:spPr bwMode="auto">
            <a:xfrm>
              <a:off x="4214589" y="300783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95" name="Oval 757"/>
            <p:cNvSpPr>
              <a:spLocks noChangeAspect="1" noChangeArrowheads="1"/>
            </p:cNvSpPr>
            <p:nvPr userDrawn="1"/>
          </p:nvSpPr>
          <p:spPr bwMode="auto">
            <a:xfrm>
              <a:off x="4327672" y="300783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96" name="Oval 758"/>
            <p:cNvSpPr>
              <a:spLocks noChangeAspect="1" noChangeArrowheads="1"/>
            </p:cNvSpPr>
            <p:nvPr userDrawn="1"/>
          </p:nvSpPr>
          <p:spPr bwMode="auto">
            <a:xfrm>
              <a:off x="4439248" y="300783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97" name="Oval 759"/>
            <p:cNvSpPr>
              <a:spLocks noChangeAspect="1" noChangeArrowheads="1"/>
            </p:cNvSpPr>
            <p:nvPr userDrawn="1"/>
          </p:nvSpPr>
          <p:spPr bwMode="auto">
            <a:xfrm>
              <a:off x="4552332" y="300783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98" name="Oval 760"/>
            <p:cNvSpPr>
              <a:spLocks noChangeAspect="1" noChangeArrowheads="1"/>
            </p:cNvSpPr>
            <p:nvPr userDrawn="1"/>
          </p:nvSpPr>
          <p:spPr bwMode="auto">
            <a:xfrm>
              <a:off x="5226311" y="300783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99" name="Oval 761"/>
            <p:cNvSpPr>
              <a:spLocks noChangeAspect="1" noChangeArrowheads="1"/>
            </p:cNvSpPr>
            <p:nvPr userDrawn="1"/>
          </p:nvSpPr>
          <p:spPr bwMode="auto">
            <a:xfrm>
              <a:off x="5337887" y="300783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00" name="Oval 762"/>
            <p:cNvSpPr>
              <a:spLocks noChangeAspect="1" noChangeArrowheads="1"/>
            </p:cNvSpPr>
            <p:nvPr userDrawn="1"/>
          </p:nvSpPr>
          <p:spPr bwMode="auto">
            <a:xfrm>
              <a:off x="5450972" y="300783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01" name="Oval 763"/>
            <p:cNvSpPr>
              <a:spLocks noChangeAspect="1" noChangeArrowheads="1"/>
            </p:cNvSpPr>
            <p:nvPr userDrawn="1"/>
          </p:nvSpPr>
          <p:spPr bwMode="auto">
            <a:xfrm>
              <a:off x="5562548" y="300783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02" name="Oval 764"/>
            <p:cNvSpPr>
              <a:spLocks noChangeAspect="1" noChangeArrowheads="1"/>
            </p:cNvSpPr>
            <p:nvPr userDrawn="1"/>
          </p:nvSpPr>
          <p:spPr bwMode="auto">
            <a:xfrm>
              <a:off x="5675631" y="300783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03" name="Oval 765"/>
            <p:cNvSpPr>
              <a:spLocks noChangeAspect="1" noChangeArrowheads="1"/>
            </p:cNvSpPr>
            <p:nvPr userDrawn="1"/>
          </p:nvSpPr>
          <p:spPr bwMode="auto">
            <a:xfrm>
              <a:off x="5787207" y="300783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04" name="Oval 766"/>
            <p:cNvSpPr>
              <a:spLocks noChangeAspect="1" noChangeArrowheads="1"/>
            </p:cNvSpPr>
            <p:nvPr userDrawn="1"/>
          </p:nvSpPr>
          <p:spPr bwMode="auto">
            <a:xfrm>
              <a:off x="5900291" y="300783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05" name="Oval 767"/>
            <p:cNvSpPr>
              <a:spLocks noChangeAspect="1" noChangeArrowheads="1"/>
            </p:cNvSpPr>
            <p:nvPr userDrawn="1"/>
          </p:nvSpPr>
          <p:spPr bwMode="auto">
            <a:xfrm>
              <a:off x="6013375" y="300783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06" name="Oval 768"/>
            <p:cNvSpPr>
              <a:spLocks noChangeAspect="1" noChangeArrowheads="1"/>
            </p:cNvSpPr>
            <p:nvPr userDrawn="1"/>
          </p:nvSpPr>
          <p:spPr bwMode="auto">
            <a:xfrm>
              <a:off x="6124951" y="300783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07" name="Oval 769"/>
            <p:cNvSpPr>
              <a:spLocks noChangeAspect="1" noChangeArrowheads="1"/>
            </p:cNvSpPr>
            <p:nvPr userDrawn="1"/>
          </p:nvSpPr>
          <p:spPr bwMode="auto">
            <a:xfrm>
              <a:off x="6238035" y="300783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08" name="Oval 770"/>
            <p:cNvSpPr>
              <a:spLocks noChangeAspect="1" noChangeArrowheads="1"/>
            </p:cNvSpPr>
            <p:nvPr userDrawn="1"/>
          </p:nvSpPr>
          <p:spPr bwMode="auto">
            <a:xfrm>
              <a:off x="6349611" y="300783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09" name="Oval 771"/>
            <p:cNvSpPr>
              <a:spLocks noChangeAspect="1" noChangeArrowheads="1"/>
            </p:cNvSpPr>
            <p:nvPr userDrawn="1"/>
          </p:nvSpPr>
          <p:spPr bwMode="auto">
            <a:xfrm>
              <a:off x="6462694" y="300783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10" name="Oval 772"/>
            <p:cNvSpPr>
              <a:spLocks noChangeAspect="1" noChangeArrowheads="1"/>
            </p:cNvSpPr>
            <p:nvPr userDrawn="1"/>
          </p:nvSpPr>
          <p:spPr bwMode="auto">
            <a:xfrm>
              <a:off x="6574270" y="300783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11" name="Oval 773"/>
            <p:cNvSpPr>
              <a:spLocks noChangeAspect="1" noChangeArrowheads="1"/>
            </p:cNvSpPr>
            <p:nvPr userDrawn="1"/>
          </p:nvSpPr>
          <p:spPr bwMode="auto">
            <a:xfrm>
              <a:off x="6687355" y="300783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12" name="Oval 774"/>
            <p:cNvSpPr>
              <a:spLocks noChangeAspect="1" noChangeArrowheads="1"/>
            </p:cNvSpPr>
            <p:nvPr userDrawn="1"/>
          </p:nvSpPr>
          <p:spPr bwMode="auto">
            <a:xfrm>
              <a:off x="6798931" y="300783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13" name="Oval 775"/>
            <p:cNvSpPr>
              <a:spLocks noChangeAspect="1" noChangeArrowheads="1"/>
            </p:cNvSpPr>
            <p:nvPr userDrawn="1"/>
          </p:nvSpPr>
          <p:spPr bwMode="auto">
            <a:xfrm>
              <a:off x="6912014" y="300783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14" name="Oval 776"/>
            <p:cNvSpPr>
              <a:spLocks noChangeAspect="1" noChangeArrowheads="1"/>
            </p:cNvSpPr>
            <p:nvPr userDrawn="1"/>
          </p:nvSpPr>
          <p:spPr bwMode="auto">
            <a:xfrm>
              <a:off x="7023590" y="300783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15" name="Oval 777"/>
            <p:cNvSpPr>
              <a:spLocks noChangeAspect="1" noChangeArrowheads="1"/>
            </p:cNvSpPr>
            <p:nvPr userDrawn="1"/>
          </p:nvSpPr>
          <p:spPr bwMode="auto">
            <a:xfrm>
              <a:off x="7136674" y="300783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16" name="Oval 778"/>
            <p:cNvSpPr>
              <a:spLocks noChangeAspect="1" noChangeArrowheads="1"/>
            </p:cNvSpPr>
            <p:nvPr userDrawn="1"/>
          </p:nvSpPr>
          <p:spPr bwMode="auto">
            <a:xfrm>
              <a:off x="7472910" y="300783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17" name="Oval 779"/>
            <p:cNvSpPr>
              <a:spLocks noChangeAspect="1" noChangeArrowheads="1"/>
            </p:cNvSpPr>
            <p:nvPr userDrawn="1"/>
          </p:nvSpPr>
          <p:spPr bwMode="auto">
            <a:xfrm>
              <a:off x="7585994" y="300783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18" name="Oval 780"/>
            <p:cNvSpPr>
              <a:spLocks noChangeAspect="1" noChangeArrowheads="1"/>
            </p:cNvSpPr>
            <p:nvPr userDrawn="1"/>
          </p:nvSpPr>
          <p:spPr bwMode="auto">
            <a:xfrm>
              <a:off x="1630247" y="311187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19" name="Oval 781"/>
            <p:cNvSpPr>
              <a:spLocks noChangeAspect="1" noChangeArrowheads="1"/>
            </p:cNvSpPr>
            <p:nvPr userDrawn="1"/>
          </p:nvSpPr>
          <p:spPr bwMode="auto">
            <a:xfrm>
              <a:off x="1743330" y="311187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0" name="Oval 782"/>
            <p:cNvSpPr>
              <a:spLocks noChangeAspect="1" noChangeArrowheads="1"/>
            </p:cNvSpPr>
            <p:nvPr userDrawn="1"/>
          </p:nvSpPr>
          <p:spPr bwMode="auto">
            <a:xfrm>
              <a:off x="1854906" y="311187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1" name="Oval 783"/>
            <p:cNvSpPr>
              <a:spLocks noChangeAspect="1" noChangeArrowheads="1"/>
            </p:cNvSpPr>
            <p:nvPr userDrawn="1"/>
          </p:nvSpPr>
          <p:spPr bwMode="auto">
            <a:xfrm>
              <a:off x="1967990" y="311187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2" name="Oval 784"/>
            <p:cNvSpPr>
              <a:spLocks noChangeAspect="1" noChangeArrowheads="1"/>
            </p:cNvSpPr>
            <p:nvPr userDrawn="1"/>
          </p:nvSpPr>
          <p:spPr bwMode="auto">
            <a:xfrm>
              <a:off x="2079566" y="311187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3" name="Oval 785"/>
            <p:cNvSpPr>
              <a:spLocks noChangeAspect="1" noChangeArrowheads="1"/>
            </p:cNvSpPr>
            <p:nvPr userDrawn="1"/>
          </p:nvSpPr>
          <p:spPr bwMode="auto">
            <a:xfrm>
              <a:off x="2192650" y="311187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4" name="Oval 786"/>
            <p:cNvSpPr>
              <a:spLocks noChangeAspect="1" noChangeArrowheads="1"/>
            </p:cNvSpPr>
            <p:nvPr userDrawn="1"/>
          </p:nvSpPr>
          <p:spPr bwMode="auto">
            <a:xfrm>
              <a:off x="2304226" y="311187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5" name="Oval 787"/>
            <p:cNvSpPr>
              <a:spLocks noChangeAspect="1" noChangeArrowheads="1"/>
            </p:cNvSpPr>
            <p:nvPr userDrawn="1"/>
          </p:nvSpPr>
          <p:spPr bwMode="auto">
            <a:xfrm>
              <a:off x="2417310" y="311187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6" name="Oval 788"/>
            <p:cNvSpPr>
              <a:spLocks noChangeAspect="1" noChangeArrowheads="1"/>
            </p:cNvSpPr>
            <p:nvPr userDrawn="1"/>
          </p:nvSpPr>
          <p:spPr bwMode="auto">
            <a:xfrm>
              <a:off x="4103013" y="311187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7" name="Oval 789"/>
            <p:cNvSpPr>
              <a:spLocks noChangeAspect="1" noChangeArrowheads="1"/>
            </p:cNvSpPr>
            <p:nvPr userDrawn="1"/>
          </p:nvSpPr>
          <p:spPr bwMode="auto">
            <a:xfrm>
              <a:off x="4214589" y="311187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8" name="Oval 790"/>
            <p:cNvSpPr>
              <a:spLocks noChangeAspect="1" noChangeArrowheads="1"/>
            </p:cNvSpPr>
            <p:nvPr userDrawn="1"/>
          </p:nvSpPr>
          <p:spPr bwMode="auto">
            <a:xfrm>
              <a:off x="4327672" y="311187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29" name="Oval 791"/>
            <p:cNvSpPr>
              <a:spLocks noChangeAspect="1" noChangeArrowheads="1"/>
            </p:cNvSpPr>
            <p:nvPr userDrawn="1"/>
          </p:nvSpPr>
          <p:spPr bwMode="auto">
            <a:xfrm>
              <a:off x="4439248" y="311187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0" name="Oval 792"/>
            <p:cNvSpPr>
              <a:spLocks noChangeAspect="1" noChangeArrowheads="1"/>
            </p:cNvSpPr>
            <p:nvPr userDrawn="1"/>
          </p:nvSpPr>
          <p:spPr bwMode="auto">
            <a:xfrm>
              <a:off x="4552332" y="311187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1" name="Oval 793"/>
            <p:cNvSpPr>
              <a:spLocks noChangeAspect="1" noChangeArrowheads="1"/>
            </p:cNvSpPr>
            <p:nvPr userDrawn="1"/>
          </p:nvSpPr>
          <p:spPr bwMode="auto">
            <a:xfrm>
              <a:off x="4663908" y="311187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2" name="Oval 794"/>
            <p:cNvSpPr>
              <a:spLocks noChangeAspect="1" noChangeArrowheads="1"/>
            </p:cNvSpPr>
            <p:nvPr userDrawn="1"/>
          </p:nvSpPr>
          <p:spPr bwMode="auto">
            <a:xfrm>
              <a:off x="4776992" y="311187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3" name="Oval 795"/>
            <p:cNvSpPr>
              <a:spLocks noChangeAspect="1" noChangeArrowheads="1"/>
            </p:cNvSpPr>
            <p:nvPr userDrawn="1"/>
          </p:nvSpPr>
          <p:spPr bwMode="auto">
            <a:xfrm>
              <a:off x="4888568" y="311187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4" name="Oval 796"/>
            <p:cNvSpPr>
              <a:spLocks noChangeAspect="1" noChangeArrowheads="1"/>
            </p:cNvSpPr>
            <p:nvPr userDrawn="1"/>
          </p:nvSpPr>
          <p:spPr bwMode="auto">
            <a:xfrm>
              <a:off x="5001652" y="311187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5" name="Oval 797"/>
            <p:cNvSpPr>
              <a:spLocks noChangeAspect="1" noChangeArrowheads="1"/>
            </p:cNvSpPr>
            <p:nvPr userDrawn="1"/>
          </p:nvSpPr>
          <p:spPr bwMode="auto">
            <a:xfrm>
              <a:off x="5226311" y="311187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6" name="Oval 798"/>
            <p:cNvSpPr>
              <a:spLocks noChangeAspect="1" noChangeArrowheads="1"/>
            </p:cNvSpPr>
            <p:nvPr userDrawn="1"/>
          </p:nvSpPr>
          <p:spPr bwMode="auto">
            <a:xfrm>
              <a:off x="5337887" y="311187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7" name="Oval 799"/>
            <p:cNvSpPr>
              <a:spLocks noChangeAspect="1" noChangeArrowheads="1"/>
            </p:cNvSpPr>
            <p:nvPr userDrawn="1"/>
          </p:nvSpPr>
          <p:spPr bwMode="auto">
            <a:xfrm>
              <a:off x="5450972" y="311187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8" name="Oval 800"/>
            <p:cNvSpPr>
              <a:spLocks noChangeAspect="1" noChangeArrowheads="1"/>
            </p:cNvSpPr>
            <p:nvPr userDrawn="1"/>
          </p:nvSpPr>
          <p:spPr bwMode="auto">
            <a:xfrm>
              <a:off x="5562548" y="311187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39" name="Oval 801"/>
            <p:cNvSpPr>
              <a:spLocks noChangeAspect="1" noChangeArrowheads="1"/>
            </p:cNvSpPr>
            <p:nvPr userDrawn="1"/>
          </p:nvSpPr>
          <p:spPr bwMode="auto">
            <a:xfrm>
              <a:off x="5675631" y="311187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0" name="Oval 802"/>
            <p:cNvSpPr>
              <a:spLocks noChangeAspect="1" noChangeArrowheads="1"/>
            </p:cNvSpPr>
            <p:nvPr userDrawn="1"/>
          </p:nvSpPr>
          <p:spPr bwMode="auto">
            <a:xfrm>
              <a:off x="5787207" y="311187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1" name="Oval 803"/>
            <p:cNvSpPr>
              <a:spLocks noChangeAspect="1" noChangeArrowheads="1"/>
            </p:cNvSpPr>
            <p:nvPr userDrawn="1"/>
          </p:nvSpPr>
          <p:spPr bwMode="auto">
            <a:xfrm>
              <a:off x="5900291" y="311187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2" name="Oval 804"/>
            <p:cNvSpPr>
              <a:spLocks noChangeAspect="1" noChangeArrowheads="1"/>
            </p:cNvSpPr>
            <p:nvPr userDrawn="1"/>
          </p:nvSpPr>
          <p:spPr bwMode="auto">
            <a:xfrm>
              <a:off x="6013375" y="311187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3" name="Oval 805"/>
            <p:cNvSpPr>
              <a:spLocks noChangeAspect="1" noChangeArrowheads="1"/>
            </p:cNvSpPr>
            <p:nvPr userDrawn="1"/>
          </p:nvSpPr>
          <p:spPr bwMode="auto">
            <a:xfrm>
              <a:off x="6124951" y="311187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4" name="Oval 806"/>
            <p:cNvSpPr>
              <a:spLocks noChangeAspect="1" noChangeArrowheads="1"/>
            </p:cNvSpPr>
            <p:nvPr userDrawn="1"/>
          </p:nvSpPr>
          <p:spPr bwMode="auto">
            <a:xfrm>
              <a:off x="6238035" y="311187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5" name="Oval 807"/>
            <p:cNvSpPr>
              <a:spLocks noChangeAspect="1" noChangeArrowheads="1"/>
            </p:cNvSpPr>
            <p:nvPr userDrawn="1"/>
          </p:nvSpPr>
          <p:spPr bwMode="auto">
            <a:xfrm>
              <a:off x="6349611" y="311187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6" name="Oval 808"/>
            <p:cNvSpPr>
              <a:spLocks noChangeAspect="1" noChangeArrowheads="1"/>
            </p:cNvSpPr>
            <p:nvPr userDrawn="1"/>
          </p:nvSpPr>
          <p:spPr bwMode="auto">
            <a:xfrm>
              <a:off x="6462694" y="311187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7" name="Oval 809"/>
            <p:cNvSpPr>
              <a:spLocks noChangeAspect="1" noChangeArrowheads="1"/>
            </p:cNvSpPr>
            <p:nvPr userDrawn="1"/>
          </p:nvSpPr>
          <p:spPr bwMode="auto">
            <a:xfrm>
              <a:off x="6574270" y="311187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8" name="Oval 810"/>
            <p:cNvSpPr>
              <a:spLocks noChangeAspect="1" noChangeArrowheads="1"/>
            </p:cNvSpPr>
            <p:nvPr userDrawn="1"/>
          </p:nvSpPr>
          <p:spPr bwMode="auto">
            <a:xfrm>
              <a:off x="6687355" y="311187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49" name="Oval 811"/>
            <p:cNvSpPr>
              <a:spLocks noChangeAspect="1" noChangeArrowheads="1"/>
            </p:cNvSpPr>
            <p:nvPr userDrawn="1"/>
          </p:nvSpPr>
          <p:spPr bwMode="auto">
            <a:xfrm>
              <a:off x="6798931" y="311187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0" name="Oval 812"/>
            <p:cNvSpPr>
              <a:spLocks noChangeAspect="1" noChangeArrowheads="1"/>
            </p:cNvSpPr>
            <p:nvPr userDrawn="1"/>
          </p:nvSpPr>
          <p:spPr bwMode="auto">
            <a:xfrm>
              <a:off x="6912014" y="311187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1" name="Oval 813"/>
            <p:cNvSpPr>
              <a:spLocks noChangeAspect="1" noChangeArrowheads="1"/>
            </p:cNvSpPr>
            <p:nvPr userDrawn="1"/>
          </p:nvSpPr>
          <p:spPr bwMode="auto">
            <a:xfrm>
              <a:off x="7023590" y="311187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2" name="Oval 814"/>
            <p:cNvSpPr>
              <a:spLocks noChangeAspect="1" noChangeArrowheads="1"/>
            </p:cNvSpPr>
            <p:nvPr userDrawn="1"/>
          </p:nvSpPr>
          <p:spPr bwMode="auto">
            <a:xfrm>
              <a:off x="7136674" y="311187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3" name="Oval 815"/>
            <p:cNvSpPr>
              <a:spLocks noChangeAspect="1" noChangeArrowheads="1"/>
            </p:cNvSpPr>
            <p:nvPr userDrawn="1"/>
          </p:nvSpPr>
          <p:spPr bwMode="auto">
            <a:xfrm>
              <a:off x="1630247" y="3215906"/>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4" name="Oval 816"/>
            <p:cNvSpPr>
              <a:spLocks noChangeAspect="1" noChangeArrowheads="1"/>
            </p:cNvSpPr>
            <p:nvPr userDrawn="1"/>
          </p:nvSpPr>
          <p:spPr bwMode="auto">
            <a:xfrm>
              <a:off x="1743330" y="3215906"/>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5" name="Oval 817"/>
            <p:cNvSpPr>
              <a:spLocks noChangeAspect="1" noChangeArrowheads="1"/>
            </p:cNvSpPr>
            <p:nvPr userDrawn="1"/>
          </p:nvSpPr>
          <p:spPr bwMode="auto">
            <a:xfrm>
              <a:off x="1854906" y="3215906"/>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6" name="Oval 818"/>
            <p:cNvSpPr>
              <a:spLocks noChangeAspect="1" noChangeArrowheads="1"/>
            </p:cNvSpPr>
            <p:nvPr userDrawn="1"/>
          </p:nvSpPr>
          <p:spPr bwMode="auto">
            <a:xfrm>
              <a:off x="1967990" y="3215906"/>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7" name="Oval 819"/>
            <p:cNvSpPr>
              <a:spLocks noChangeAspect="1" noChangeArrowheads="1"/>
            </p:cNvSpPr>
            <p:nvPr userDrawn="1"/>
          </p:nvSpPr>
          <p:spPr bwMode="auto">
            <a:xfrm>
              <a:off x="2417310" y="3215906"/>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8" name="Oval 820"/>
            <p:cNvSpPr>
              <a:spLocks noChangeAspect="1" noChangeArrowheads="1"/>
            </p:cNvSpPr>
            <p:nvPr userDrawn="1"/>
          </p:nvSpPr>
          <p:spPr bwMode="auto">
            <a:xfrm>
              <a:off x="4103013" y="3215906"/>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59" name="Oval 821"/>
            <p:cNvSpPr>
              <a:spLocks noChangeAspect="1" noChangeArrowheads="1"/>
            </p:cNvSpPr>
            <p:nvPr userDrawn="1"/>
          </p:nvSpPr>
          <p:spPr bwMode="auto">
            <a:xfrm>
              <a:off x="4214589" y="3215906"/>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60" name="Oval 822"/>
            <p:cNvSpPr>
              <a:spLocks noChangeAspect="1" noChangeArrowheads="1"/>
            </p:cNvSpPr>
            <p:nvPr userDrawn="1"/>
          </p:nvSpPr>
          <p:spPr bwMode="auto">
            <a:xfrm>
              <a:off x="4327672" y="3215906"/>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61" name="Oval 823"/>
            <p:cNvSpPr>
              <a:spLocks noChangeAspect="1" noChangeArrowheads="1"/>
            </p:cNvSpPr>
            <p:nvPr userDrawn="1"/>
          </p:nvSpPr>
          <p:spPr bwMode="auto">
            <a:xfrm>
              <a:off x="4439248" y="3215906"/>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62" name="Oval 824"/>
            <p:cNvSpPr>
              <a:spLocks noChangeAspect="1" noChangeArrowheads="1"/>
            </p:cNvSpPr>
            <p:nvPr userDrawn="1"/>
          </p:nvSpPr>
          <p:spPr bwMode="auto">
            <a:xfrm>
              <a:off x="4552332" y="3215906"/>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63" name="Oval 825"/>
            <p:cNvSpPr>
              <a:spLocks noChangeAspect="1" noChangeArrowheads="1"/>
            </p:cNvSpPr>
            <p:nvPr userDrawn="1"/>
          </p:nvSpPr>
          <p:spPr bwMode="auto">
            <a:xfrm>
              <a:off x="4663908" y="3215906"/>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64" name="Oval 826"/>
            <p:cNvSpPr>
              <a:spLocks noChangeAspect="1" noChangeArrowheads="1"/>
            </p:cNvSpPr>
            <p:nvPr userDrawn="1"/>
          </p:nvSpPr>
          <p:spPr bwMode="auto">
            <a:xfrm>
              <a:off x="4776992" y="3215906"/>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65" name="Oval 827"/>
            <p:cNvSpPr>
              <a:spLocks noChangeAspect="1" noChangeArrowheads="1"/>
            </p:cNvSpPr>
            <p:nvPr userDrawn="1"/>
          </p:nvSpPr>
          <p:spPr bwMode="auto">
            <a:xfrm>
              <a:off x="4888568" y="3215906"/>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66" name="Oval 828"/>
            <p:cNvSpPr>
              <a:spLocks noChangeAspect="1" noChangeArrowheads="1"/>
            </p:cNvSpPr>
            <p:nvPr userDrawn="1"/>
          </p:nvSpPr>
          <p:spPr bwMode="auto">
            <a:xfrm>
              <a:off x="5001652" y="3215906"/>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67" name="Oval 829"/>
            <p:cNvSpPr>
              <a:spLocks noChangeAspect="1" noChangeArrowheads="1"/>
            </p:cNvSpPr>
            <p:nvPr userDrawn="1"/>
          </p:nvSpPr>
          <p:spPr bwMode="auto">
            <a:xfrm>
              <a:off x="5113228" y="3215906"/>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68" name="Oval 830"/>
            <p:cNvSpPr>
              <a:spLocks noChangeAspect="1" noChangeArrowheads="1"/>
            </p:cNvSpPr>
            <p:nvPr userDrawn="1"/>
          </p:nvSpPr>
          <p:spPr bwMode="auto">
            <a:xfrm>
              <a:off x="5226311" y="3215906"/>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69" name="Oval 831"/>
            <p:cNvSpPr>
              <a:spLocks noChangeAspect="1" noChangeArrowheads="1"/>
            </p:cNvSpPr>
            <p:nvPr userDrawn="1"/>
          </p:nvSpPr>
          <p:spPr bwMode="auto">
            <a:xfrm>
              <a:off x="5337887" y="3215906"/>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70" name="Oval 832"/>
            <p:cNvSpPr>
              <a:spLocks noChangeAspect="1" noChangeArrowheads="1"/>
            </p:cNvSpPr>
            <p:nvPr userDrawn="1"/>
          </p:nvSpPr>
          <p:spPr bwMode="auto">
            <a:xfrm>
              <a:off x="5450972" y="3215906"/>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71" name="Oval 833"/>
            <p:cNvSpPr>
              <a:spLocks noChangeAspect="1" noChangeArrowheads="1"/>
            </p:cNvSpPr>
            <p:nvPr userDrawn="1"/>
          </p:nvSpPr>
          <p:spPr bwMode="auto">
            <a:xfrm>
              <a:off x="5562548" y="3215906"/>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72" name="Oval 834"/>
            <p:cNvSpPr>
              <a:spLocks noChangeAspect="1" noChangeArrowheads="1"/>
            </p:cNvSpPr>
            <p:nvPr userDrawn="1"/>
          </p:nvSpPr>
          <p:spPr bwMode="auto">
            <a:xfrm>
              <a:off x="5675631" y="3215906"/>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73" name="Oval 835"/>
            <p:cNvSpPr>
              <a:spLocks noChangeAspect="1" noChangeArrowheads="1"/>
            </p:cNvSpPr>
            <p:nvPr userDrawn="1"/>
          </p:nvSpPr>
          <p:spPr bwMode="auto">
            <a:xfrm>
              <a:off x="5787207" y="3215906"/>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74" name="Oval 836"/>
            <p:cNvSpPr>
              <a:spLocks noChangeAspect="1" noChangeArrowheads="1"/>
            </p:cNvSpPr>
            <p:nvPr userDrawn="1"/>
          </p:nvSpPr>
          <p:spPr bwMode="auto">
            <a:xfrm>
              <a:off x="5900291" y="3215906"/>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75" name="Oval 837"/>
            <p:cNvSpPr>
              <a:spLocks noChangeAspect="1" noChangeArrowheads="1"/>
            </p:cNvSpPr>
            <p:nvPr userDrawn="1"/>
          </p:nvSpPr>
          <p:spPr bwMode="auto">
            <a:xfrm>
              <a:off x="6013375" y="3215906"/>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76" name="Oval 838"/>
            <p:cNvSpPr>
              <a:spLocks noChangeAspect="1" noChangeArrowheads="1"/>
            </p:cNvSpPr>
            <p:nvPr userDrawn="1"/>
          </p:nvSpPr>
          <p:spPr bwMode="auto">
            <a:xfrm>
              <a:off x="6124951" y="3215906"/>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77" name="Oval 839"/>
            <p:cNvSpPr>
              <a:spLocks noChangeAspect="1" noChangeArrowheads="1"/>
            </p:cNvSpPr>
            <p:nvPr userDrawn="1"/>
          </p:nvSpPr>
          <p:spPr bwMode="auto">
            <a:xfrm>
              <a:off x="6238035" y="3215906"/>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78" name="Oval 840"/>
            <p:cNvSpPr>
              <a:spLocks noChangeAspect="1" noChangeArrowheads="1"/>
            </p:cNvSpPr>
            <p:nvPr userDrawn="1"/>
          </p:nvSpPr>
          <p:spPr bwMode="auto">
            <a:xfrm>
              <a:off x="6349611" y="3215906"/>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79" name="Oval 841"/>
            <p:cNvSpPr>
              <a:spLocks noChangeAspect="1" noChangeArrowheads="1"/>
            </p:cNvSpPr>
            <p:nvPr userDrawn="1"/>
          </p:nvSpPr>
          <p:spPr bwMode="auto">
            <a:xfrm>
              <a:off x="6462694" y="3215906"/>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80" name="Oval 842"/>
            <p:cNvSpPr>
              <a:spLocks noChangeAspect="1" noChangeArrowheads="1"/>
            </p:cNvSpPr>
            <p:nvPr userDrawn="1"/>
          </p:nvSpPr>
          <p:spPr bwMode="auto">
            <a:xfrm>
              <a:off x="6574270" y="3215906"/>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81" name="Oval 843"/>
            <p:cNvSpPr>
              <a:spLocks noChangeAspect="1" noChangeArrowheads="1"/>
            </p:cNvSpPr>
            <p:nvPr userDrawn="1"/>
          </p:nvSpPr>
          <p:spPr bwMode="auto">
            <a:xfrm>
              <a:off x="6687355" y="3215906"/>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82" name="Oval 844"/>
            <p:cNvSpPr>
              <a:spLocks noChangeAspect="1" noChangeArrowheads="1"/>
            </p:cNvSpPr>
            <p:nvPr userDrawn="1"/>
          </p:nvSpPr>
          <p:spPr bwMode="auto">
            <a:xfrm>
              <a:off x="6798931" y="3215906"/>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83" name="Oval 845"/>
            <p:cNvSpPr>
              <a:spLocks noChangeAspect="1" noChangeArrowheads="1"/>
            </p:cNvSpPr>
            <p:nvPr userDrawn="1"/>
          </p:nvSpPr>
          <p:spPr bwMode="auto">
            <a:xfrm>
              <a:off x="6912014" y="3215906"/>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84" name="Oval 846"/>
            <p:cNvSpPr>
              <a:spLocks noChangeAspect="1" noChangeArrowheads="1"/>
            </p:cNvSpPr>
            <p:nvPr userDrawn="1"/>
          </p:nvSpPr>
          <p:spPr bwMode="auto">
            <a:xfrm>
              <a:off x="7023590" y="3215906"/>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85" name="Oval 847"/>
            <p:cNvSpPr>
              <a:spLocks noChangeAspect="1" noChangeArrowheads="1"/>
            </p:cNvSpPr>
            <p:nvPr userDrawn="1"/>
          </p:nvSpPr>
          <p:spPr bwMode="auto">
            <a:xfrm>
              <a:off x="7136674" y="3215906"/>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86" name="Oval 848"/>
            <p:cNvSpPr>
              <a:spLocks noChangeAspect="1" noChangeArrowheads="1"/>
            </p:cNvSpPr>
            <p:nvPr userDrawn="1"/>
          </p:nvSpPr>
          <p:spPr bwMode="auto">
            <a:xfrm>
              <a:off x="1743330" y="3318436"/>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87" name="Oval 849"/>
            <p:cNvSpPr>
              <a:spLocks noChangeAspect="1" noChangeArrowheads="1"/>
            </p:cNvSpPr>
            <p:nvPr userDrawn="1"/>
          </p:nvSpPr>
          <p:spPr bwMode="auto">
            <a:xfrm>
              <a:off x="1854906" y="3318436"/>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88" name="Oval 850"/>
            <p:cNvSpPr>
              <a:spLocks noChangeAspect="1" noChangeArrowheads="1"/>
            </p:cNvSpPr>
            <p:nvPr userDrawn="1"/>
          </p:nvSpPr>
          <p:spPr bwMode="auto">
            <a:xfrm>
              <a:off x="1967990" y="3318436"/>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89" name="Oval 851"/>
            <p:cNvSpPr>
              <a:spLocks noChangeAspect="1" noChangeArrowheads="1"/>
            </p:cNvSpPr>
            <p:nvPr userDrawn="1"/>
          </p:nvSpPr>
          <p:spPr bwMode="auto">
            <a:xfrm>
              <a:off x="3989928" y="3318436"/>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90" name="Oval 852"/>
            <p:cNvSpPr>
              <a:spLocks noChangeAspect="1" noChangeArrowheads="1"/>
            </p:cNvSpPr>
            <p:nvPr userDrawn="1"/>
          </p:nvSpPr>
          <p:spPr bwMode="auto">
            <a:xfrm>
              <a:off x="4103013" y="3318436"/>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91" name="Oval 853"/>
            <p:cNvSpPr>
              <a:spLocks noChangeAspect="1" noChangeArrowheads="1"/>
            </p:cNvSpPr>
            <p:nvPr userDrawn="1"/>
          </p:nvSpPr>
          <p:spPr bwMode="auto">
            <a:xfrm>
              <a:off x="4214589" y="3318436"/>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92" name="Oval 854"/>
            <p:cNvSpPr>
              <a:spLocks noChangeAspect="1" noChangeArrowheads="1"/>
            </p:cNvSpPr>
            <p:nvPr userDrawn="1"/>
          </p:nvSpPr>
          <p:spPr bwMode="auto">
            <a:xfrm>
              <a:off x="4327672" y="3318436"/>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93" name="Oval 855"/>
            <p:cNvSpPr>
              <a:spLocks noChangeAspect="1" noChangeArrowheads="1"/>
            </p:cNvSpPr>
            <p:nvPr userDrawn="1"/>
          </p:nvSpPr>
          <p:spPr bwMode="auto">
            <a:xfrm>
              <a:off x="4439248" y="3318436"/>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94" name="Oval 856"/>
            <p:cNvSpPr>
              <a:spLocks noChangeAspect="1" noChangeArrowheads="1"/>
            </p:cNvSpPr>
            <p:nvPr userDrawn="1"/>
          </p:nvSpPr>
          <p:spPr bwMode="auto">
            <a:xfrm>
              <a:off x="4552332" y="3318436"/>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95" name="Oval 857"/>
            <p:cNvSpPr>
              <a:spLocks noChangeAspect="1" noChangeArrowheads="1"/>
            </p:cNvSpPr>
            <p:nvPr userDrawn="1"/>
          </p:nvSpPr>
          <p:spPr bwMode="auto">
            <a:xfrm>
              <a:off x="4663908" y="3318436"/>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96" name="Oval 858"/>
            <p:cNvSpPr>
              <a:spLocks noChangeAspect="1" noChangeArrowheads="1"/>
            </p:cNvSpPr>
            <p:nvPr userDrawn="1"/>
          </p:nvSpPr>
          <p:spPr bwMode="auto">
            <a:xfrm>
              <a:off x="4776992" y="3318436"/>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97" name="Oval 859"/>
            <p:cNvSpPr>
              <a:spLocks noChangeAspect="1" noChangeArrowheads="1"/>
            </p:cNvSpPr>
            <p:nvPr userDrawn="1"/>
          </p:nvSpPr>
          <p:spPr bwMode="auto">
            <a:xfrm>
              <a:off x="4888568" y="3318436"/>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98" name="Oval 860"/>
            <p:cNvSpPr>
              <a:spLocks noChangeAspect="1" noChangeArrowheads="1"/>
            </p:cNvSpPr>
            <p:nvPr userDrawn="1"/>
          </p:nvSpPr>
          <p:spPr bwMode="auto">
            <a:xfrm>
              <a:off x="5001652" y="3318436"/>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99" name="Oval 861"/>
            <p:cNvSpPr>
              <a:spLocks noChangeAspect="1" noChangeArrowheads="1"/>
            </p:cNvSpPr>
            <p:nvPr userDrawn="1"/>
          </p:nvSpPr>
          <p:spPr bwMode="auto">
            <a:xfrm>
              <a:off x="5113228" y="3318436"/>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00" name="Oval 862"/>
            <p:cNvSpPr>
              <a:spLocks noChangeAspect="1" noChangeArrowheads="1"/>
            </p:cNvSpPr>
            <p:nvPr userDrawn="1"/>
          </p:nvSpPr>
          <p:spPr bwMode="auto">
            <a:xfrm>
              <a:off x="5226311" y="3318436"/>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01" name="Oval 863"/>
            <p:cNvSpPr>
              <a:spLocks noChangeAspect="1" noChangeArrowheads="1"/>
            </p:cNvSpPr>
            <p:nvPr userDrawn="1"/>
          </p:nvSpPr>
          <p:spPr bwMode="auto">
            <a:xfrm>
              <a:off x="5337887" y="3318436"/>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02" name="Oval 864"/>
            <p:cNvSpPr>
              <a:spLocks noChangeAspect="1" noChangeArrowheads="1"/>
            </p:cNvSpPr>
            <p:nvPr userDrawn="1"/>
          </p:nvSpPr>
          <p:spPr bwMode="auto">
            <a:xfrm>
              <a:off x="5450972" y="3318436"/>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03" name="Oval 865"/>
            <p:cNvSpPr>
              <a:spLocks noChangeAspect="1" noChangeArrowheads="1"/>
            </p:cNvSpPr>
            <p:nvPr userDrawn="1"/>
          </p:nvSpPr>
          <p:spPr bwMode="auto">
            <a:xfrm>
              <a:off x="5562548" y="3318436"/>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04" name="Oval 866"/>
            <p:cNvSpPr>
              <a:spLocks noChangeAspect="1" noChangeArrowheads="1"/>
            </p:cNvSpPr>
            <p:nvPr userDrawn="1"/>
          </p:nvSpPr>
          <p:spPr bwMode="auto">
            <a:xfrm>
              <a:off x="5675631" y="3318436"/>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05" name="Oval 867"/>
            <p:cNvSpPr>
              <a:spLocks noChangeAspect="1" noChangeArrowheads="1"/>
            </p:cNvSpPr>
            <p:nvPr userDrawn="1"/>
          </p:nvSpPr>
          <p:spPr bwMode="auto">
            <a:xfrm>
              <a:off x="5787207" y="3318436"/>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06" name="Oval 868"/>
            <p:cNvSpPr>
              <a:spLocks noChangeAspect="1" noChangeArrowheads="1"/>
            </p:cNvSpPr>
            <p:nvPr userDrawn="1"/>
          </p:nvSpPr>
          <p:spPr bwMode="auto">
            <a:xfrm>
              <a:off x="5900291" y="3318436"/>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07" name="Oval 869"/>
            <p:cNvSpPr>
              <a:spLocks noChangeAspect="1" noChangeArrowheads="1"/>
            </p:cNvSpPr>
            <p:nvPr userDrawn="1"/>
          </p:nvSpPr>
          <p:spPr bwMode="auto">
            <a:xfrm>
              <a:off x="6013375" y="3318436"/>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08" name="Oval 870"/>
            <p:cNvSpPr>
              <a:spLocks noChangeAspect="1" noChangeArrowheads="1"/>
            </p:cNvSpPr>
            <p:nvPr userDrawn="1"/>
          </p:nvSpPr>
          <p:spPr bwMode="auto">
            <a:xfrm>
              <a:off x="6124951" y="3318436"/>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09" name="Oval 871"/>
            <p:cNvSpPr>
              <a:spLocks noChangeAspect="1" noChangeArrowheads="1"/>
            </p:cNvSpPr>
            <p:nvPr userDrawn="1"/>
          </p:nvSpPr>
          <p:spPr bwMode="auto">
            <a:xfrm>
              <a:off x="6238035" y="3318436"/>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10" name="Oval 872"/>
            <p:cNvSpPr>
              <a:spLocks noChangeAspect="1" noChangeArrowheads="1"/>
            </p:cNvSpPr>
            <p:nvPr userDrawn="1"/>
          </p:nvSpPr>
          <p:spPr bwMode="auto">
            <a:xfrm>
              <a:off x="6349611" y="3318436"/>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11" name="Oval 873"/>
            <p:cNvSpPr>
              <a:spLocks noChangeAspect="1" noChangeArrowheads="1"/>
            </p:cNvSpPr>
            <p:nvPr userDrawn="1"/>
          </p:nvSpPr>
          <p:spPr bwMode="auto">
            <a:xfrm>
              <a:off x="6462694" y="3318436"/>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12" name="Oval 874"/>
            <p:cNvSpPr>
              <a:spLocks noChangeAspect="1" noChangeArrowheads="1"/>
            </p:cNvSpPr>
            <p:nvPr userDrawn="1"/>
          </p:nvSpPr>
          <p:spPr bwMode="auto">
            <a:xfrm>
              <a:off x="6574270" y="3318436"/>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13" name="Oval 875"/>
            <p:cNvSpPr>
              <a:spLocks noChangeAspect="1" noChangeArrowheads="1"/>
            </p:cNvSpPr>
            <p:nvPr userDrawn="1"/>
          </p:nvSpPr>
          <p:spPr bwMode="auto">
            <a:xfrm>
              <a:off x="6687355" y="3318436"/>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14" name="Oval 876"/>
            <p:cNvSpPr>
              <a:spLocks noChangeAspect="1" noChangeArrowheads="1"/>
            </p:cNvSpPr>
            <p:nvPr userDrawn="1"/>
          </p:nvSpPr>
          <p:spPr bwMode="auto">
            <a:xfrm>
              <a:off x="6798931" y="3318436"/>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15" name="Oval 877"/>
            <p:cNvSpPr>
              <a:spLocks noChangeAspect="1" noChangeArrowheads="1"/>
            </p:cNvSpPr>
            <p:nvPr userDrawn="1"/>
          </p:nvSpPr>
          <p:spPr bwMode="auto">
            <a:xfrm>
              <a:off x="6912014" y="3318436"/>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16" name="Oval 878"/>
            <p:cNvSpPr>
              <a:spLocks noChangeAspect="1" noChangeArrowheads="1"/>
            </p:cNvSpPr>
            <p:nvPr userDrawn="1"/>
          </p:nvSpPr>
          <p:spPr bwMode="auto">
            <a:xfrm>
              <a:off x="7023590" y="3318436"/>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17" name="Oval 879"/>
            <p:cNvSpPr>
              <a:spLocks noChangeAspect="1" noChangeArrowheads="1"/>
            </p:cNvSpPr>
            <p:nvPr userDrawn="1"/>
          </p:nvSpPr>
          <p:spPr bwMode="auto">
            <a:xfrm>
              <a:off x="7136674" y="3318436"/>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18" name="Oval 880"/>
            <p:cNvSpPr>
              <a:spLocks noChangeAspect="1" noChangeArrowheads="1"/>
            </p:cNvSpPr>
            <p:nvPr userDrawn="1"/>
          </p:nvSpPr>
          <p:spPr bwMode="auto">
            <a:xfrm>
              <a:off x="1854906" y="3422473"/>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19" name="Oval 881"/>
            <p:cNvSpPr>
              <a:spLocks noChangeAspect="1" noChangeArrowheads="1"/>
            </p:cNvSpPr>
            <p:nvPr userDrawn="1"/>
          </p:nvSpPr>
          <p:spPr bwMode="auto">
            <a:xfrm>
              <a:off x="1967990" y="3422473"/>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0" name="Oval 882"/>
            <p:cNvSpPr>
              <a:spLocks noChangeAspect="1" noChangeArrowheads="1"/>
            </p:cNvSpPr>
            <p:nvPr userDrawn="1"/>
          </p:nvSpPr>
          <p:spPr bwMode="auto">
            <a:xfrm>
              <a:off x="2192650" y="3422473"/>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1" name="Oval 883"/>
            <p:cNvSpPr>
              <a:spLocks noChangeAspect="1" noChangeArrowheads="1"/>
            </p:cNvSpPr>
            <p:nvPr userDrawn="1"/>
          </p:nvSpPr>
          <p:spPr bwMode="auto">
            <a:xfrm>
              <a:off x="2417310" y="3422473"/>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2" name="Oval 884"/>
            <p:cNvSpPr>
              <a:spLocks noChangeAspect="1" noChangeArrowheads="1"/>
            </p:cNvSpPr>
            <p:nvPr userDrawn="1"/>
          </p:nvSpPr>
          <p:spPr bwMode="auto">
            <a:xfrm>
              <a:off x="3989928" y="3422473"/>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3" name="Oval 885"/>
            <p:cNvSpPr>
              <a:spLocks noChangeAspect="1" noChangeArrowheads="1"/>
            </p:cNvSpPr>
            <p:nvPr userDrawn="1"/>
          </p:nvSpPr>
          <p:spPr bwMode="auto">
            <a:xfrm>
              <a:off x="4103013" y="3422473"/>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4" name="Oval 886"/>
            <p:cNvSpPr>
              <a:spLocks noChangeAspect="1" noChangeArrowheads="1"/>
            </p:cNvSpPr>
            <p:nvPr userDrawn="1"/>
          </p:nvSpPr>
          <p:spPr bwMode="auto">
            <a:xfrm>
              <a:off x="4214589" y="3422473"/>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5" name="Oval 887"/>
            <p:cNvSpPr>
              <a:spLocks noChangeAspect="1" noChangeArrowheads="1"/>
            </p:cNvSpPr>
            <p:nvPr userDrawn="1"/>
          </p:nvSpPr>
          <p:spPr bwMode="auto">
            <a:xfrm>
              <a:off x="4327672" y="3422473"/>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6" name="Oval 888"/>
            <p:cNvSpPr>
              <a:spLocks noChangeAspect="1" noChangeArrowheads="1"/>
            </p:cNvSpPr>
            <p:nvPr userDrawn="1"/>
          </p:nvSpPr>
          <p:spPr bwMode="auto">
            <a:xfrm>
              <a:off x="4439248" y="3422473"/>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7" name="Oval 889"/>
            <p:cNvSpPr>
              <a:spLocks noChangeAspect="1" noChangeArrowheads="1"/>
            </p:cNvSpPr>
            <p:nvPr userDrawn="1"/>
          </p:nvSpPr>
          <p:spPr bwMode="auto">
            <a:xfrm>
              <a:off x="4552332" y="3422473"/>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8" name="Oval 890"/>
            <p:cNvSpPr>
              <a:spLocks noChangeAspect="1" noChangeArrowheads="1"/>
            </p:cNvSpPr>
            <p:nvPr userDrawn="1"/>
          </p:nvSpPr>
          <p:spPr bwMode="auto">
            <a:xfrm>
              <a:off x="4663908" y="3422473"/>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29" name="Oval 891"/>
            <p:cNvSpPr>
              <a:spLocks noChangeAspect="1" noChangeArrowheads="1"/>
            </p:cNvSpPr>
            <p:nvPr userDrawn="1"/>
          </p:nvSpPr>
          <p:spPr bwMode="auto">
            <a:xfrm>
              <a:off x="4776992" y="3422473"/>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30" name="Oval 892"/>
            <p:cNvSpPr>
              <a:spLocks noChangeAspect="1" noChangeArrowheads="1"/>
            </p:cNvSpPr>
            <p:nvPr userDrawn="1"/>
          </p:nvSpPr>
          <p:spPr bwMode="auto">
            <a:xfrm>
              <a:off x="4888568" y="3422473"/>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31" name="Oval 893"/>
            <p:cNvSpPr>
              <a:spLocks noChangeAspect="1" noChangeArrowheads="1"/>
            </p:cNvSpPr>
            <p:nvPr userDrawn="1"/>
          </p:nvSpPr>
          <p:spPr bwMode="auto">
            <a:xfrm>
              <a:off x="5001652" y="3422473"/>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32" name="Oval 894"/>
            <p:cNvSpPr>
              <a:spLocks noChangeAspect="1" noChangeArrowheads="1"/>
            </p:cNvSpPr>
            <p:nvPr userDrawn="1"/>
          </p:nvSpPr>
          <p:spPr bwMode="auto">
            <a:xfrm>
              <a:off x="5113228" y="3422473"/>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33" name="Oval 895"/>
            <p:cNvSpPr>
              <a:spLocks noChangeAspect="1" noChangeArrowheads="1"/>
            </p:cNvSpPr>
            <p:nvPr userDrawn="1"/>
          </p:nvSpPr>
          <p:spPr bwMode="auto">
            <a:xfrm>
              <a:off x="5337887" y="3422473"/>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34" name="Oval 896"/>
            <p:cNvSpPr>
              <a:spLocks noChangeAspect="1" noChangeArrowheads="1"/>
            </p:cNvSpPr>
            <p:nvPr userDrawn="1"/>
          </p:nvSpPr>
          <p:spPr bwMode="auto">
            <a:xfrm>
              <a:off x="5450972" y="3422473"/>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35" name="Oval 897"/>
            <p:cNvSpPr>
              <a:spLocks noChangeAspect="1" noChangeArrowheads="1"/>
            </p:cNvSpPr>
            <p:nvPr userDrawn="1"/>
          </p:nvSpPr>
          <p:spPr bwMode="auto">
            <a:xfrm>
              <a:off x="5562548" y="3422473"/>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36" name="Oval 898"/>
            <p:cNvSpPr>
              <a:spLocks noChangeAspect="1" noChangeArrowheads="1"/>
            </p:cNvSpPr>
            <p:nvPr userDrawn="1"/>
          </p:nvSpPr>
          <p:spPr bwMode="auto">
            <a:xfrm>
              <a:off x="5675631" y="3422473"/>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37" name="Oval 899"/>
            <p:cNvSpPr>
              <a:spLocks noChangeAspect="1" noChangeArrowheads="1"/>
            </p:cNvSpPr>
            <p:nvPr userDrawn="1"/>
          </p:nvSpPr>
          <p:spPr bwMode="auto">
            <a:xfrm>
              <a:off x="6013375" y="3422473"/>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38" name="Oval 900"/>
            <p:cNvSpPr>
              <a:spLocks noChangeAspect="1" noChangeArrowheads="1"/>
            </p:cNvSpPr>
            <p:nvPr userDrawn="1"/>
          </p:nvSpPr>
          <p:spPr bwMode="auto">
            <a:xfrm>
              <a:off x="6124951" y="3422473"/>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39" name="Oval 901"/>
            <p:cNvSpPr>
              <a:spLocks noChangeAspect="1" noChangeArrowheads="1"/>
            </p:cNvSpPr>
            <p:nvPr userDrawn="1"/>
          </p:nvSpPr>
          <p:spPr bwMode="auto">
            <a:xfrm>
              <a:off x="6238035" y="3422473"/>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40" name="Oval 902"/>
            <p:cNvSpPr>
              <a:spLocks noChangeAspect="1" noChangeArrowheads="1"/>
            </p:cNvSpPr>
            <p:nvPr userDrawn="1"/>
          </p:nvSpPr>
          <p:spPr bwMode="auto">
            <a:xfrm>
              <a:off x="6349611" y="3422473"/>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41" name="Oval 903"/>
            <p:cNvSpPr>
              <a:spLocks noChangeAspect="1" noChangeArrowheads="1"/>
            </p:cNvSpPr>
            <p:nvPr userDrawn="1"/>
          </p:nvSpPr>
          <p:spPr bwMode="auto">
            <a:xfrm>
              <a:off x="6574270" y="3422473"/>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42" name="Oval 904"/>
            <p:cNvSpPr>
              <a:spLocks noChangeAspect="1" noChangeArrowheads="1"/>
            </p:cNvSpPr>
            <p:nvPr userDrawn="1"/>
          </p:nvSpPr>
          <p:spPr bwMode="auto">
            <a:xfrm>
              <a:off x="6687355" y="3422473"/>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43" name="Oval 905"/>
            <p:cNvSpPr>
              <a:spLocks noChangeAspect="1" noChangeArrowheads="1"/>
            </p:cNvSpPr>
            <p:nvPr userDrawn="1"/>
          </p:nvSpPr>
          <p:spPr bwMode="auto">
            <a:xfrm>
              <a:off x="6798931" y="3422473"/>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44" name="Oval 906"/>
            <p:cNvSpPr>
              <a:spLocks noChangeAspect="1" noChangeArrowheads="1"/>
            </p:cNvSpPr>
            <p:nvPr userDrawn="1"/>
          </p:nvSpPr>
          <p:spPr bwMode="auto">
            <a:xfrm>
              <a:off x="1854906" y="3526510"/>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45" name="Oval 907"/>
            <p:cNvSpPr>
              <a:spLocks noChangeAspect="1" noChangeArrowheads="1"/>
            </p:cNvSpPr>
            <p:nvPr userDrawn="1"/>
          </p:nvSpPr>
          <p:spPr bwMode="auto">
            <a:xfrm>
              <a:off x="1967990" y="3526510"/>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46" name="Oval 908"/>
            <p:cNvSpPr>
              <a:spLocks noChangeAspect="1" noChangeArrowheads="1"/>
            </p:cNvSpPr>
            <p:nvPr userDrawn="1"/>
          </p:nvSpPr>
          <p:spPr bwMode="auto">
            <a:xfrm>
              <a:off x="2079566" y="3526510"/>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47" name="Oval 909"/>
            <p:cNvSpPr>
              <a:spLocks noChangeAspect="1" noChangeArrowheads="1"/>
            </p:cNvSpPr>
            <p:nvPr userDrawn="1"/>
          </p:nvSpPr>
          <p:spPr bwMode="auto">
            <a:xfrm>
              <a:off x="2192650" y="3526510"/>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48" name="Oval 910"/>
            <p:cNvSpPr>
              <a:spLocks noChangeAspect="1" noChangeArrowheads="1"/>
            </p:cNvSpPr>
            <p:nvPr userDrawn="1"/>
          </p:nvSpPr>
          <p:spPr bwMode="auto">
            <a:xfrm>
              <a:off x="2641969" y="3526510"/>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49" name="Oval 911"/>
            <p:cNvSpPr>
              <a:spLocks noChangeAspect="1" noChangeArrowheads="1"/>
            </p:cNvSpPr>
            <p:nvPr userDrawn="1"/>
          </p:nvSpPr>
          <p:spPr bwMode="auto">
            <a:xfrm>
              <a:off x="3989928" y="3526510"/>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50" name="Oval 912"/>
            <p:cNvSpPr>
              <a:spLocks noChangeAspect="1" noChangeArrowheads="1"/>
            </p:cNvSpPr>
            <p:nvPr userDrawn="1"/>
          </p:nvSpPr>
          <p:spPr bwMode="auto">
            <a:xfrm>
              <a:off x="4103013" y="3526510"/>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51" name="Oval 913"/>
            <p:cNvSpPr>
              <a:spLocks noChangeAspect="1" noChangeArrowheads="1"/>
            </p:cNvSpPr>
            <p:nvPr userDrawn="1"/>
          </p:nvSpPr>
          <p:spPr bwMode="auto">
            <a:xfrm>
              <a:off x="4214589" y="3526510"/>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52" name="Oval 914"/>
            <p:cNvSpPr>
              <a:spLocks noChangeAspect="1" noChangeArrowheads="1"/>
            </p:cNvSpPr>
            <p:nvPr userDrawn="1"/>
          </p:nvSpPr>
          <p:spPr bwMode="auto">
            <a:xfrm>
              <a:off x="4327672" y="3526510"/>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53" name="Oval 915"/>
            <p:cNvSpPr>
              <a:spLocks noChangeAspect="1" noChangeArrowheads="1"/>
            </p:cNvSpPr>
            <p:nvPr userDrawn="1"/>
          </p:nvSpPr>
          <p:spPr bwMode="auto">
            <a:xfrm>
              <a:off x="4439248" y="3526510"/>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54" name="Oval 916"/>
            <p:cNvSpPr>
              <a:spLocks noChangeAspect="1" noChangeArrowheads="1"/>
            </p:cNvSpPr>
            <p:nvPr userDrawn="1"/>
          </p:nvSpPr>
          <p:spPr bwMode="auto">
            <a:xfrm>
              <a:off x="4552332" y="3526510"/>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55" name="Oval 917"/>
            <p:cNvSpPr>
              <a:spLocks noChangeAspect="1" noChangeArrowheads="1"/>
            </p:cNvSpPr>
            <p:nvPr userDrawn="1"/>
          </p:nvSpPr>
          <p:spPr bwMode="auto">
            <a:xfrm>
              <a:off x="4663908" y="3526510"/>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56" name="Oval 918"/>
            <p:cNvSpPr>
              <a:spLocks noChangeAspect="1" noChangeArrowheads="1"/>
            </p:cNvSpPr>
            <p:nvPr userDrawn="1"/>
          </p:nvSpPr>
          <p:spPr bwMode="auto">
            <a:xfrm>
              <a:off x="4776992" y="3526510"/>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57" name="Oval 919"/>
            <p:cNvSpPr>
              <a:spLocks noChangeAspect="1" noChangeArrowheads="1"/>
            </p:cNvSpPr>
            <p:nvPr userDrawn="1"/>
          </p:nvSpPr>
          <p:spPr bwMode="auto">
            <a:xfrm>
              <a:off x="4888568" y="3526510"/>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58" name="Oval 920"/>
            <p:cNvSpPr>
              <a:spLocks noChangeAspect="1" noChangeArrowheads="1"/>
            </p:cNvSpPr>
            <p:nvPr userDrawn="1"/>
          </p:nvSpPr>
          <p:spPr bwMode="auto">
            <a:xfrm>
              <a:off x="5001652" y="3526510"/>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59" name="Oval 921"/>
            <p:cNvSpPr>
              <a:spLocks noChangeAspect="1" noChangeArrowheads="1"/>
            </p:cNvSpPr>
            <p:nvPr userDrawn="1"/>
          </p:nvSpPr>
          <p:spPr bwMode="auto">
            <a:xfrm>
              <a:off x="5113228" y="3526510"/>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60" name="Oval 922"/>
            <p:cNvSpPr>
              <a:spLocks noChangeAspect="1" noChangeArrowheads="1"/>
            </p:cNvSpPr>
            <p:nvPr userDrawn="1"/>
          </p:nvSpPr>
          <p:spPr bwMode="auto">
            <a:xfrm>
              <a:off x="5337887" y="3526510"/>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61" name="Oval 923"/>
            <p:cNvSpPr>
              <a:spLocks noChangeAspect="1" noChangeArrowheads="1"/>
            </p:cNvSpPr>
            <p:nvPr userDrawn="1"/>
          </p:nvSpPr>
          <p:spPr bwMode="auto">
            <a:xfrm>
              <a:off x="5450972" y="3526510"/>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62" name="Oval 924"/>
            <p:cNvSpPr>
              <a:spLocks noChangeAspect="1" noChangeArrowheads="1"/>
            </p:cNvSpPr>
            <p:nvPr userDrawn="1"/>
          </p:nvSpPr>
          <p:spPr bwMode="auto">
            <a:xfrm>
              <a:off x="5562548" y="3526510"/>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63" name="Oval 925"/>
            <p:cNvSpPr>
              <a:spLocks noChangeAspect="1" noChangeArrowheads="1"/>
            </p:cNvSpPr>
            <p:nvPr userDrawn="1"/>
          </p:nvSpPr>
          <p:spPr bwMode="auto">
            <a:xfrm>
              <a:off x="6124951" y="3526510"/>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64" name="Oval 926"/>
            <p:cNvSpPr>
              <a:spLocks noChangeAspect="1" noChangeArrowheads="1"/>
            </p:cNvSpPr>
            <p:nvPr userDrawn="1"/>
          </p:nvSpPr>
          <p:spPr bwMode="auto">
            <a:xfrm>
              <a:off x="6238035" y="3526510"/>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65" name="Oval 927"/>
            <p:cNvSpPr>
              <a:spLocks noChangeAspect="1" noChangeArrowheads="1"/>
            </p:cNvSpPr>
            <p:nvPr userDrawn="1"/>
          </p:nvSpPr>
          <p:spPr bwMode="auto">
            <a:xfrm>
              <a:off x="6574270" y="3526510"/>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66" name="Oval 928"/>
            <p:cNvSpPr>
              <a:spLocks noChangeAspect="1" noChangeArrowheads="1"/>
            </p:cNvSpPr>
            <p:nvPr userDrawn="1"/>
          </p:nvSpPr>
          <p:spPr bwMode="auto">
            <a:xfrm>
              <a:off x="6687355" y="3526510"/>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67" name="Oval 929"/>
            <p:cNvSpPr>
              <a:spLocks noChangeAspect="1" noChangeArrowheads="1"/>
            </p:cNvSpPr>
            <p:nvPr userDrawn="1"/>
          </p:nvSpPr>
          <p:spPr bwMode="auto">
            <a:xfrm>
              <a:off x="6798931" y="3526510"/>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68" name="Oval 930"/>
            <p:cNvSpPr>
              <a:spLocks noChangeAspect="1" noChangeArrowheads="1"/>
            </p:cNvSpPr>
            <p:nvPr userDrawn="1"/>
          </p:nvSpPr>
          <p:spPr bwMode="auto">
            <a:xfrm>
              <a:off x="6912014" y="3526510"/>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69" name="Oval 931"/>
            <p:cNvSpPr>
              <a:spLocks noChangeAspect="1" noChangeArrowheads="1"/>
            </p:cNvSpPr>
            <p:nvPr userDrawn="1"/>
          </p:nvSpPr>
          <p:spPr bwMode="auto">
            <a:xfrm>
              <a:off x="7136674" y="3526510"/>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70" name="Oval 932"/>
            <p:cNvSpPr>
              <a:spLocks noChangeAspect="1" noChangeArrowheads="1"/>
            </p:cNvSpPr>
            <p:nvPr userDrawn="1"/>
          </p:nvSpPr>
          <p:spPr bwMode="auto">
            <a:xfrm>
              <a:off x="7248250" y="3526510"/>
              <a:ext cx="85943" cy="85944"/>
            </a:xfrm>
            <a:prstGeom prst="ellipse">
              <a:avLst/>
            </a:prstGeom>
            <a:grpFill/>
            <a:ln>
              <a:noFill/>
            </a:ln>
            <a:effectLst/>
          </p:spPr>
          <p:txBody>
            <a:bodyPr wrap="none" anchor="ctr"/>
            <a:lstStyle/>
            <a:p>
              <a:endParaRPr lang="en-US"/>
            </a:p>
          </p:txBody>
        </p:sp>
        <p:sp>
          <p:nvSpPr>
            <p:cNvPr id="971" name="Oval 933"/>
            <p:cNvSpPr>
              <a:spLocks noChangeAspect="1" noChangeArrowheads="1"/>
            </p:cNvSpPr>
            <p:nvPr userDrawn="1"/>
          </p:nvSpPr>
          <p:spPr bwMode="auto">
            <a:xfrm>
              <a:off x="2192650" y="3630548"/>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72" name="Oval 934"/>
            <p:cNvSpPr>
              <a:spLocks noChangeAspect="1" noChangeArrowheads="1"/>
            </p:cNvSpPr>
            <p:nvPr userDrawn="1"/>
          </p:nvSpPr>
          <p:spPr bwMode="auto">
            <a:xfrm>
              <a:off x="2304226" y="3630548"/>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73" name="Oval 935"/>
            <p:cNvSpPr>
              <a:spLocks noChangeAspect="1" noChangeArrowheads="1"/>
            </p:cNvSpPr>
            <p:nvPr userDrawn="1"/>
          </p:nvSpPr>
          <p:spPr bwMode="auto">
            <a:xfrm>
              <a:off x="3989928" y="3630548"/>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74" name="Oval 936"/>
            <p:cNvSpPr>
              <a:spLocks noChangeAspect="1" noChangeArrowheads="1"/>
            </p:cNvSpPr>
            <p:nvPr userDrawn="1"/>
          </p:nvSpPr>
          <p:spPr bwMode="auto">
            <a:xfrm>
              <a:off x="4103013" y="3630548"/>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75" name="Oval 937"/>
            <p:cNvSpPr>
              <a:spLocks noChangeAspect="1" noChangeArrowheads="1"/>
            </p:cNvSpPr>
            <p:nvPr userDrawn="1"/>
          </p:nvSpPr>
          <p:spPr bwMode="auto">
            <a:xfrm>
              <a:off x="4214589" y="3630548"/>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76" name="Oval 938"/>
            <p:cNvSpPr>
              <a:spLocks noChangeAspect="1" noChangeArrowheads="1"/>
            </p:cNvSpPr>
            <p:nvPr userDrawn="1"/>
          </p:nvSpPr>
          <p:spPr bwMode="auto">
            <a:xfrm>
              <a:off x="4327672" y="3630548"/>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77" name="Oval 939"/>
            <p:cNvSpPr>
              <a:spLocks noChangeAspect="1" noChangeArrowheads="1"/>
            </p:cNvSpPr>
            <p:nvPr userDrawn="1"/>
          </p:nvSpPr>
          <p:spPr bwMode="auto">
            <a:xfrm>
              <a:off x="4439248" y="3630548"/>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78" name="Oval 940"/>
            <p:cNvSpPr>
              <a:spLocks noChangeAspect="1" noChangeArrowheads="1"/>
            </p:cNvSpPr>
            <p:nvPr userDrawn="1"/>
          </p:nvSpPr>
          <p:spPr bwMode="auto">
            <a:xfrm>
              <a:off x="4552332" y="3630548"/>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79" name="Oval 941"/>
            <p:cNvSpPr>
              <a:spLocks noChangeAspect="1" noChangeArrowheads="1"/>
            </p:cNvSpPr>
            <p:nvPr userDrawn="1"/>
          </p:nvSpPr>
          <p:spPr bwMode="auto">
            <a:xfrm>
              <a:off x="4663908" y="3630548"/>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80" name="Oval 942"/>
            <p:cNvSpPr>
              <a:spLocks noChangeAspect="1" noChangeArrowheads="1"/>
            </p:cNvSpPr>
            <p:nvPr userDrawn="1"/>
          </p:nvSpPr>
          <p:spPr bwMode="auto">
            <a:xfrm>
              <a:off x="4776992" y="3630548"/>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81" name="Oval 943"/>
            <p:cNvSpPr>
              <a:spLocks noChangeAspect="1" noChangeArrowheads="1"/>
            </p:cNvSpPr>
            <p:nvPr userDrawn="1"/>
          </p:nvSpPr>
          <p:spPr bwMode="auto">
            <a:xfrm>
              <a:off x="4888568" y="3630548"/>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82" name="Oval 944"/>
            <p:cNvSpPr>
              <a:spLocks noChangeAspect="1" noChangeArrowheads="1"/>
            </p:cNvSpPr>
            <p:nvPr userDrawn="1"/>
          </p:nvSpPr>
          <p:spPr bwMode="auto">
            <a:xfrm>
              <a:off x="5001652" y="3630548"/>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83" name="Oval 945"/>
            <p:cNvSpPr>
              <a:spLocks noChangeAspect="1" noChangeArrowheads="1"/>
            </p:cNvSpPr>
            <p:nvPr userDrawn="1"/>
          </p:nvSpPr>
          <p:spPr bwMode="auto">
            <a:xfrm>
              <a:off x="5113228" y="3630548"/>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84" name="Oval 946"/>
            <p:cNvSpPr>
              <a:spLocks noChangeAspect="1" noChangeArrowheads="1"/>
            </p:cNvSpPr>
            <p:nvPr userDrawn="1"/>
          </p:nvSpPr>
          <p:spPr bwMode="auto">
            <a:xfrm>
              <a:off x="5226311" y="3630548"/>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85" name="Oval 947"/>
            <p:cNvSpPr>
              <a:spLocks noChangeAspect="1" noChangeArrowheads="1"/>
            </p:cNvSpPr>
            <p:nvPr userDrawn="1"/>
          </p:nvSpPr>
          <p:spPr bwMode="auto">
            <a:xfrm>
              <a:off x="6124951" y="3630548"/>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86" name="Oval 948"/>
            <p:cNvSpPr>
              <a:spLocks noChangeAspect="1" noChangeArrowheads="1"/>
            </p:cNvSpPr>
            <p:nvPr userDrawn="1"/>
          </p:nvSpPr>
          <p:spPr bwMode="auto">
            <a:xfrm>
              <a:off x="6238035" y="3630548"/>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87" name="Oval 949"/>
            <p:cNvSpPr>
              <a:spLocks noChangeAspect="1" noChangeArrowheads="1"/>
            </p:cNvSpPr>
            <p:nvPr userDrawn="1"/>
          </p:nvSpPr>
          <p:spPr bwMode="auto">
            <a:xfrm>
              <a:off x="6687355" y="3630548"/>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88" name="Oval 950"/>
            <p:cNvSpPr>
              <a:spLocks noChangeAspect="1" noChangeArrowheads="1"/>
            </p:cNvSpPr>
            <p:nvPr userDrawn="1"/>
          </p:nvSpPr>
          <p:spPr bwMode="auto">
            <a:xfrm>
              <a:off x="6798931" y="3630548"/>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89" name="Oval 951"/>
            <p:cNvSpPr>
              <a:spLocks noChangeAspect="1" noChangeArrowheads="1"/>
            </p:cNvSpPr>
            <p:nvPr userDrawn="1"/>
          </p:nvSpPr>
          <p:spPr bwMode="auto">
            <a:xfrm>
              <a:off x="7248250" y="3630548"/>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90" name="Oval 952"/>
            <p:cNvSpPr>
              <a:spLocks noChangeAspect="1" noChangeArrowheads="1"/>
            </p:cNvSpPr>
            <p:nvPr userDrawn="1"/>
          </p:nvSpPr>
          <p:spPr bwMode="auto">
            <a:xfrm>
              <a:off x="2304226" y="3734584"/>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91" name="Oval 953"/>
            <p:cNvSpPr>
              <a:spLocks noChangeAspect="1" noChangeArrowheads="1"/>
            </p:cNvSpPr>
            <p:nvPr userDrawn="1"/>
          </p:nvSpPr>
          <p:spPr bwMode="auto">
            <a:xfrm>
              <a:off x="2417310" y="3734584"/>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92" name="Oval 954"/>
            <p:cNvSpPr>
              <a:spLocks noChangeAspect="1" noChangeArrowheads="1"/>
            </p:cNvSpPr>
            <p:nvPr userDrawn="1"/>
          </p:nvSpPr>
          <p:spPr bwMode="auto">
            <a:xfrm>
              <a:off x="2528886" y="3734584"/>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93" name="Oval 955"/>
            <p:cNvSpPr>
              <a:spLocks noChangeAspect="1" noChangeArrowheads="1"/>
            </p:cNvSpPr>
            <p:nvPr userDrawn="1"/>
          </p:nvSpPr>
          <p:spPr bwMode="auto">
            <a:xfrm>
              <a:off x="2641969" y="3734584"/>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94" name="Oval 956"/>
            <p:cNvSpPr>
              <a:spLocks noChangeAspect="1" noChangeArrowheads="1"/>
            </p:cNvSpPr>
            <p:nvPr userDrawn="1"/>
          </p:nvSpPr>
          <p:spPr bwMode="auto">
            <a:xfrm>
              <a:off x="2753545" y="3734584"/>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95" name="Oval 957"/>
            <p:cNvSpPr>
              <a:spLocks noChangeAspect="1" noChangeArrowheads="1"/>
            </p:cNvSpPr>
            <p:nvPr userDrawn="1"/>
          </p:nvSpPr>
          <p:spPr bwMode="auto">
            <a:xfrm>
              <a:off x="3989928" y="3734584"/>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96" name="Oval 958"/>
            <p:cNvSpPr>
              <a:spLocks noChangeAspect="1" noChangeArrowheads="1"/>
            </p:cNvSpPr>
            <p:nvPr userDrawn="1"/>
          </p:nvSpPr>
          <p:spPr bwMode="auto">
            <a:xfrm>
              <a:off x="4103013" y="3734584"/>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97" name="Oval 959"/>
            <p:cNvSpPr>
              <a:spLocks noChangeAspect="1" noChangeArrowheads="1"/>
            </p:cNvSpPr>
            <p:nvPr userDrawn="1"/>
          </p:nvSpPr>
          <p:spPr bwMode="auto">
            <a:xfrm>
              <a:off x="4214589" y="3734584"/>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98" name="Oval 960"/>
            <p:cNvSpPr>
              <a:spLocks noChangeAspect="1" noChangeArrowheads="1"/>
            </p:cNvSpPr>
            <p:nvPr userDrawn="1"/>
          </p:nvSpPr>
          <p:spPr bwMode="auto">
            <a:xfrm>
              <a:off x="4327672" y="3734584"/>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999" name="Oval 961"/>
            <p:cNvSpPr>
              <a:spLocks noChangeAspect="1" noChangeArrowheads="1"/>
            </p:cNvSpPr>
            <p:nvPr userDrawn="1"/>
          </p:nvSpPr>
          <p:spPr bwMode="auto">
            <a:xfrm>
              <a:off x="4439248" y="3734584"/>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00" name="Oval 962"/>
            <p:cNvSpPr>
              <a:spLocks noChangeAspect="1" noChangeArrowheads="1"/>
            </p:cNvSpPr>
            <p:nvPr userDrawn="1"/>
          </p:nvSpPr>
          <p:spPr bwMode="auto">
            <a:xfrm>
              <a:off x="4552332" y="3734584"/>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01" name="Oval 963"/>
            <p:cNvSpPr>
              <a:spLocks noChangeAspect="1" noChangeArrowheads="1"/>
            </p:cNvSpPr>
            <p:nvPr userDrawn="1"/>
          </p:nvSpPr>
          <p:spPr bwMode="auto">
            <a:xfrm>
              <a:off x="4663908" y="3734584"/>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02" name="Oval 964"/>
            <p:cNvSpPr>
              <a:spLocks noChangeAspect="1" noChangeArrowheads="1"/>
            </p:cNvSpPr>
            <p:nvPr userDrawn="1"/>
          </p:nvSpPr>
          <p:spPr bwMode="auto">
            <a:xfrm>
              <a:off x="4776992" y="3734584"/>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03" name="Oval 965"/>
            <p:cNvSpPr>
              <a:spLocks noChangeAspect="1" noChangeArrowheads="1"/>
            </p:cNvSpPr>
            <p:nvPr userDrawn="1"/>
          </p:nvSpPr>
          <p:spPr bwMode="auto">
            <a:xfrm>
              <a:off x="4888568" y="3734584"/>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04" name="Oval 966"/>
            <p:cNvSpPr>
              <a:spLocks noChangeAspect="1" noChangeArrowheads="1"/>
            </p:cNvSpPr>
            <p:nvPr userDrawn="1"/>
          </p:nvSpPr>
          <p:spPr bwMode="auto">
            <a:xfrm>
              <a:off x="5001652" y="3734584"/>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05" name="Oval 967"/>
            <p:cNvSpPr>
              <a:spLocks noChangeAspect="1" noChangeArrowheads="1"/>
            </p:cNvSpPr>
            <p:nvPr userDrawn="1"/>
          </p:nvSpPr>
          <p:spPr bwMode="auto">
            <a:xfrm>
              <a:off x="5113228" y="3734584"/>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06" name="Oval 968"/>
            <p:cNvSpPr>
              <a:spLocks noChangeAspect="1" noChangeArrowheads="1"/>
            </p:cNvSpPr>
            <p:nvPr userDrawn="1"/>
          </p:nvSpPr>
          <p:spPr bwMode="auto">
            <a:xfrm>
              <a:off x="5226311" y="3734584"/>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07" name="Oval 969"/>
            <p:cNvSpPr>
              <a:spLocks noChangeAspect="1" noChangeArrowheads="1"/>
            </p:cNvSpPr>
            <p:nvPr userDrawn="1"/>
          </p:nvSpPr>
          <p:spPr bwMode="auto">
            <a:xfrm>
              <a:off x="5337887" y="3734584"/>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08" name="Oval 970"/>
            <p:cNvSpPr>
              <a:spLocks noChangeAspect="1" noChangeArrowheads="1"/>
            </p:cNvSpPr>
            <p:nvPr userDrawn="1"/>
          </p:nvSpPr>
          <p:spPr bwMode="auto">
            <a:xfrm>
              <a:off x="5450972" y="3734584"/>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09" name="Oval 971"/>
            <p:cNvSpPr>
              <a:spLocks noChangeAspect="1" noChangeArrowheads="1"/>
            </p:cNvSpPr>
            <p:nvPr userDrawn="1"/>
          </p:nvSpPr>
          <p:spPr bwMode="auto">
            <a:xfrm>
              <a:off x="5562548" y="3734584"/>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10" name="Oval 972"/>
            <p:cNvSpPr>
              <a:spLocks noChangeAspect="1" noChangeArrowheads="1"/>
            </p:cNvSpPr>
            <p:nvPr userDrawn="1"/>
          </p:nvSpPr>
          <p:spPr bwMode="auto">
            <a:xfrm>
              <a:off x="6124951" y="3734584"/>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11" name="Oval 973"/>
            <p:cNvSpPr>
              <a:spLocks noChangeAspect="1" noChangeArrowheads="1"/>
            </p:cNvSpPr>
            <p:nvPr userDrawn="1"/>
          </p:nvSpPr>
          <p:spPr bwMode="auto">
            <a:xfrm>
              <a:off x="6687355" y="3734584"/>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12" name="Oval 974"/>
            <p:cNvSpPr>
              <a:spLocks noChangeAspect="1" noChangeArrowheads="1"/>
            </p:cNvSpPr>
            <p:nvPr userDrawn="1"/>
          </p:nvSpPr>
          <p:spPr bwMode="auto">
            <a:xfrm>
              <a:off x="6798931" y="3734584"/>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13" name="Oval 975"/>
            <p:cNvSpPr>
              <a:spLocks noChangeAspect="1" noChangeArrowheads="1"/>
            </p:cNvSpPr>
            <p:nvPr userDrawn="1"/>
          </p:nvSpPr>
          <p:spPr bwMode="auto">
            <a:xfrm>
              <a:off x="7248250" y="3734584"/>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14" name="Oval 976"/>
            <p:cNvSpPr>
              <a:spLocks noChangeAspect="1" noChangeArrowheads="1"/>
            </p:cNvSpPr>
            <p:nvPr userDrawn="1"/>
          </p:nvSpPr>
          <p:spPr bwMode="auto">
            <a:xfrm>
              <a:off x="2528886" y="3837114"/>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15" name="Oval 977"/>
            <p:cNvSpPr>
              <a:spLocks noChangeAspect="1" noChangeArrowheads="1"/>
            </p:cNvSpPr>
            <p:nvPr userDrawn="1"/>
          </p:nvSpPr>
          <p:spPr bwMode="auto">
            <a:xfrm>
              <a:off x="2641969" y="3837114"/>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16" name="Oval 978"/>
            <p:cNvSpPr>
              <a:spLocks noChangeAspect="1" noChangeArrowheads="1"/>
            </p:cNvSpPr>
            <p:nvPr userDrawn="1"/>
          </p:nvSpPr>
          <p:spPr bwMode="auto">
            <a:xfrm>
              <a:off x="2753545" y="3837114"/>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17" name="Oval 979"/>
            <p:cNvSpPr>
              <a:spLocks noChangeAspect="1" noChangeArrowheads="1"/>
            </p:cNvSpPr>
            <p:nvPr userDrawn="1"/>
          </p:nvSpPr>
          <p:spPr bwMode="auto">
            <a:xfrm>
              <a:off x="2866630" y="3837114"/>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18" name="Oval 980"/>
            <p:cNvSpPr>
              <a:spLocks noChangeAspect="1" noChangeArrowheads="1"/>
            </p:cNvSpPr>
            <p:nvPr userDrawn="1"/>
          </p:nvSpPr>
          <p:spPr bwMode="auto">
            <a:xfrm>
              <a:off x="4103013" y="3837114"/>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19" name="Oval 981"/>
            <p:cNvSpPr>
              <a:spLocks noChangeAspect="1" noChangeArrowheads="1"/>
            </p:cNvSpPr>
            <p:nvPr userDrawn="1"/>
          </p:nvSpPr>
          <p:spPr bwMode="auto">
            <a:xfrm>
              <a:off x="4214589" y="3837114"/>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0" name="Oval 982"/>
            <p:cNvSpPr>
              <a:spLocks noChangeAspect="1" noChangeArrowheads="1"/>
            </p:cNvSpPr>
            <p:nvPr userDrawn="1"/>
          </p:nvSpPr>
          <p:spPr bwMode="auto">
            <a:xfrm>
              <a:off x="4327672" y="3837114"/>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1" name="Oval 983"/>
            <p:cNvSpPr>
              <a:spLocks noChangeAspect="1" noChangeArrowheads="1"/>
            </p:cNvSpPr>
            <p:nvPr userDrawn="1"/>
          </p:nvSpPr>
          <p:spPr bwMode="auto">
            <a:xfrm>
              <a:off x="4439248" y="3837114"/>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2" name="Oval 984"/>
            <p:cNvSpPr>
              <a:spLocks noChangeAspect="1" noChangeArrowheads="1"/>
            </p:cNvSpPr>
            <p:nvPr userDrawn="1"/>
          </p:nvSpPr>
          <p:spPr bwMode="auto">
            <a:xfrm>
              <a:off x="4552332" y="3837114"/>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3" name="Oval 985"/>
            <p:cNvSpPr>
              <a:spLocks noChangeAspect="1" noChangeArrowheads="1"/>
            </p:cNvSpPr>
            <p:nvPr userDrawn="1"/>
          </p:nvSpPr>
          <p:spPr bwMode="auto">
            <a:xfrm>
              <a:off x="4663908" y="3837114"/>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4" name="Oval 986"/>
            <p:cNvSpPr>
              <a:spLocks noChangeAspect="1" noChangeArrowheads="1"/>
            </p:cNvSpPr>
            <p:nvPr userDrawn="1"/>
          </p:nvSpPr>
          <p:spPr bwMode="auto">
            <a:xfrm>
              <a:off x="4776992" y="3837114"/>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5" name="Oval 987"/>
            <p:cNvSpPr>
              <a:spLocks noChangeAspect="1" noChangeArrowheads="1"/>
            </p:cNvSpPr>
            <p:nvPr userDrawn="1"/>
          </p:nvSpPr>
          <p:spPr bwMode="auto">
            <a:xfrm>
              <a:off x="4888568" y="3837114"/>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6" name="Oval 988"/>
            <p:cNvSpPr>
              <a:spLocks noChangeAspect="1" noChangeArrowheads="1"/>
            </p:cNvSpPr>
            <p:nvPr userDrawn="1"/>
          </p:nvSpPr>
          <p:spPr bwMode="auto">
            <a:xfrm>
              <a:off x="5001652" y="3837114"/>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7" name="Oval 989"/>
            <p:cNvSpPr>
              <a:spLocks noChangeAspect="1" noChangeArrowheads="1"/>
            </p:cNvSpPr>
            <p:nvPr userDrawn="1"/>
          </p:nvSpPr>
          <p:spPr bwMode="auto">
            <a:xfrm>
              <a:off x="5113228" y="3837114"/>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8" name="Oval 990"/>
            <p:cNvSpPr>
              <a:spLocks noChangeAspect="1" noChangeArrowheads="1"/>
            </p:cNvSpPr>
            <p:nvPr userDrawn="1"/>
          </p:nvSpPr>
          <p:spPr bwMode="auto">
            <a:xfrm>
              <a:off x="5226311" y="3837114"/>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9" name="Oval 991"/>
            <p:cNvSpPr>
              <a:spLocks noChangeAspect="1" noChangeArrowheads="1"/>
            </p:cNvSpPr>
            <p:nvPr userDrawn="1"/>
          </p:nvSpPr>
          <p:spPr bwMode="auto">
            <a:xfrm>
              <a:off x="5337887" y="3837114"/>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0" name="Oval 992"/>
            <p:cNvSpPr>
              <a:spLocks noChangeAspect="1" noChangeArrowheads="1"/>
            </p:cNvSpPr>
            <p:nvPr userDrawn="1"/>
          </p:nvSpPr>
          <p:spPr bwMode="auto">
            <a:xfrm>
              <a:off x="5450972" y="3837114"/>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1" name="Oval 993"/>
            <p:cNvSpPr>
              <a:spLocks noChangeAspect="1" noChangeArrowheads="1"/>
            </p:cNvSpPr>
            <p:nvPr userDrawn="1"/>
          </p:nvSpPr>
          <p:spPr bwMode="auto">
            <a:xfrm>
              <a:off x="6238035" y="3837114"/>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2" name="Oval 994"/>
            <p:cNvSpPr>
              <a:spLocks noChangeAspect="1" noChangeArrowheads="1"/>
            </p:cNvSpPr>
            <p:nvPr userDrawn="1"/>
          </p:nvSpPr>
          <p:spPr bwMode="auto">
            <a:xfrm>
              <a:off x="6687355" y="3837114"/>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3" name="Oval 995"/>
            <p:cNvSpPr>
              <a:spLocks noChangeAspect="1" noChangeArrowheads="1"/>
            </p:cNvSpPr>
            <p:nvPr userDrawn="1"/>
          </p:nvSpPr>
          <p:spPr bwMode="auto">
            <a:xfrm>
              <a:off x="7248250" y="3837114"/>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4" name="Oval 996"/>
            <p:cNvSpPr>
              <a:spLocks noChangeAspect="1" noChangeArrowheads="1"/>
            </p:cNvSpPr>
            <p:nvPr userDrawn="1"/>
          </p:nvSpPr>
          <p:spPr bwMode="auto">
            <a:xfrm>
              <a:off x="2528886" y="3941151"/>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5" name="Oval 997"/>
            <p:cNvSpPr>
              <a:spLocks noChangeAspect="1" noChangeArrowheads="1"/>
            </p:cNvSpPr>
            <p:nvPr userDrawn="1"/>
          </p:nvSpPr>
          <p:spPr bwMode="auto">
            <a:xfrm>
              <a:off x="2641969" y="3941151"/>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6" name="Oval 998"/>
            <p:cNvSpPr>
              <a:spLocks noChangeAspect="1" noChangeArrowheads="1"/>
            </p:cNvSpPr>
            <p:nvPr userDrawn="1"/>
          </p:nvSpPr>
          <p:spPr bwMode="auto">
            <a:xfrm>
              <a:off x="2753545" y="3941151"/>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7" name="Oval 999"/>
            <p:cNvSpPr>
              <a:spLocks noChangeAspect="1" noChangeArrowheads="1"/>
            </p:cNvSpPr>
            <p:nvPr userDrawn="1"/>
          </p:nvSpPr>
          <p:spPr bwMode="auto">
            <a:xfrm>
              <a:off x="2866630" y="3941151"/>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8" name="Oval 1000"/>
            <p:cNvSpPr>
              <a:spLocks noChangeAspect="1" noChangeArrowheads="1"/>
            </p:cNvSpPr>
            <p:nvPr userDrawn="1"/>
          </p:nvSpPr>
          <p:spPr bwMode="auto">
            <a:xfrm>
              <a:off x="2978206" y="3941151"/>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39" name="Oval 1001"/>
            <p:cNvSpPr>
              <a:spLocks noChangeAspect="1" noChangeArrowheads="1"/>
            </p:cNvSpPr>
            <p:nvPr userDrawn="1"/>
          </p:nvSpPr>
          <p:spPr bwMode="auto">
            <a:xfrm>
              <a:off x="3091289" y="3941151"/>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0" name="Oval 1002"/>
            <p:cNvSpPr>
              <a:spLocks noChangeAspect="1" noChangeArrowheads="1"/>
            </p:cNvSpPr>
            <p:nvPr userDrawn="1"/>
          </p:nvSpPr>
          <p:spPr bwMode="auto">
            <a:xfrm>
              <a:off x="4552332" y="3941151"/>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1" name="Oval 1003"/>
            <p:cNvSpPr>
              <a:spLocks noChangeAspect="1" noChangeArrowheads="1"/>
            </p:cNvSpPr>
            <p:nvPr userDrawn="1"/>
          </p:nvSpPr>
          <p:spPr bwMode="auto">
            <a:xfrm>
              <a:off x="4663908" y="3941151"/>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2" name="Oval 1004"/>
            <p:cNvSpPr>
              <a:spLocks noChangeAspect="1" noChangeArrowheads="1"/>
            </p:cNvSpPr>
            <p:nvPr userDrawn="1"/>
          </p:nvSpPr>
          <p:spPr bwMode="auto">
            <a:xfrm>
              <a:off x="4776992" y="3941151"/>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3" name="Oval 1005"/>
            <p:cNvSpPr>
              <a:spLocks noChangeAspect="1" noChangeArrowheads="1"/>
            </p:cNvSpPr>
            <p:nvPr userDrawn="1"/>
          </p:nvSpPr>
          <p:spPr bwMode="auto">
            <a:xfrm>
              <a:off x="4888568" y="3941151"/>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4" name="Oval 1006"/>
            <p:cNvSpPr>
              <a:spLocks noChangeAspect="1" noChangeArrowheads="1"/>
            </p:cNvSpPr>
            <p:nvPr userDrawn="1"/>
          </p:nvSpPr>
          <p:spPr bwMode="auto">
            <a:xfrm>
              <a:off x="5001652" y="3941151"/>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5" name="Oval 1007"/>
            <p:cNvSpPr>
              <a:spLocks noChangeAspect="1" noChangeArrowheads="1"/>
            </p:cNvSpPr>
            <p:nvPr userDrawn="1"/>
          </p:nvSpPr>
          <p:spPr bwMode="auto">
            <a:xfrm>
              <a:off x="5113228" y="3941151"/>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6" name="Oval 1008"/>
            <p:cNvSpPr>
              <a:spLocks noChangeAspect="1" noChangeArrowheads="1"/>
            </p:cNvSpPr>
            <p:nvPr userDrawn="1"/>
          </p:nvSpPr>
          <p:spPr bwMode="auto">
            <a:xfrm>
              <a:off x="5226311" y="3941151"/>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7" name="Oval 1009"/>
            <p:cNvSpPr>
              <a:spLocks noChangeAspect="1" noChangeArrowheads="1"/>
            </p:cNvSpPr>
            <p:nvPr userDrawn="1"/>
          </p:nvSpPr>
          <p:spPr bwMode="auto">
            <a:xfrm>
              <a:off x="5337887" y="3941151"/>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8" name="Oval 1010"/>
            <p:cNvSpPr>
              <a:spLocks noChangeAspect="1" noChangeArrowheads="1"/>
            </p:cNvSpPr>
            <p:nvPr userDrawn="1"/>
          </p:nvSpPr>
          <p:spPr bwMode="auto">
            <a:xfrm>
              <a:off x="5450972" y="3941151"/>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49" name="Oval 1011"/>
            <p:cNvSpPr>
              <a:spLocks noChangeAspect="1" noChangeArrowheads="1"/>
            </p:cNvSpPr>
            <p:nvPr userDrawn="1"/>
          </p:nvSpPr>
          <p:spPr bwMode="auto">
            <a:xfrm>
              <a:off x="6687355" y="3941151"/>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50" name="Oval 1012"/>
            <p:cNvSpPr>
              <a:spLocks noChangeAspect="1" noChangeArrowheads="1"/>
            </p:cNvSpPr>
            <p:nvPr userDrawn="1"/>
          </p:nvSpPr>
          <p:spPr bwMode="auto">
            <a:xfrm>
              <a:off x="7023590" y="3941151"/>
              <a:ext cx="85944" cy="85943"/>
            </a:xfrm>
            <a:prstGeom prst="ellipse">
              <a:avLst/>
            </a:prstGeom>
            <a:grpFill/>
            <a:ln>
              <a:noFill/>
            </a:ln>
            <a:effectLst/>
          </p:spPr>
          <p:txBody>
            <a:bodyPr wrap="none" anchor="ctr"/>
            <a:lstStyle/>
            <a:p>
              <a:endParaRPr lang="en-US"/>
            </a:p>
          </p:txBody>
        </p:sp>
        <p:sp>
          <p:nvSpPr>
            <p:cNvPr id="1051" name="Oval 1013"/>
            <p:cNvSpPr>
              <a:spLocks noChangeAspect="1" noChangeArrowheads="1"/>
            </p:cNvSpPr>
            <p:nvPr userDrawn="1"/>
          </p:nvSpPr>
          <p:spPr bwMode="auto">
            <a:xfrm>
              <a:off x="2417310" y="4045188"/>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52" name="Oval 1014"/>
            <p:cNvSpPr>
              <a:spLocks noChangeAspect="1" noChangeArrowheads="1"/>
            </p:cNvSpPr>
            <p:nvPr userDrawn="1"/>
          </p:nvSpPr>
          <p:spPr bwMode="auto">
            <a:xfrm>
              <a:off x="2528886" y="4045188"/>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53" name="Oval 1015"/>
            <p:cNvSpPr>
              <a:spLocks noChangeAspect="1" noChangeArrowheads="1"/>
            </p:cNvSpPr>
            <p:nvPr userDrawn="1"/>
          </p:nvSpPr>
          <p:spPr bwMode="auto">
            <a:xfrm>
              <a:off x="2641969" y="4045188"/>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54" name="Oval 1016"/>
            <p:cNvSpPr>
              <a:spLocks noChangeAspect="1" noChangeArrowheads="1"/>
            </p:cNvSpPr>
            <p:nvPr userDrawn="1"/>
          </p:nvSpPr>
          <p:spPr bwMode="auto">
            <a:xfrm>
              <a:off x="2753545" y="4045188"/>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55" name="Oval 1017"/>
            <p:cNvSpPr>
              <a:spLocks noChangeAspect="1" noChangeArrowheads="1"/>
            </p:cNvSpPr>
            <p:nvPr userDrawn="1"/>
          </p:nvSpPr>
          <p:spPr bwMode="auto">
            <a:xfrm>
              <a:off x="2866630" y="4045188"/>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56" name="Oval 1018"/>
            <p:cNvSpPr>
              <a:spLocks noChangeAspect="1" noChangeArrowheads="1"/>
            </p:cNvSpPr>
            <p:nvPr userDrawn="1"/>
          </p:nvSpPr>
          <p:spPr bwMode="auto">
            <a:xfrm>
              <a:off x="2978206" y="4045188"/>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57" name="Oval 1019"/>
            <p:cNvSpPr>
              <a:spLocks noChangeAspect="1" noChangeArrowheads="1"/>
            </p:cNvSpPr>
            <p:nvPr userDrawn="1"/>
          </p:nvSpPr>
          <p:spPr bwMode="auto">
            <a:xfrm>
              <a:off x="3091289" y="4045188"/>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58" name="Oval 1020"/>
            <p:cNvSpPr>
              <a:spLocks noChangeAspect="1" noChangeArrowheads="1"/>
            </p:cNvSpPr>
            <p:nvPr userDrawn="1"/>
          </p:nvSpPr>
          <p:spPr bwMode="auto">
            <a:xfrm>
              <a:off x="3204373" y="4045188"/>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59" name="Oval 1021"/>
            <p:cNvSpPr>
              <a:spLocks noChangeAspect="1" noChangeArrowheads="1"/>
            </p:cNvSpPr>
            <p:nvPr userDrawn="1"/>
          </p:nvSpPr>
          <p:spPr bwMode="auto">
            <a:xfrm>
              <a:off x="4552332" y="4045188"/>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60" name="Oval 1022"/>
            <p:cNvSpPr>
              <a:spLocks noChangeAspect="1" noChangeArrowheads="1"/>
            </p:cNvSpPr>
            <p:nvPr userDrawn="1"/>
          </p:nvSpPr>
          <p:spPr bwMode="auto">
            <a:xfrm>
              <a:off x="4663908" y="4045188"/>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61" name="Oval 1023"/>
            <p:cNvSpPr>
              <a:spLocks noChangeAspect="1" noChangeArrowheads="1"/>
            </p:cNvSpPr>
            <p:nvPr userDrawn="1"/>
          </p:nvSpPr>
          <p:spPr bwMode="auto">
            <a:xfrm>
              <a:off x="4776992" y="4045188"/>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62" name="Oval 1024"/>
            <p:cNvSpPr>
              <a:spLocks noChangeAspect="1" noChangeArrowheads="1"/>
            </p:cNvSpPr>
            <p:nvPr userDrawn="1"/>
          </p:nvSpPr>
          <p:spPr bwMode="auto">
            <a:xfrm>
              <a:off x="4888568" y="4045188"/>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63" name="Oval 1025"/>
            <p:cNvSpPr>
              <a:spLocks noChangeAspect="1" noChangeArrowheads="1"/>
            </p:cNvSpPr>
            <p:nvPr userDrawn="1"/>
          </p:nvSpPr>
          <p:spPr bwMode="auto">
            <a:xfrm>
              <a:off x="5001652" y="4045188"/>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64" name="Oval 1026"/>
            <p:cNvSpPr>
              <a:spLocks noChangeAspect="1" noChangeArrowheads="1"/>
            </p:cNvSpPr>
            <p:nvPr userDrawn="1"/>
          </p:nvSpPr>
          <p:spPr bwMode="auto">
            <a:xfrm>
              <a:off x="5113228" y="4045188"/>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65" name="Oval 1027"/>
            <p:cNvSpPr>
              <a:spLocks noChangeAspect="1" noChangeArrowheads="1"/>
            </p:cNvSpPr>
            <p:nvPr userDrawn="1"/>
          </p:nvSpPr>
          <p:spPr bwMode="auto">
            <a:xfrm>
              <a:off x="5226311" y="4045188"/>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66" name="Oval 1028"/>
            <p:cNvSpPr>
              <a:spLocks noChangeAspect="1" noChangeArrowheads="1"/>
            </p:cNvSpPr>
            <p:nvPr userDrawn="1"/>
          </p:nvSpPr>
          <p:spPr bwMode="auto">
            <a:xfrm>
              <a:off x="5337887" y="4045188"/>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67" name="Oval 1029"/>
            <p:cNvSpPr>
              <a:spLocks noChangeAspect="1" noChangeArrowheads="1"/>
            </p:cNvSpPr>
            <p:nvPr userDrawn="1"/>
          </p:nvSpPr>
          <p:spPr bwMode="auto">
            <a:xfrm>
              <a:off x="6687355" y="4045188"/>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68" name="Oval 1030"/>
            <p:cNvSpPr>
              <a:spLocks noChangeAspect="1" noChangeArrowheads="1"/>
            </p:cNvSpPr>
            <p:nvPr userDrawn="1"/>
          </p:nvSpPr>
          <p:spPr bwMode="auto">
            <a:xfrm>
              <a:off x="6912014" y="4045188"/>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69" name="Oval 1031"/>
            <p:cNvSpPr>
              <a:spLocks noChangeAspect="1" noChangeArrowheads="1"/>
            </p:cNvSpPr>
            <p:nvPr userDrawn="1"/>
          </p:nvSpPr>
          <p:spPr bwMode="auto">
            <a:xfrm>
              <a:off x="7023590" y="4045188"/>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70" name="Oval 1032"/>
            <p:cNvSpPr>
              <a:spLocks noChangeAspect="1" noChangeArrowheads="1"/>
            </p:cNvSpPr>
            <p:nvPr userDrawn="1"/>
          </p:nvSpPr>
          <p:spPr bwMode="auto">
            <a:xfrm>
              <a:off x="7136674" y="4045188"/>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71" name="Oval 1033"/>
            <p:cNvSpPr>
              <a:spLocks noChangeAspect="1" noChangeArrowheads="1"/>
            </p:cNvSpPr>
            <p:nvPr userDrawn="1"/>
          </p:nvSpPr>
          <p:spPr bwMode="auto">
            <a:xfrm>
              <a:off x="2417310" y="4149225"/>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72" name="Oval 1034"/>
            <p:cNvSpPr>
              <a:spLocks noChangeAspect="1" noChangeArrowheads="1"/>
            </p:cNvSpPr>
            <p:nvPr userDrawn="1"/>
          </p:nvSpPr>
          <p:spPr bwMode="auto">
            <a:xfrm>
              <a:off x="2528886" y="4149225"/>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73" name="Oval 1035"/>
            <p:cNvSpPr>
              <a:spLocks noChangeAspect="1" noChangeArrowheads="1"/>
            </p:cNvSpPr>
            <p:nvPr userDrawn="1"/>
          </p:nvSpPr>
          <p:spPr bwMode="auto">
            <a:xfrm>
              <a:off x="2641969" y="4149225"/>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74" name="Oval 1036"/>
            <p:cNvSpPr>
              <a:spLocks noChangeAspect="1" noChangeArrowheads="1"/>
            </p:cNvSpPr>
            <p:nvPr userDrawn="1"/>
          </p:nvSpPr>
          <p:spPr bwMode="auto">
            <a:xfrm>
              <a:off x="2753545" y="4149225"/>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75" name="Oval 1037"/>
            <p:cNvSpPr>
              <a:spLocks noChangeAspect="1" noChangeArrowheads="1"/>
            </p:cNvSpPr>
            <p:nvPr userDrawn="1"/>
          </p:nvSpPr>
          <p:spPr bwMode="auto">
            <a:xfrm>
              <a:off x="2866630" y="4149225"/>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76" name="Oval 1038"/>
            <p:cNvSpPr>
              <a:spLocks noChangeAspect="1" noChangeArrowheads="1"/>
            </p:cNvSpPr>
            <p:nvPr userDrawn="1"/>
          </p:nvSpPr>
          <p:spPr bwMode="auto">
            <a:xfrm>
              <a:off x="2978206" y="4149225"/>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77" name="Oval 1039"/>
            <p:cNvSpPr>
              <a:spLocks noChangeAspect="1" noChangeArrowheads="1"/>
            </p:cNvSpPr>
            <p:nvPr userDrawn="1"/>
          </p:nvSpPr>
          <p:spPr bwMode="auto">
            <a:xfrm>
              <a:off x="3091289" y="4149225"/>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78" name="Oval 1040"/>
            <p:cNvSpPr>
              <a:spLocks noChangeAspect="1" noChangeArrowheads="1"/>
            </p:cNvSpPr>
            <p:nvPr userDrawn="1"/>
          </p:nvSpPr>
          <p:spPr bwMode="auto">
            <a:xfrm>
              <a:off x="3204373" y="4149225"/>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79" name="Oval 1041"/>
            <p:cNvSpPr>
              <a:spLocks noChangeAspect="1" noChangeArrowheads="1"/>
            </p:cNvSpPr>
            <p:nvPr userDrawn="1"/>
          </p:nvSpPr>
          <p:spPr bwMode="auto">
            <a:xfrm>
              <a:off x="3315949" y="4149225"/>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80" name="Oval 1042"/>
            <p:cNvSpPr>
              <a:spLocks noChangeAspect="1" noChangeArrowheads="1"/>
            </p:cNvSpPr>
            <p:nvPr userDrawn="1"/>
          </p:nvSpPr>
          <p:spPr bwMode="auto">
            <a:xfrm>
              <a:off x="3429033" y="4149225"/>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81" name="Oval 1043"/>
            <p:cNvSpPr>
              <a:spLocks noChangeAspect="1" noChangeArrowheads="1"/>
            </p:cNvSpPr>
            <p:nvPr userDrawn="1"/>
          </p:nvSpPr>
          <p:spPr bwMode="auto">
            <a:xfrm>
              <a:off x="4663908" y="4149225"/>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82" name="Oval 1044"/>
            <p:cNvSpPr>
              <a:spLocks noChangeAspect="1" noChangeArrowheads="1"/>
            </p:cNvSpPr>
            <p:nvPr userDrawn="1"/>
          </p:nvSpPr>
          <p:spPr bwMode="auto">
            <a:xfrm>
              <a:off x="4776992" y="4149225"/>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83" name="Oval 1045"/>
            <p:cNvSpPr>
              <a:spLocks noChangeAspect="1" noChangeArrowheads="1"/>
            </p:cNvSpPr>
            <p:nvPr userDrawn="1"/>
          </p:nvSpPr>
          <p:spPr bwMode="auto">
            <a:xfrm>
              <a:off x="4888568" y="4149225"/>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84" name="Oval 1046"/>
            <p:cNvSpPr>
              <a:spLocks noChangeAspect="1" noChangeArrowheads="1"/>
            </p:cNvSpPr>
            <p:nvPr userDrawn="1"/>
          </p:nvSpPr>
          <p:spPr bwMode="auto">
            <a:xfrm>
              <a:off x="5001652" y="4149225"/>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85" name="Oval 1047"/>
            <p:cNvSpPr>
              <a:spLocks noChangeAspect="1" noChangeArrowheads="1"/>
            </p:cNvSpPr>
            <p:nvPr userDrawn="1"/>
          </p:nvSpPr>
          <p:spPr bwMode="auto">
            <a:xfrm>
              <a:off x="5113228" y="4149225"/>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86" name="Oval 1048"/>
            <p:cNvSpPr>
              <a:spLocks noChangeAspect="1" noChangeArrowheads="1"/>
            </p:cNvSpPr>
            <p:nvPr userDrawn="1"/>
          </p:nvSpPr>
          <p:spPr bwMode="auto">
            <a:xfrm>
              <a:off x="5226311" y="4149225"/>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87" name="Oval 1049"/>
            <p:cNvSpPr>
              <a:spLocks noChangeAspect="1" noChangeArrowheads="1"/>
            </p:cNvSpPr>
            <p:nvPr userDrawn="1"/>
          </p:nvSpPr>
          <p:spPr bwMode="auto">
            <a:xfrm>
              <a:off x="6798931" y="4149225"/>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88" name="Oval 1050"/>
            <p:cNvSpPr>
              <a:spLocks noChangeAspect="1" noChangeArrowheads="1"/>
            </p:cNvSpPr>
            <p:nvPr userDrawn="1"/>
          </p:nvSpPr>
          <p:spPr bwMode="auto">
            <a:xfrm>
              <a:off x="7136674" y="4149225"/>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89" name="Oval 1051"/>
            <p:cNvSpPr>
              <a:spLocks noChangeAspect="1" noChangeArrowheads="1"/>
            </p:cNvSpPr>
            <p:nvPr userDrawn="1"/>
          </p:nvSpPr>
          <p:spPr bwMode="auto">
            <a:xfrm>
              <a:off x="7472910" y="4149225"/>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90" name="Oval 1052"/>
            <p:cNvSpPr>
              <a:spLocks noChangeAspect="1" noChangeArrowheads="1"/>
            </p:cNvSpPr>
            <p:nvPr userDrawn="1"/>
          </p:nvSpPr>
          <p:spPr bwMode="auto">
            <a:xfrm>
              <a:off x="7585994" y="4149225"/>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91" name="Oval 1053"/>
            <p:cNvSpPr>
              <a:spLocks noChangeAspect="1" noChangeArrowheads="1"/>
            </p:cNvSpPr>
            <p:nvPr userDrawn="1"/>
          </p:nvSpPr>
          <p:spPr bwMode="auto">
            <a:xfrm>
              <a:off x="7697570" y="4149225"/>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92" name="Oval 1054"/>
            <p:cNvSpPr>
              <a:spLocks noChangeAspect="1" noChangeArrowheads="1"/>
            </p:cNvSpPr>
            <p:nvPr userDrawn="1"/>
          </p:nvSpPr>
          <p:spPr bwMode="auto">
            <a:xfrm>
              <a:off x="2528886" y="425326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93" name="Oval 1055"/>
            <p:cNvSpPr>
              <a:spLocks noChangeAspect="1" noChangeArrowheads="1"/>
            </p:cNvSpPr>
            <p:nvPr userDrawn="1"/>
          </p:nvSpPr>
          <p:spPr bwMode="auto">
            <a:xfrm>
              <a:off x="2641969" y="425326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94" name="Oval 1056"/>
            <p:cNvSpPr>
              <a:spLocks noChangeAspect="1" noChangeArrowheads="1"/>
            </p:cNvSpPr>
            <p:nvPr userDrawn="1"/>
          </p:nvSpPr>
          <p:spPr bwMode="auto">
            <a:xfrm>
              <a:off x="2753545" y="425326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95" name="Oval 1057"/>
            <p:cNvSpPr>
              <a:spLocks noChangeAspect="1" noChangeArrowheads="1"/>
            </p:cNvSpPr>
            <p:nvPr userDrawn="1"/>
          </p:nvSpPr>
          <p:spPr bwMode="auto">
            <a:xfrm>
              <a:off x="2866630" y="425326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96" name="Oval 1058"/>
            <p:cNvSpPr>
              <a:spLocks noChangeAspect="1" noChangeArrowheads="1"/>
            </p:cNvSpPr>
            <p:nvPr userDrawn="1"/>
          </p:nvSpPr>
          <p:spPr bwMode="auto">
            <a:xfrm>
              <a:off x="2978206" y="425326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97" name="Oval 1059"/>
            <p:cNvSpPr>
              <a:spLocks noChangeAspect="1" noChangeArrowheads="1"/>
            </p:cNvSpPr>
            <p:nvPr userDrawn="1"/>
          </p:nvSpPr>
          <p:spPr bwMode="auto">
            <a:xfrm>
              <a:off x="3091289" y="425326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98" name="Oval 1060"/>
            <p:cNvSpPr>
              <a:spLocks noChangeAspect="1" noChangeArrowheads="1"/>
            </p:cNvSpPr>
            <p:nvPr userDrawn="1"/>
          </p:nvSpPr>
          <p:spPr bwMode="auto">
            <a:xfrm>
              <a:off x="3204373" y="425326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99" name="Oval 1061"/>
            <p:cNvSpPr>
              <a:spLocks noChangeAspect="1" noChangeArrowheads="1"/>
            </p:cNvSpPr>
            <p:nvPr userDrawn="1"/>
          </p:nvSpPr>
          <p:spPr bwMode="auto">
            <a:xfrm>
              <a:off x="3315949" y="425326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00" name="Oval 1062"/>
            <p:cNvSpPr>
              <a:spLocks noChangeAspect="1" noChangeArrowheads="1"/>
            </p:cNvSpPr>
            <p:nvPr userDrawn="1"/>
          </p:nvSpPr>
          <p:spPr bwMode="auto">
            <a:xfrm>
              <a:off x="3429033" y="425326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01" name="Oval 1063"/>
            <p:cNvSpPr>
              <a:spLocks noChangeAspect="1" noChangeArrowheads="1"/>
            </p:cNvSpPr>
            <p:nvPr userDrawn="1"/>
          </p:nvSpPr>
          <p:spPr bwMode="auto">
            <a:xfrm>
              <a:off x="4663908" y="425326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02" name="Oval 1064"/>
            <p:cNvSpPr>
              <a:spLocks noChangeAspect="1" noChangeArrowheads="1"/>
            </p:cNvSpPr>
            <p:nvPr userDrawn="1"/>
          </p:nvSpPr>
          <p:spPr bwMode="auto">
            <a:xfrm>
              <a:off x="4776992" y="425326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03" name="Oval 1065"/>
            <p:cNvSpPr>
              <a:spLocks noChangeAspect="1" noChangeArrowheads="1"/>
            </p:cNvSpPr>
            <p:nvPr userDrawn="1"/>
          </p:nvSpPr>
          <p:spPr bwMode="auto">
            <a:xfrm>
              <a:off x="4888568" y="425326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04" name="Oval 1066"/>
            <p:cNvSpPr>
              <a:spLocks noChangeAspect="1" noChangeArrowheads="1"/>
            </p:cNvSpPr>
            <p:nvPr userDrawn="1"/>
          </p:nvSpPr>
          <p:spPr bwMode="auto">
            <a:xfrm>
              <a:off x="5001652" y="425326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05" name="Oval 1067"/>
            <p:cNvSpPr>
              <a:spLocks noChangeAspect="1" noChangeArrowheads="1"/>
            </p:cNvSpPr>
            <p:nvPr userDrawn="1"/>
          </p:nvSpPr>
          <p:spPr bwMode="auto">
            <a:xfrm>
              <a:off x="5113228" y="4253262"/>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06" name="Oval 1068"/>
            <p:cNvSpPr>
              <a:spLocks noChangeAspect="1" noChangeArrowheads="1"/>
            </p:cNvSpPr>
            <p:nvPr userDrawn="1"/>
          </p:nvSpPr>
          <p:spPr bwMode="auto">
            <a:xfrm>
              <a:off x="5226311" y="425326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07" name="Oval 1069"/>
            <p:cNvSpPr>
              <a:spLocks noChangeAspect="1" noChangeArrowheads="1"/>
            </p:cNvSpPr>
            <p:nvPr userDrawn="1"/>
          </p:nvSpPr>
          <p:spPr bwMode="auto">
            <a:xfrm>
              <a:off x="6912014" y="425326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08" name="Oval 1070"/>
            <p:cNvSpPr>
              <a:spLocks noChangeAspect="1" noChangeArrowheads="1"/>
            </p:cNvSpPr>
            <p:nvPr userDrawn="1"/>
          </p:nvSpPr>
          <p:spPr bwMode="auto">
            <a:xfrm>
              <a:off x="7023590" y="4253262"/>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09" name="Oval 1071"/>
            <p:cNvSpPr>
              <a:spLocks noChangeAspect="1" noChangeArrowheads="1"/>
            </p:cNvSpPr>
            <p:nvPr userDrawn="1"/>
          </p:nvSpPr>
          <p:spPr bwMode="auto">
            <a:xfrm>
              <a:off x="7697570" y="4253262"/>
              <a:ext cx="85943" cy="85944"/>
            </a:xfrm>
            <a:prstGeom prst="ellipse">
              <a:avLst/>
            </a:prstGeom>
            <a:grpFill/>
            <a:ln>
              <a:noFill/>
            </a:ln>
            <a:effectLst/>
          </p:spPr>
          <p:txBody>
            <a:bodyPr wrap="none" anchor="ctr"/>
            <a:lstStyle/>
            <a:p>
              <a:endParaRPr lang="en-US"/>
            </a:p>
          </p:txBody>
        </p:sp>
        <p:sp>
          <p:nvSpPr>
            <p:cNvPr id="1110" name="Oval 1072"/>
            <p:cNvSpPr>
              <a:spLocks noChangeAspect="1" noChangeArrowheads="1"/>
            </p:cNvSpPr>
            <p:nvPr userDrawn="1"/>
          </p:nvSpPr>
          <p:spPr bwMode="auto">
            <a:xfrm>
              <a:off x="2528886" y="435730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11" name="Oval 1073"/>
            <p:cNvSpPr>
              <a:spLocks noChangeAspect="1" noChangeArrowheads="1"/>
            </p:cNvSpPr>
            <p:nvPr userDrawn="1"/>
          </p:nvSpPr>
          <p:spPr bwMode="auto">
            <a:xfrm>
              <a:off x="2641969" y="435730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12" name="Oval 1074"/>
            <p:cNvSpPr>
              <a:spLocks noChangeAspect="1" noChangeArrowheads="1"/>
            </p:cNvSpPr>
            <p:nvPr userDrawn="1"/>
          </p:nvSpPr>
          <p:spPr bwMode="auto">
            <a:xfrm>
              <a:off x="2753545" y="435730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13" name="Oval 1075"/>
            <p:cNvSpPr>
              <a:spLocks noChangeAspect="1" noChangeArrowheads="1"/>
            </p:cNvSpPr>
            <p:nvPr userDrawn="1"/>
          </p:nvSpPr>
          <p:spPr bwMode="auto">
            <a:xfrm>
              <a:off x="2866630" y="435730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14" name="Oval 1076"/>
            <p:cNvSpPr>
              <a:spLocks noChangeAspect="1" noChangeArrowheads="1"/>
            </p:cNvSpPr>
            <p:nvPr userDrawn="1"/>
          </p:nvSpPr>
          <p:spPr bwMode="auto">
            <a:xfrm>
              <a:off x="2978206" y="435730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15" name="Oval 1077"/>
            <p:cNvSpPr>
              <a:spLocks noChangeAspect="1" noChangeArrowheads="1"/>
            </p:cNvSpPr>
            <p:nvPr userDrawn="1"/>
          </p:nvSpPr>
          <p:spPr bwMode="auto">
            <a:xfrm>
              <a:off x="3091289" y="435730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16" name="Oval 1078"/>
            <p:cNvSpPr>
              <a:spLocks noChangeAspect="1" noChangeArrowheads="1"/>
            </p:cNvSpPr>
            <p:nvPr userDrawn="1"/>
          </p:nvSpPr>
          <p:spPr bwMode="auto">
            <a:xfrm>
              <a:off x="3204373" y="435730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17" name="Oval 1079"/>
            <p:cNvSpPr>
              <a:spLocks noChangeAspect="1" noChangeArrowheads="1"/>
            </p:cNvSpPr>
            <p:nvPr userDrawn="1"/>
          </p:nvSpPr>
          <p:spPr bwMode="auto">
            <a:xfrm>
              <a:off x="3315949" y="435730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18" name="Oval 1080"/>
            <p:cNvSpPr>
              <a:spLocks noChangeAspect="1" noChangeArrowheads="1"/>
            </p:cNvSpPr>
            <p:nvPr userDrawn="1"/>
          </p:nvSpPr>
          <p:spPr bwMode="auto">
            <a:xfrm>
              <a:off x="3429033" y="435730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19" name="Oval 1081"/>
            <p:cNvSpPr>
              <a:spLocks noChangeAspect="1" noChangeArrowheads="1"/>
            </p:cNvSpPr>
            <p:nvPr userDrawn="1"/>
          </p:nvSpPr>
          <p:spPr bwMode="auto">
            <a:xfrm>
              <a:off x="4663908" y="435730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0" name="Oval 1082"/>
            <p:cNvSpPr>
              <a:spLocks noChangeAspect="1" noChangeArrowheads="1"/>
            </p:cNvSpPr>
            <p:nvPr userDrawn="1"/>
          </p:nvSpPr>
          <p:spPr bwMode="auto">
            <a:xfrm>
              <a:off x="4776992" y="435730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1" name="Oval 1083"/>
            <p:cNvSpPr>
              <a:spLocks noChangeAspect="1" noChangeArrowheads="1"/>
            </p:cNvSpPr>
            <p:nvPr userDrawn="1"/>
          </p:nvSpPr>
          <p:spPr bwMode="auto">
            <a:xfrm>
              <a:off x="4888568" y="435730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2" name="Oval 1084"/>
            <p:cNvSpPr>
              <a:spLocks noChangeAspect="1" noChangeArrowheads="1"/>
            </p:cNvSpPr>
            <p:nvPr userDrawn="1"/>
          </p:nvSpPr>
          <p:spPr bwMode="auto">
            <a:xfrm>
              <a:off x="5001652" y="435730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3" name="Oval 1085"/>
            <p:cNvSpPr>
              <a:spLocks noChangeAspect="1" noChangeArrowheads="1"/>
            </p:cNvSpPr>
            <p:nvPr userDrawn="1"/>
          </p:nvSpPr>
          <p:spPr bwMode="auto">
            <a:xfrm>
              <a:off x="5113228" y="4357300"/>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4" name="Oval 1086"/>
            <p:cNvSpPr>
              <a:spLocks noChangeAspect="1" noChangeArrowheads="1"/>
            </p:cNvSpPr>
            <p:nvPr userDrawn="1"/>
          </p:nvSpPr>
          <p:spPr bwMode="auto">
            <a:xfrm>
              <a:off x="5226311" y="435730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5" name="Oval 1087"/>
            <p:cNvSpPr>
              <a:spLocks noChangeAspect="1" noChangeArrowheads="1"/>
            </p:cNvSpPr>
            <p:nvPr userDrawn="1"/>
          </p:nvSpPr>
          <p:spPr bwMode="auto">
            <a:xfrm>
              <a:off x="7472910" y="4357300"/>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6" name="Oval 1088"/>
            <p:cNvSpPr>
              <a:spLocks noChangeAspect="1" noChangeArrowheads="1"/>
            </p:cNvSpPr>
            <p:nvPr userDrawn="1"/>
          </p:nvSpPr>
          <p:spPr bwMode="auto">
            <a:xfrm>
              <a:off x="2641969" y="4459829"/>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7" name="Oval 1089"/>
            <p:cNvSpPr>
              <a:spLocks noChangeAspect="1" noChangeArrowheads="1"/>
            </p:cNvSpPr>
            <p:nvPr userDrawn="1"/>
          </p:nvSpPr>
          <p:spPr bwMode="auto">
            <a:xfrm>
              <a:off x="2753545" y="4459829"/>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8" name="Oval 1090"/>
            <p:cNvSpPr>
              <a:spLocks noChangeAspect="1" noChangeArrowheads="1"/>
            </p:cNvSpPr>
            <p:nvPr userDrawn="1"/>
          </p:nvSpPr>
          <p:spPr bwMode="auto">
            <a:xfrm>
              <a:off x="2866630" y="4459829"/>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29" name="Oval 1091"/>
            <p:cNvSpPr>
              <a:spLocks noChangeAspect="1" noChangeArrowheads="1"/>
            </p:cNvSpPr>
            <p:nvPr userDrawn="1"/>
          </p:nvSpPr>
          <p:spPr bwMode="auto">
            <a:xfrm>
              <a:off x="2978206" y="4459829"/>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30" name="Oval 1092"/>
            <p:cNvSpPr>
              <a:spLocks noChangeAspect="1" noChangeArrowheads="1"/>
            </p:cNvSpPr>
            <p:nvPr userDrawn="1"/>
          </p:nvSpPr>
          <p:spPr bwMode="auto">
            <a:xfrm>
              <a:off x="3091289" y="4459829"/>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31" name="Oval 1093"/>
            <p:cNvSpPr>
              <a:spLocks noChangeAspect="1" noChangeArrowheads="1"/>
            </p:cNvSpPr>
            <p:nvPr userDrawn="1"/>
          </p:nvSpPr>
          <p:spPr bwMode="auto">
            <a:xfrm>
              <a:off x="3204373" y="4459829"/>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32" name="Oval 1094"/>
            <p:cNvSpPr>
              <a:spLocks noChangeAspect="1" noChangeArrowheads="1"/>
            </p:cNvSpPr>
            <p:nvPr userDrawn="1"/>
          </p:nvSpPr>
          <p:spPr bwMode="auto">
            <a:xfrm>
              <a:off x="3315949" y="4459829"/>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33" name="Oval 1095"/>
            <p:cNvSpPr>
              <a:spLocks noChangeAspect="1" noChangeArrowheads="1"/>
            </p:cNvSpPr>
            <p:nvPr userDrawn="1"/>
          </p:nvSpPr>
          <p:spPr bwMode="auto">
            <a:xfrm>
              <a:off x="4663908" y="4459829"/>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34" name="Oval 1096"/>
            <p:cNvSpPr>
              <a:spLocks noChangeAspect="1" noChangeArrowheads="1"/>
            </p:cNvSpPr>
            <p:nvPr userDrawn="1"/>
          </p:nvSpPr>
          <p:spPr bwMode="auto">
            <a:xfrm>
              <a:off x="4776992" y="4459829"/>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35" name="Oval 1097"/>
            <p:cNvSpPr>
              <a:spLocks noChangeAspect="1" noChangeArrowheads="1"/>
            </p:cNvSpPr>
            <p:nvPr userDrawn="1"/>
          </p:nvSpPr>
          <p:spPr bwMode="auto">
            <a:xfrm>
              <a:off x="4888568" y="4459829"/>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36" name="Oval 1098"/>
            <p:cNvSpPr>
              <a:spLocks noChangeAspect="1" noChangeArrowheads="1"/>
            </p:cNvSpPr>
            <p:nvPr userDrawn="1"/>
          </p:nvSpPr>
          <p:spPr bwMode="auto">
            <a:xfrm>
              <a:off x="5001652" y="4459829"/>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37" name="Oval 1099"/>
            <p:cNvSpPr>
              <a:spLocks noChangeAspect="1" noChangeArrowheads="1"/>
            </p:cNvSpPr>
            <p:nvPr userDrawn="1"/>
          </p:nvSpPr>
          <p:spPr bwMode="auto">
            <a:xfrm>
              <a:off x="5113228" y="4459829"/>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38" name="Oval 1100"/>
            <p:cNvSpPr>
              <a:spLocks noChangeAspect="1" noChangeArrowheads="1"/>
            </p:cNvSpPr>
            <p:nvPr userDrawn="1"/>
          </p:nvSpPr>
          <p:spPr bwMode="auto">
            <a:xfrm>
              <a:off x="5226311" y="4459829"/>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39" name="Oval 1101"/>
            <p:cNvSpPr>
              <a:spLocks noChangeAspect="1" noChangeArrowheads="1"/>
            </p:cNvSpPr>
            <p:nvPr userDrawn="1"/>
          </p:nvSpPr>
          <p:spPr bwMode="auto">
            <a:xfrm>
              <a:off x="5450972" y="4459829"/>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40" name="Oval 1102"/>
            <p:cNvSpPr>
              <a:spLocks noChangeAspect="1" noChangeArrowheads="1"/>
            </p:cNvSpPr>
            <p:nvPr userDrawn="1"/>
          </p:nvSpPr>
          <p:spPr bwMode="auto">
            <a:xfrm>
              <a:off x="7361334" y="4459829"/>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41" name="Oval 1103"/>
            <p:cNvSpPr>
              <a:spLocks noChangeAspect="1" noChangeArrowheads="1"/>
            </p:cNvSpPr>
            <p:nvPr userDrawn="1"/>
          </p:nvSpPr>
          <p:spPr bwMode="auto">
            <a:xfrm>
              <a:off x="7472910" y="4459829"/>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42" name="Oval 1104"/>
            <p:cNvSpPr>
              <a:spLocks noChangeAspect="1" noChangeArrowheads="1"/>
            </p:cNvSpPr>
            <p:nvPr userDrawn="1"/>
          </p:nvSpPr>
          <p:spPr bwMode="auto">
            <a:xfrm>
              <a:off x="7697570" y="4459829"/>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43" name="Oval 1105"/>
            <p:cNvSpPr>
              <a:spLocks noChangeAspect="1" noChangeArrowheads="1"/>
            </p:cNvSpPr>
            <p:nvPr userDrawn="1"/>
          </p:nvSpPr>
          <p:spPr bwMode="auto">
            <a:xfrm>
              <a:off x="2753545" y="4563866"/>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44" name="Oval 1106"/>
            <p:cNvSpPr>
              <a:spLocks noChangeAspect="1" noChangeArrowheads="1"/>
            </p:cNvSpPr>
            <p:nvPr userDrawn="1"/>
          </p:nvSpPr>
          <p:spPr bwMode="auto">
            <a:xfrm>
              <a:off x="2866630" y="4563866"/>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45" name="Oval 1107"/>
            <p:cNvSpPr>
              <a:spLocks noChangeAspect="1" noChangeArrowheads="1"/>
            </p:cNvSpPr>
            <p:nvPr userDrawn="1"/>
          </p:nvSpPr>
          <p:spPr bwMode="auto">
            <a:xfrm>
              <a:off x="2978206" y="4563866"/>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46" name="Oval 1108"/>
            <p:cNvSpPr>
              <a:spLocks noChangeAspect="1" noChangeArrowheads="1"/>
            </p:cNvSpPr>
            <p:nvPr userDrawn="1"/>
          </p:nvSpPr>
          <p:spPr bwMode="auto">
            <a:xfrm>
              <a:off x="3091289" y="4563866"/>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47" name="Oval 1109"/>
            <p:cNvSpPr>
              <a:spLocks noChangeAspect="1" noChangeArrowheads="1"/>
            </p:cNvSpPr>
            <p:nvPr userDrawn="1"/>
          </p:nvSpPr>
          <p:spPr bwMode="auto">
            <a:xfrm>
              <a:off x="3204373" y="4563866"/>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48" name="Oval 1110"/>
            <p:cNvSpPr>
              <a:spLocks noChangeAspect="1" noChangeArrowheads="1"/>
            </p:cNvSpPr>
            <p:nvPr userDrawn="1"/>
          </p:nvSpPr>
          <p:spPr bwMode="auto">
            <a:xfrm>
              <a:off x="3315949" y="4563866"/>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49" name="Oval 1111"/>
            <p:cNvSpPr>
              <a:spLocks noChangeAspect="1" noChangeArrowheads="1"/>
            </p:cNvSpPr>
            <p:nvPr userDrawn="1"/>
          </p:nvSpPr>
          <p:spPr bwMode="auto">
            <a:xfrm>
              <a:off x="4663908" y="4563866"/>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50" name="Oval 1112"/>
            <p:cNvSpPr>
              <a:spLocks noChangeAspect="1" noChangeArrowheads="1"/>
            </p:cNvSpPr>
            <p:nvPr userDrawn="1"/>
          </p:nvSpPr>
          <p:spPr bwMode="auto">
            <a:xfrm>
              <a:off x="4776992" y="4563866"/>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51" name="Oval 1113"/>
            <p:cNvSpPr>
              <a:spLocks noChangeAspect="1" noChangeArrowheads="1"/>
            </p:cNvSpPr>
            <p:nvPr userDrawn="1"/>
          </p:nvSpPr>
          <p:spPr bwMode="auto">
            <a:xfrm>
              <a:off x="4888568" y="4563866"/>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52" name="Oval 1114"/>
            <p:cNvSpPr>
              <a:spLocks noChangeAspect="1" noChangeArrowheads="1"/>
            </p:cNvSpPr>
            <p:nvPr userDrawn="1"/>
          </p:nvSpPr>
          <p:spPr bwMode="auto">
            <a:xfrm>
              <a:off x="5001652" y="4563866"/>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53" name="Oval 1115"/>
            <p:cNvSpPr>
              <a:spLocks noChangeAspect="1" noChangeArrowheads="1"/>
            </p:cNvSpPr>
            <p:nvPr userDrawn="1"/>
          </p:nvSpPr>
          <p:spPr bwMode="auto">
            <a:xfrm>
              <a:off x="5113228" y="4563866"/>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54" name="Oval 1116"/>
            <p:cNvSpPr>
              <a:spLocks noChangeAspect="1" noChangeArrowheads="1"/>
            </p:cNvSpPr>
            <p:nvPr userDrawn="1"/>
          </p:nvSpPr>
          <p:spPr bwMode="auto">
            <a:xfrm>
              <a:off x="5226311" y="4563866"/>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55" name="Oval 1117"/>
            <p:cNvSpPr>
              <a:spLocks noChangeAspect="1" noChangeArrowheads="1"/>
            </p:cNvSpPr>
            <p:nvPr userDrawn="1"/>
          </p:nvSpPr>
          <p:spPr bwMode="auto">
            <a:xfrm>
              <a:off x="5450972" y="4563866"/>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56" name="Oval 1118"/>
            <p:cNvSpPr>
              <a:spLocks noChangeAspect="1" noChangeArrowheads="1"/>
            </p:cNvSpPr>
            <p:nvPr userDrawn="1"/>
          </p:nvSpPr>
          <p:spPr bwMode="auto">
            <a:xfrm>
              <a:off x="7248250" y="4563866"/>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57" name="Oval 1119"/>
            <p:cNvSpPr>
              <a:spLocks noChangeAspect="1" noChangeArrowheads="1"/>
            </p:cNvSpPr>
            <p:nvPr userDrawn="1"/>
          </p:nvSpPr>
          <p:spPr bwMode="auto">
            <a:xfrm>
              <a:off x="7361334" y="4563866"/>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58" name="Oval 1120"/>
            <p:cNvSpPr>
              <a:spLocks noChangeAspect="1" noChangeArrowheads="1"/>
            </p:cNvSpPr>
            <p:nvPr userDrawn="1"/>
          </p:nvSpPr>
          <p:spPr bwMode="auto">
            <a:xfrm>
              <a:off x="7472910" y="4563866"/>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59" name="Oval 1121"/>
            <p:cNvSpPr>
              <a:spLocks noChangeAspect="1" noChangeArrowheads="1"/>
            </p:cNvSpPr>
            <p:nvPr userDrawn="1"/>
          </p:nvSpPr>
          <p:spPr bwMode="auto">
            <a:xfrm>
              <a:off x="7585994" y="4563866"/>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60" name="Oval 1122"/>
            <p:cNvSpPr>
              <a:spLocks noChangeAspect="1" noChangeArrowheads="1"/>
            </p:cNvSpPr>
            <p:nvPr userDrawn="1"/>
          </p:nvSpPr>
          <p:spPr bwMode="auto">
            <a:xfrm>
              <a:off x="7697570" y="4563866"/>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61" name="Oval 1123"/>
            <p:cNvSpPr>
              <a:spLocks noChangeAspect="1" noChangeArrowheads="1"/>
            </p:cNvSpPr>
            <p:nvPr userDrawn="1"/>
          </p:nvSpPr>
          <p:spPr bwMode="auto">
            <a:xfrm>
              <a:off x="2753545" y="4667903"/>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62" name="Oval 1124"/>
            <p:cNvSpPr>
              <a:spLocks noChangeAspect="1" noChangeArrowheads="1"/>
            </p:cNvSpPr>
            <p:nvPr userDrawn="1"/>
          </p:nvSpPr>
          <p:spPr bwMode="auto">
            <a:xfrm>
              <a:off x="2866630" y="4667903"/>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63" name="Oval 1125"/>
            <p:cNvSpPr>
              <a:spLocks noChangeAspect="1" noChangeArrowheads="1"/>
            </p:cNvSpPr>
            <p:nvPr userDrawn="1"/>
          </p:nvSpPr>
          <p:spPr bwMode="auto">
            <a:xfrm>
              <a:off x="2978206" y="4667903"/>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64" name="Oval 1126"/>
            <p:cNvSpPr>
              <a:spLocks noChangeAspect="1" noChangeArrowheads="1"/>
            </p:cNvSpPr>
            <p:nvPr userDrawn="1"/>
          </p:nvSpPr>
          <p:spPr bwMode="auto">
            <a:xfrm>
              <a:off x="3091289" y="4667903"/>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65" name="Oval 1127"/>
            <p:cNvSpPr>
              <a:spLocks noChangeAspect="1" noChangeArrowheads="1"/>
            </p:cNvSpPr>
            <p:nvPr userDrawn="1"/>
          </p:nvSpPr>
          <p:spPr bwMode="auto">
            <a:xfrm>
              <a:off x="3204373" y="4667903"/>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66" name="Oval 1128"/>
            <p:cNvSpPr>
              <a:spLocks noChangeAspect="1" noChangeArrowheads="1"/>
            </p:cNvSpPr>
            <p:nvPr userDrawn="1"/>
          </p:nvSpPr>
          <p:spPr bwMode="auto">
            <a:xfrm>
              <a:off x="3315949" y="4667903"/>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67" name="Oval 1129"/>
            <p:cNvSpPr>
              <a:spLocks noChangeAspect="1" noChangeArrowheads="1"/>
            </p:cNvSpPr>
            <p:nvPr userDrawn="1"/>
          </p:nvSpPr>
          <p:spPr bwMode="auto">
            <a:xfrm>
              <a:off x="4663908" y="4667903"/>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68" name="Oval 1130"/>
            <p:cNvSpPr>
              <a:spLocks noChangeAspect="1" noChangeArrowheads="1"/>
            </p:cNvSpPr>
            <p:nvPr userDrawn="1"/>
          </p:nvSpPr>
          <p:spPr bwMode="auto">
            <a:xfrm>
              <a:off x="4776992" y="4667903"/>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69" name="Oval 1131"/>
            <p:cNvSpPr>
              <a:spLocks noChangeAspect="1" noChangeArrowheads="1"/>
            </p:cNvSpPr>
            <p:nvPr userDrawn="1"/>
          </p:nvSpPr>
          <p:spPr bwMode="auto">
            <a:xfrm>
              <a:off x="4888568" y="4667903"/>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70" name="Oval 1132"/>
            <p:cNvSpPr>
              <a:spLocks noChangeAspect="1" noChangeArrowheads="1"/>
            </p:cNvSpPr>
            <p:nvPr userDrawn="1"/>
          </p:nvSpPr>
          <p:spPr bwMode="auto">
            <a:xfrm>
              <a:off x="5001652" y="4667903"/>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71" name="Oval 1133"/>
            <p:cNvSpPr>
              <a:spLocks noChangeAspect="1" noChangeArrowheads="1"/>
            </p:cNvSpPr>
            <p:nvPr userDrawn="1"/>
          </p:nvSpPr>
          <p:spPr bwMode="auto">
            <a:xfrm>
              <a:off x="5113228" y="4667903"/>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72" name="Oval 1134"/>
            <p:cNvSpPr>
              <a:spLocks noChangeAspect="1" noChangeArrowheads="1"/>
            </p:cNvSpPr>
            <p:nvPr userDrawn="1"/>
          </p:nvSpPr>
          <p:spPr bwMode="auto">
            <a:xfrm>
              <a:off x="5450972" y="4667903"/>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73" name="Oval 1135"/>
            <p:cNvSpPr>
              <a:spLocks noChangeAspect="1" noChangeArrowheads="1"/>
            </p:cNvSpPr>
            <p:nvPr userDrawn="1"/>
          </p:nvSpPr>
          <p:spPr bwMode="auto">
            <a:xfrm>
              <a:off x="7136674" y="4667903"/>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74" name="Oval 1136"/>
            <p:cNvSpPr>
              <a:spLocks noChangeAspect="1" noChangeArrowheads="1"/>
            </p:cNvSpPr>
            <p:nvPr userDrawn="1"/>
          </p:nvSpPr>
          <p:spPr bwMode="auto">
            <a:xfrm>
              <a:off x="7248250" y="4667903"/>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75" name="Oval 1137"/>
            <p:cNvSpPr>
              <a:spLocks noChangeAspect="1" noChangeArrowheads="1"/>
            </p:cNvSpPr>
            <p:nvPr userDrawn="1"/>
          </p:nvSpPr>
          <p:spPr bwMode="auto">
            <a:xfrm>
              <a:off x="7361334" y="4667903"/>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76" name="Oval 1138"/>
            <p:cNvSpPr>
              <a:spLocks noChangeAspect="1" noChangeArrowheads="1"/>
            </p:cNvSpPr>
            <p:nvPr userDrawn="1"/>
          </p:nvSpPr>
          <p:spPr bwMode="auto">
            <a:xfrm>
              <a:off x="7472910" y="4667903"/>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77" name="Oval 1139"/>
            <p:cNvSpPr>
              <a:spLocks noChangeAspect="1" noChangeArrowheads="1"/>
            </p:cNvSpPr>
            <p:nvPr userDrawn="1"/>
          </p:nvSpPr>
          <p:spPr bwMode="auto">
            <a:xfrm>
              <a:off x="7585994" y="4667903"/>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78" name="Oval 1140"/>
            <p:cNvSpPr>
              <a:spLocks noChangeAspect="1" noChangeArrowheads="1"/>
            </p:cNvSpPr>
            <p:nvPr userDrawn="1"/>
          </p:nvSpPr>
          <p:spPr bwMode="auto">
            <a:xfrm>
              <a:off x="7697570" y="4667903"/>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79" name="Oval 1141"/>
            <p:cNvSpPr>
              <a:spLocks noChangeAspect="1" noChangeArrowheads="1"/>
            </p:cNvSpPr>
            <p:nvPr userDrawn="1"/>
          </p:nvSpPr>
          <p:spPr bwMode="auto">
            <a:xfrm>
              <a:off x="7810653" y="4667903"/>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80" name="Oval 1142"/>
            <p:cNvSpPr>
              <a:spLocks noChangeAspect="1" noChangeArrowheads="1"/>
            </p:cNvSpPr>
            <p:nvPr userDrawn="1"/>
          </p:nvSpPr>
          <p:spPr bwMode="auto">
            <a:xfrm>
              <a:off x="2641969" y="4771940"/>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81" name="Oval 1143"/>
            <p:cNvSpPr>
              <a:spLocks noChangeAspect="1" noChangeArrowheads="1"/>
            </p:cNvSpPr>
            <p:nvPr userDrawn="1"/>
          </p:nvSpPr>
          <p:spPr bwMode="auto">
            <a:xfrm>
              <a:off x="2753545" y="4771940"/>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82" name="Oval 1144"/>
            <p:cNvSpPr>
              <a:spLocks noChangeAspect="1" noChangeArrowheads="1"/>
            </p:cNvSpPr>
            <p:nvPr userDrawn="1"/>
          </p:nvSpPr>
          <p:spPr bwMode="auto">
            <a:xfrm>
              <a:off x="2866630" y="4771940"/>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83" name="Oval 1145"/>
            <p:cNvSpPr>
              <a:spLocks noChangeAspect="1" noChangeArrowheads="1"/>
            </p:cNvSpPr>
            <p:nvPr userDrawn="1"/>
          </p:nvSpPr>
          <p:spPr bwMode="auto">
            <a:xfrm>
              <a:off x="2978206" y="4771940"/>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84" name="Oval 1146"/>
            <p:cNvSpPr>
              <a:spLocks noChangeAspect="1" noChangeArrowheads="1"/>
            </p:cNvSpPr>
            <p:nvPr userDrawn="1"/>
          </p:nvSpPr>
          <p:spPr bwMode="auto">
            <a:xfrm>
              <a:off x="3091289" y="4771940"/>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85" name="Oval 1147"/>
            <p:cNvSpPr>
              <a:spLocks noChangeAspect="1" noChangeArrowheads="1"/>
            </p:cNvSpPr>
            <p:nvPr userDrawn="1"/>
          </p:nvSpPr>
          <p:spPr bwMode="auto">
            <a:xfrm>
              <a:off x="3204373" y="4771940"/>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86" name="Oval 1148"/>
            <p:cNvSpPr>
              <a:spLocks noChangeAspect="1" noChangeArrowheads="1"/>
            </p:cNvSpPr>
            <p:nvPr userDrawn="1"/>
          </p:nvSpPr>
          <p:spPr bwMode="auto">
            <a:xfrm>
              <a:off x="4663908" y="4771940"/>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87" name="Oval 1149"/>
            <p:cNvSpPr>
              <a:spLocks noChangeAspect="1" noChangeArrowheads="1"/>
            </p:cNvSpPr>
            <p:nvPr userDrawn="1"/>
          </p:nvSpPr>
          <p:spPr bwMode="auto">
            <a:xfrm>
              <a:off x="4776992" y="4771940"/>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88" name="Oval 1150"/>
            <p:cNvSpPr>
              <a:spLocks noChangeAspect="1" noChangeArrowheads="1"/>
            </p:cNvSpPr>
            <p:nvPr userDrawn="1"/>
          </p:nvSpPr>
          <p:spPr bwMode="auto">
            <a:xfrm>
              <a:off x="4888568" y="4771940"/>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89" name="Oval 1151"/>
            <p:cNvSpPr>
              <a:spLocks noChangeAspect="1" noChangeArrowheads="1"/>
            </p:cNvSpPr>
            <p:nvPr userDrawn="1"/>
          </p:nvSpPr>
          <p:spPr bwMode="auto">
            <a:xfrm>
              <a:off x="5001652" y="4771940"/>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90" name="Oval 1152"/>
            <p:cNvSpPr>
              <a:spLocks noChangeAspect="1" noChangeArrowheads="1"/>
            </p:cNvSpPr>
            <p:nvPr userDrawn="1"/>
          </p:nvSpPr>
          <p:spPr bwMode="auto">
            <a:xfrm>
              <a:off x="5113228" y="4771940"/>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91" name="Oval 1153"/>
            <p:cNvSpPr>
              <a:spLocks noChangeAspect="1" noChangeArrowheads="1"/>
            </p:cNvSpPr>
            <p:nvPr userDrawn="1"/>
          </p:nvSpPr>
          <p:spPr bwMode="auto">
            <a:xfrm>
              <a:off x="5450972" y="4771940"/>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92" name="Oval 1154"/>
            <p:cNvSpPr>
              <a:spLocks noChangeAspect="1" noChangeArrowheads="1"/>
            </p:cNvSpPr>
            <p:nvPr userDrawn="1"/>
          </p:nvSpPr>
          <p:spPr bwMode="auto">
            <a:xfrm>
              <a:off x="7023590" y="4771940"/>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93" name="Oval 1155"/>
            <p:cNvSpPr>
              <a:spLocks noChangeAspect="1" noChangeArrowheads="1"/>
            </p:cNvSpPr>
            <p:nvPr userDrawn="1"/>
          </p:nvSpPr>
          <p:spPr bwMode="auto">
            <a:xfrm>
              <a:off x="7136674" y="4771940"/>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94" name="Oval 1156"/>
            <p:cNvSpPr>
              <a:spLocks noChangeAspect="1" noChangeArrowheads="1"/>
            </p:cNvSpPr>
            <p:nvPr userDrawn="1"/>
          </p:nvSpPr>
          <p:spPr bwMode="auto">
            <a:xfrm>
              <a:off x="7248250" y="4771940"/>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95" name="Oval 1157"/>
            <p:cNvSpPr>
              <a:spLocks noChangeAspect="1" noChangeArrowheads="1"/>
            </p:cNvSpPr>
            <p:nvPr userDrawn="1"/>
          </p:nvSpPr>
          <p:spPr bwMode="auto">
            <a:xfrm>
              <a:off x="7361334" y="4771940"/>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96" name="Oval 1158"/>
            <p:cNvSpPr>
              <a:spLocks noChangeAspect="1" noChangeArrowheads="1"/>
            </p:cNvSpPr>
            <p:nvPr userDrawn="1"/>
          </p:nvSpPr>
          <p:spPr bwMode="auto">
            <a:xfrm>
              <a:off x="7472910" y="4771940"/>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97" name="Oval 1159"/>
            <p:cNvSpPr>
              <a:spLocks noChangeAspect="1" noChangeArrowheads="1"/>
            </p:cNvSpPr>
            <p:nvPr userDrawn="1"/>
          </p:nvSpPr>
          <p:spPr bwMode="auto">
            <a:xfrm>
              <a:off x="7585994" y="4771940"/>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98" name="Oval 1160"/>
            <p:cNvSpPr>
              <a:spLocks noChangeAspect="1" noChangeArrowheads="1"/>
            </p:cNvSpPr>
            <p:nvPr userDrawn="1"/>
          </p:nvSpPr>
          <p:spPr bwMode="auto">
            <a:xfrm>
              <a:off x="7697570" y="4771940"/>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199" name="Oval 1161"/>
            <p:cNvSpPr>
              <a:spLocks noChangeAspect="1" noChangeArrowheads="1"/>
            </p:cNvSpPr>
            <p:nvPr userDrawn="1"/>
          </p:nvSpPr>
          <p:spPr bwMode="auto">
            <a:xfrm>
              <a:off x="7810653" y="4771940"/>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00" name="Oval 1162"/>
            <p:cNvSpPr>
              <a:spLocks noChangeAspect="1" noChangeArrowheads="1"/>
            </p:cNvSpPr>
            <p:nvPr userDrawn="1"/>
          </p:nvSpPr>
          <p:spPr bwMode="auto">
            <a:xfrm>
              <a:off x="7922229" y="4771940"/>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01" name="Oval 1163"/>
            <p:cNvSpPr>
              <a:spLocks noChangeAspect="1" noChangeArrowheads="1"/>
            </p:cNvSpPr>
            <p:nvPr userDrawn="1"/>
          </p:nvSpPr>
          <p:spPr bwMode="auto">
            <a:xfrm>
              <a:off x="2641969" y="4875977"/>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02" name="Oval 1164"/>
            <p:cNvSpPr>
              <a:spLocks noChangeAspect="1" noChangeArrowheads="1"/>
            </p:cNvSpPr>
            <p:nvPr userDrawn="1"/>
          </p:nvSpPr>
          <p:spPr bwMode="auto">
            <a:xfrm>
              <a:off x="2753545" y="4875977"/>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03" name="Oval 1165"/>
            <p:cNvSpPr>
              <a:spLocks noChangeAspect="1" noChangeArrowheads="1"/>
            </p:cNvSpPr>
            <p:nvPr userDrawn="1"/>
          </p:nvSpPr>
          <p:spPr bwMode="auto">
            <a:xfrm>
              <a:off x="2866630" y="4875977"/>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04" name="Oval 1166"/>
            <p:cNvSpPr>
              <a:spLocks noChangeAspect="1" noChangeArrowheads="1"/>
            </p:cNvSpPr>
            <p:nvPr userDrawn="1"/>
          </p:nvSpPr>
          <p:spPr bwMode="auto">
            <a:xfrm>
              <a:off x="2978206" y="4875977"/>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05" name="Oval 1167"/>
            <p:cNvSpPr>
              <a:spLocks noChangeAspect="1" noChangeArrowheads="1"/>
            </p:cNvSpPr>
            <p:nvPr userDrawn="1"/>
          </p:nvSpPr>
          <p:spPr bwMode="auto">
            <a:xfrm>
              <a:off x="3091289" y="4875977"/>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06" name="Oval 1168"/>
            <p:cNvSpPr>
              <a:spLocks noChangeAspect="1" noChangeArrowheads="1"/>
            </p:cNvSpPr>
            <p:nvPr userDrawn="1"/>
          </p:nvSpPr>
          <p:spPr bwMode="auto">
            <a:xfrm>
              <a:off x="4663908" y="4875977"/>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07" name="Oval 1169"/>
            <p:cNvSpPr>
              <a:spLocks noChangeAspect="1" noChangeArrowheads="1"/>
            </p:cNvSpPr>
            <p:nvPr userDrawn="1"/>
          </p:nvSpPr>
          <p:spPr bwMode="auto">
            <a:xfrm>
              <a:off x="4776992" y="4875977"/>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08" name="Oval 1170"/>
            <p:cNvSpPr>
              <a:spLocks noChangeAspect="1" noChangeArrowheads="1"/>
            </p:cNvSpPr>
            <p:nvPr userDrawn="1"/>
          </p:nvSpPr>
          <p:spPr bwMode="auto">
            <a:xfrm>
              <a:off x="4888568" y="4875977"/>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09" name="Oval 1171"/>
            <p:cNvSpPr>
              <a:spLocks noChangeAspect="1" noChangeArrowheads="1"/>
            </p:cNvSpPr>
            <p:nvPr userDrawn="1"/>
          </p:nvSpPr>
          <p:spPr bwMode="auto">
            <a:xfrm>
              <a:off x="5001652" y="4875977"/>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10" name="Oval 1172"/>
            <p:cNvSpPr>
              <a:spLocks noChangeAspect="1" noChangeArrowheads="1"/>
            </p:cNvSpPr>
            <p:nvPr userDrawn="1"/>
          </p:nvSpPr>
          <p:spPr bwMode="auto">
            <a:xfrm>
              <a:off x="7023590" y="4875977"/>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11" name="Oval 1173"/>
            <p:cNvSpPr>
              <a:spLocks noChangeAspect="1" noChangeArrowheads="1"/>
            </p:cNvSpPr>
            <p:nvPr userDrawn="1"/>
          </p:nvSpPr>
          <p:spPr bwMode="auto">
            <a:xfrm>
              <a:off x="7136674" y="4875977"/>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12" name="Oval 1174"/>
            <p:cNvSpPr>
              <a:spLocks noChangeAspect="1" noChangeArrowheads="1"/>
            </p:cNvSpPr>
            <p:nvPr userDrawn="1"/>
          </p:nvSpPr>
          <p:spPr bwMode="auto">
            <a:xfrm>
              <a:off x="7248250" y="4875977"/>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13" name="Oval 1175"/>
            <p:cNvSpPr>
              <a:spLocks noChangeAspect="1" noChangeArrowheads="1"/>
            </p:cNvSpPr>
            <p:nvPr userDrawn="1"/>
          </p:nvSpPr>
          <p:spPr bwMode="auto">
            <a:xfrm>
              <a:off x="7361334" y="4875977"/>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14" name="Oval 1176"/>
            <p:cNvSpPr>
              <a:spLocks noChangeAspect="1" noChangeArrowheads="1"/>
            </p:cNvSpPr>
            <p:nvPr userDrawn="1"/>
          </p:nvSpPr>
          <p:spPr bwMode="auto">
            <a:xfrm>
              <a:off x="7472910" y="4875977"/>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15" name="Oval 1177"/>
            <p:cNvSpPr>
              <a:spLocks noChangeAspect="1" noChangeArrowheads="1"/>
            </p:cNvSpPr>
            <p:nvPr userDrawn="1"/>
          </p:nvSpPr>
          <p:spPr bwMode="auto">
            <a:xfrm>
              <a:off x="7585994" y="4875977"/>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16" name="Oval 1178"/>
            <p:cNvSpPr>
              <a:spLocks noChangeAspect="1" noChangeArrowheads="1"/>
            </p:cNvSpPr>
            <p:nvPr userDrawn="1"/>
          </p:nvSpPr>
          <p:spPr bwMode="auto">
            <a:xfrm>
              <a:off x="7697570" y="4875977"/>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17" name="Oval 1179"/>
            <p:cNvSpPr>
              <a:spLocks noChangeAspect="1" noChangeArrowheads="1"/>
            </p:cNvSpPr>
            <p:nvPr userDrawn="1"/>
          </p:nvSpPr>
          <p:spPr bwMode="auto">
            <a:xfrm>
              <a:off x="7810653" y="4875977"/>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18" name="Oval 1180"/>
            <p:cNvSpPr>
              <a:spLocks noChangeAspect="1" noChangeArrowheads="1"/>
            </p:cNvSpPr>
            <p:nvPr userDrawn="1"/>
          </p:nvSpPr>
          <p:spPr bwMode="auto">
            <a:xfrm>
              <a:off x="7922229" y="4875977"/>
              <a:ext cx="85944" cy="85943"/>
            </a:xfrm>
            <a:prstGeom prst="ellipse">
              <a:avLst/>
            </a:prstGeom>
            <a:grpFill/>
            <a:ln>
              <a:noFill/>
            </a:ln>
            <a:effectLst/>
          </p:spPr>
          <p:txBody>
            <a:bodyPr wrap="none" anchor="ctr"/>
            <a:lstStyle/>
            <a:p>
              <a:endParaRPr lang="en-US"/>
            </a:p>
          </p:txBody>
        </p:sp>
        <p:sp>
          <p:nvSpPr>
            <p:cNvPr id="1219" name="Oval 1181"/>
            <p:cNvSpPr>
              <a:spLocks noChangeAspect="1" noChangeArrowheads="1"/>
            </p:cNvSpPr>
            <p:nvPr userDrawn="1"/>
          </p:nvSpPr>
          <p:spPr bwMode="auto">
            <a:xfrm>
              <a:off x="2641969" y="4978507"/>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0" name="Oval 1182"/>
            <p:cNvSpPr>
              <a:spLocks noChangeAspect="1" noChangeArrowheads="1"/>
            </p:cNvSpPr>
            <p:nvPr userDrawn="1"/>
          </p:nvSpPr>
          <p:spPr bwMode="auto">
            <a:xfrm>
              <a:off x="2753545" y="4978507"/>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1" name="Oval 1183"/>
            <p:cNvSpPr>
              <a:spLocks noChangeAspect="1" noChangeArrowheads="1"/>
            </p:cNvSpPr>
            <p:nvPr userDrawn="1"/>
          </p:nvSpPr>
          <p:spPr bwMode="auto">
            <a:xfrm>
              <a:off x="2866630" y="4978507"/>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2" name="Oval 1184"/>
            <p:cNvSpPr>
              <a:spLocks noChangeAspect="1" noChangeArrowheads="1"/>
            </p:cNvSpPr>
            <p:nvPr userDrawn="1"/>
          </p:nvSpPr>
          <p:spPr bwMode="auto">
            <a:xfrm>
              <a:off x="2978206" y="4978507"/>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3" name="Oval 1185"/>
            <p:cNvSpPr>
              <a:spLocks noChangeAspect="1" noChangeArrowheads="1"/>
            </p:cNvSpPr>
            <p:nvPr userDrawn="1"/>
          </p:nvSpPr>
          <p:spPr bwMode="auto">
            <a:xfrm>
              <a:off x="3091289" y="4978507"/>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4" name="Oval 1186"/>
            <p:cNvSpPr>
              <a:spLocks noChangeAspect="1" noChangeArrowheads="1"/>
            </p:cNvSpPr>
            <p:nvPr userDrawn="1"/>
          </p:nvSpPr>
          <p:spPr bwMode="auto">
            <a:xfrm>
              <a:off x="4776992" y="4978507"/>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5" name="Oval 1187"/>
            <p:cNvSpPr>
              <a:spLocks noChangeAspect="1" noChangeArrowheads="1"/>
            </p:cNvSpPr>
            <p:nvPr userDrawn="1"/>
          </p:nvSpPr>
          <p:spPr bwMode="auto">
            <a:xfrm>
              <a:off x="4888568" y="4978507"/>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6" name="Oval 1188"/>
            <p:cNvSpPr>
              <a:spLocks noChangeAspect="1" noChangeArrowheads="1"/>
            </p:cNvSpPr>
            <p:nvPr userDrawn="1"/>
          </p:nvSpPr>
          <p:spPr bwMode="auto">
            <a:xfrm>
              <a:off x="5001652" y="4978507"/>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7" name="Oval 1189"/>
            <p:cNvSpPr>
              <a:spLocks noChangeAspect="1" noChangeArrowheads="1"/>
            </p:cNvSpPr>
            <p:nvPr userDrawn="1"/>
          </p:nvSpPr>
          <p:spPr bwMode="auto">
            <a:xfrm>
              <a:off x="7023590" y="4978507"/>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8" name="Oval 1190"/>
            <p:cNvSpPr>
              <a:spLocks noChangeAspect="1" noChangeArrowheads="1"/>
            </p:cNvSpPr>
            <p:nvPr userDrawn="1"/>
          </p:nvSpPr>
          <p:spPr bwMode="auto">
            <a:xfrm>
              <a:off x="7136674" y="4978507"/>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29" name="Oval 1191"/>
            <p:cNvSpPr>
              <a:spLocks noChangeAspect="1" noChangeArrowheads="1"/>
            </p:cNvSpPr>
            <p:nvPr userDrawn="1"/>
          </p:nvSpPr>
          <p:spPr bwMode="auto">
            <a:xfrm>
              <a:off x="7472910" y="4978507"/>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0" name="Oval 1192"/>
            <p:cNvSpPr>
              <a:spLocks noChangeAspect="1" noChangeArrowheads="1"/>
            </p:cNvSpPr>
            <p:nvPr userDrawn="1"/>
          </p:nvSpPr>
          <p:spPr bwMode="auto">
            <a:xfrm>
              <a:off x="7585994" y="4978507"/>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1" name="Oval 1193"/>
            <p:cNvSpPr>
              <a:spLocks noChangeAspect="1" noChangeArrowheads="1"/>
            </p:cNvSpPr>
            <p:nvPr userDrawn="1"/>
          </p:nvSpPr>
          <p:spPr bwMode="auto">
            <a:xfrm>
              <a:off x="7697570" y="4978507"/>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2" name="Oval 1194"/>
            <p:cNvSpPr>
              <a:spLocks noChangeAspect="1" noChangeArrowheads="1"/>
            </p:cNvSpPr>
            <p:nvPr userDrawn="1"/>
          </p:nvSpPr>
          <p:spPr bwMode="auto">
            <a:xfrm>
              <a:off x="7810653" y="4978507"/>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3" name="Oval 1195"/>
            <p:cNvSpPr>
              <a:spLocks noChangeAspect="1" noChangeArrowheads="1"/>
            </p:cNvSpPr>
            <p:nvPr userDrawn="1"/>
          </p:nvSpPr>
          <p:spPr bwMode="auto">
            <a:xfrm>
              <a:off x="2641969" y="5082543"/>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4" name="Oval 1196"/>
            <p:cNvSpPr>
              <a:spLocks noChangeAspect="1" noChangeArrowheads="1"/>
            </p:cNvSpPr>
            <p:nvPr userDrawn="1"/>
          </p:nvSpPr>
          <p:spPr bwMode="auto">
            <a:xfrm>
              <a:off x="2753545" y="5082543"/>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5" name="Oval 1197"/>
            <p:cNvSpPr>
              <a:spLocks noChangeAspect="1" noChangeArrowheads="1"/>
            </p:cNvSpPr>
            <p:nvPr userDrawn="1"/>
          </p:nvSpPr>
          <p:spPr bwMode="auto">
            <a:xfrm>
              <a:off x="2866630" y="5082543"/>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6" name="Oval 1198"/>
            <p:cNvSpPr>
              <a:spLocks noChangeAspect="1" noChangeArrowheads="1"/>
            </p:cNvSpPr>
            <p:nvPr userDrawn="1"/>
          </p:nvSpPr>
          <p:spPr bwMode="auto">
            <a:xfrm>
              <a:off x="2978206" y="5082543"/>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7" name="Oval 1199"/>
            <p:cNvSpPr>
              <a:spLocks noChangeAspect="1" noChangeArrowheads="1"/>
            </p:cNvSpPr>
            <p:nvPr userDrawn="1"/>
          </p:nvSpPr>
          <p:spPr bwMode="auto">
            <a:xfrm>
              <a:off x="4776992" y="5082543"/>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8" name="Oval 1200"/>
            <p:cNvSpPr>
              <a:spLocks noChangeAspect="1" noChangeArrowheads="1"/>
            </p:cNvSpPr>
            <p:nvPr userDrawn="1"/>
          </p:nvSpPr>
          <p:spPr bwMode="auto">
            <a:xfrm>
              <a:off x="7585994" y="5082543"/>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39" name="Oval 1201"/>
            <p:cNvSpPr>
              <a:spLocks noChangeAspect="1" noChangeArrowheads="1"/>
            </p:cNvSpPr>
            <p:nvPr userDrawn="1"/>
          </p:nvSpPr>
          <p:spPr bwMode="auto">
            <a:xfrm>
              <a:off x="7697570" y="5082543"/>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0" name="Oval 1202"/>
            <p:cNvSpPr>
              <a:spLocks noChangeAspect="1" noChangeArrowheads="1"/>
            </p:cNvSpPr>
            <p:nvPr userDrawn="1"/>
          </p:nvSpPr>
          <p:spPr bwMode="auto">
            <a:xfrm>
              <a:off x="7810653" y="5082543"/>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1" name="Oval 1203"/>
            <p:cNvSpPr>
              <a:spLocks noChangeAspect="1" noChangeArrowheads="1"/>
            </p:cNvSpPr>
            <p:nvPr userDrawn="1"/>
          </p:nvSpPr>
          <p:spPr bwMode="auto">
            <a:xfrm>
              <a:off x="8484633" y="5082543"/>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2" name="Oval 1204"/>
            <p:cNvSpPr>
              <a:spLocks noChangeAspect="1" noChangeArrowheads="1"/>
            </p:cNvSpPr>
            <p:nvPr userDrawn="1"/>
          </p:nvSpPr>
          <p:spPr bwMode="auto">
            <a:xfrm>
              <a:off x="2641969" y="5186581"/>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3" name="Oval 1205"/>
            <p:cNvSpPr>
              <a:spLocks noChangeAspect="1" noChangeArrowheads="1"/>
            </p:cNvSpPr>
            <p:nvPr userDrawn="1"/>
          </p:nvSpPr>
          <p:spPr bwMode="auto">
            <a:xfrm>
              <a:off x="2753545" y="5186581"/>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4" name="Oval 1206"/>
            <p:cNvSpPr>
              <a:spLocks noChangeAspect="1" noChangeArrowheads="1"/>
            </p:cNvSpPr>
            <p:nvPr userDrawn="1"/>
          </p:nvSpPr>
          <p:spPr bwMode="auto">
            <a:xfrm>
              <a:off x="2866630" y="5186581"/>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5" name="Oval 1207"/>
            <p:cNvSpPr>
              <a:spLocks noChangeAspect="1" noChangeArrowheads="1"/>
            </p:cNvSpPr>
            <p:nvPr userDrawn="1"/>
          </p:nvSpPr>
          <p:spPr bwMode="auto">
            <a:xfrm>
              <a:off x="7697570" y="5186581"/>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6" name="Oval 1208"/>
            <p:cNvSpPr>
              <a:spLocks noChangeAspect="1" noChangeArrowheads="1"/>
            </p:cNvSpPr>
            <p:nvPr userDrawn="1"/>
          </p:nvSpPr>
          <p:spPr bwMode="auto">
            <a:xfrm>
              <a:off x="7810653" y="5186581"/>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7" name="Oval 1209"/>
            <p:cNvSpPr>
              <a:spLocks noChangeAspect="1" noChangeArrowheads="1"/>
            </p:cNvSpPr>
            <p:nvPr userDrawn="1"/>
          </p:nvSpPr>
          <p:spPr bwMode="auto">
            <a:xfrm>
              <a:off x="8484633" y="5186581"/>
              <a:ext cx="85943"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8" name="Oval 1210"/>
            <p:cNvSpPr>
              <a:spLocks noChangeAspect="1" noChangeArrowheads="1"/>
            </p:cNvSpPr>
            <p:nvPr userDrawn="1"/>
          </p:nvSpPr>
          <p:spPr bwMode="auto">
            <a:xfrm>
              <a:off x="2641969" y="5290618"/>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49" name="Oval 1211"/>
            <p:cNvSpPr>
              <a:spLocks noChangeAspect="1" noChangeArrowheads="1"/>
            </p:cNvSpPr>
            <p:nvPr userDrawn="1"/>
          </p:nvSpPr>
          <p:spPr bwMode="auto">
            <a:xfrm>
              <a:off x="2753545" y="5290618"/>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0" name="Oval 1212"/>
            <p:cNvSpPr>
              <a:spLocks noChangeAspect="1" noChangeArrowheads="1"/>
            </p:cNvSpPr>
            <p:nvPr userDrawn="1"/>
          </p:nvSpPr>
          <p:spPr bwMode="auto">
            <a:xfrm>
              <a:off x="7810653" y="5290618"/>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1" name="Oval 1213"/>
            <p:cNvSpPr>
              <a:spLocks noChangeAspect="1" noChangeArrowheads="1"/>
            </p:cNvSpPr>
            <p:nvPr userDrawn="1"/>
          </p:nvSpPr>
          <p:spPr bwMode="auto">
            <a:xfrm>
              <a:off x="8371549" y="5290618"/>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2" name="Oval 1214"/>
            <p:cNvSpPr>
              <a:spLocks noChangeAspect="1" noChangeArrowheads="1"/>
            </p:cNvSpPr>
            <p:nvPr userDrawn="1"/>
          </p:nvSpPr>
          <p:spPr bwMode="auto">
            <a:xfrm>
              <a:off x="2641969" y="5394655"/>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3" name="Oval 1215"/>
            <p:cNvSpPr>
              <a:spLocks noChangeAspect="1" noChangeArrowheads="1"/>
            </p:cNvSpPr>
            <p:nvPr userDrawn="1"/>
          </p:nvSpPr>
          <p:spPr bwMode="auto">
            <a:xfrm>
              <a:off x="2753545" y="5394655"/>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4" name="Oval 1216"/>
            <p:cNvSpPr>
              <a:spLocks noChangeAspect="1" noChangeArrowheads="1"/>
            </p:cNvSpPr>
            <p:nvPr userDrawn="1"/>
          </p:nvSpPr>
          <p:spPr bwMode="auto">
            <a:xfrm>
              <a:off x="8259973" y="5394655"/>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5" name="Oval 1217"/>
            <p:cNvSpPr>
              <a:spLocks noChangeAspect="1" noChangeArrowheads="1"/>
            </p:cNvSpPr>
            <p:nvPr userDrawn="1"/>
          </p:nvSpPr>
          <p:spPr bwMode="auto">
            <a:xfrm>
              <a:off x="2641969" y="5497185"/>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6" name="Oval 1218"/>
            <p:cNvSpPr>
              <a:spLocks noChangeAspect="1" noChangeArrowheads="1"/>
            </p:cNvSpPr>
            <p:nvPr userDrawn="1"/>
          </p:nvSpPr>
          <p:spPr bwMode="auto">
            <a:xfrm>
              <a:off x="2753545" y="5497185"/>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7" name="Oval 1219"/>
            <p:cNvSpPr>
              <a:spLocks noChangeAspect="1" noChangeArrowheads="1"/>
            </p:cNvSpPr>
            <p:nvPr userDrawn="1"/>
          </p:nvSpPr>
          <p:spPr bwMode="auto">
            <a:xfrm>
              <a:off x="2641969" y="5601221"/>
              <a:ext cx="85944"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8" name="Oval 1220"/>
            <p:cNvSpPr>
              <a:spLocks noChangeAspect="1" noChangeArrowheads="1"/>
            </p:cNvSpPr>
            <p:nvPr userDrawn="1"/>
          </p:nvSpPr>
          <p:spPr bwMode="auto">
            <a:xfrm>
              <a:off x="2641969" y="5705259"/>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59" name="Oval 1221"/>
            <p:cNvSpPr>
              <a:spLocks noChangeAspect="1" noChangeArrowheads="1"/>
            </p:cNvSpPr>
            <p:nvPr userDrawn="1"/>
          </p:nvSpPr>
          <p:spPr bwMode="auto">
            <a:xfrm>
              <a:off x="2753545" y="5705259"/>
              <a:ext cx="85944" cy="85943"/>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60" name="Oval 1222"/>
            <p:cNvSpPr>
              <a:spLocks noChangeAspect="1" noChangeArrowheads="1"/>
            </p:cNvSpPr>
            <p:nvPr userDrawn="1"/>
          </p:nvSpPr>
          <p:spPr bwMode="auto">
            <a:xfrm>
              <a:off x="4103013" y="2697229"/>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261" name="Oval 1223"/>
            <p:cNvSpPr>
              <a:spLocks noChangeAspect="1" noChangeArrowheads="1"/>
            </p:cNvSpPr>
            <p:nvPr userDrawn="1"/>
          </p:nvSpPr>
          <p:spPr bwMode="auto">
            <a:xfrm>
              <a:off x="4214589" y="2697229"/>
              <a:ext cx="85943" cy="85944"/>
            </a:xfrm>
            <a:prstGeom prst="ellipse">
              <a:avLst/>
            </a:prstGeom>
            <a:gr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1315" name="Oval 1314"/>
          <p:cNvSpPr/>
          <p:nvPr/>
        </p:nvSpPr>
        <p:spPr bwMode="auto">
          <a:xfrm>
            <a:off x="3843930" y="2356532"/>
            <a:ext cx="458770" cy="458770"/>
          </a:xfrm>
          <a:prstGeom prst="ellipse">
            <a:avLst/>
          </a:prstGeom>
          <a:solidFill>
            <a:schemeClr val="accent2">
              <a:lumMod val="20000"/>
              <a:lumOff val="80000"/>
              <a:alpha val="60000"/>
            </a:schemeClr>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1319" name="Oval 1318"/>
          <p:cNvSpPr/>
          <p:nvPr/>
        </p:nvSpPr>
        <p:spPr bwMode="auto">
          <a:xfrm>
            <a:off x="2335729" y="2514679"/>
            <a:ext cx="458770" cy="458770"/>
          </a:xfrm>
          <a:prstGeom prst="ellipse">
            <a:avLst/>
          </a:prstGeom>
          <a:solidFill>
            <a:schemeClr val="accent2">
              <a:lumMod val="20000"/>
              <a:lumOff val="80000"/>
              <a:alpha val="60000"/>
            </a:schemeClr>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1320" name="Oval 1319"/>
          <p:cNvSpPr/>
          <p:nvPr/>
        </p:nvSpPr>
        <p:spPr bwMode="auto">
          <a:xfrm>
            <a:off x="3643344" y="2815545"/>
            <a:ext cx="458770" cy="458770"/>
          </a:xfrm>
          <a:prstGeom prst="ellipse">
            <a:avLst/>
          </a:prstGeom>
          <a:solidFill>
            <a:schemeClr val="accent2">
              <a:lumMod val="20000"/>
              <a:lumOff val="80000"/>
              <a:alpha val="60000"/>
            </a:schemeClr>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1321" name="Oval 1320"/>
          <p:cNvSpPr/>
          <p:nvPr/>
        </p:nvSpPr>
        <p:spPr bwMode="auto">
          <a:xfrm>
            <a:off x="4106217" y="2175235"/>
            <a:ext cx="458770" cy="458770"/>
          </a:xfrm>
          <a:prstGeom prst="ellipse">
            <a:avLst/>
          </a:prstGeom>
          <a:solidFill>
            <a:schemeClr val="accent2">
              <a:lumMod val="20000"/>
              <a:lumOff val="80000"/>
              <a:alpha val="60000"/>
            </a:schemeClr>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1322" name="Oval 1321"/>
          <p:cNvSpPr/>
          <p:nvPr/>
        </p:nvSpPr>
        <p:spPr bwMode="auto">
          <a:xfrm>
            <a:off x="2204578" y="1839652"/>
            <a:ext cx="458770" cy="458770"/>
          </a:xfrm>
          <a:prstGeom prst="ellipse">
            <a:avLst/>
          </a:prstGeom>
          <a:solidFill>
            <a:schemeClr val="accent2">
              <a:lumMod val="20000"/>
              <a:lumOff val="80000"/>
              <a:alpha val="60000"/>
            </a:schemeClr>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1323" name="Oval 1322"/>
          <p:cNvSpPr/>
          <p:nvPr/>
        </p:nvSpPr>
        <p:spPr bwMode="auto">
          <a:xfrm>
            <a:off x="7573911" y="1504069"/>
            <a:ext cx="458770" cy="458770"/>
          </a:xfrm>
          <a:prstGeom prst="ellipse">
            <a:avLst/>
          </a:prstGeom>
          <a:solidFill>
            <a:schemeClr val="accent2">
              <a:lumMod val="20000"/>
              <a:lumOff val="80000"/>
              <a:alpha val="60000"/>
            </a:schemeClr>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1325" name="Oval 1324"/>
          <p:cNvSpPr/>
          <p:nvPr/>
        </p:nvSpPr>
        <p:spPr bwMode="auto">
          <a:xfrm>
            <a:off x="6312582" y="1932224"/>
            <a:ext cx="458770" cy="458770"/>
          </a:xfrm>
          <a:prstGeom prst="ellipse">
            <a:avLst/>
          </a:prstGeom>
          <a:solidFill>
            <a:schemeClr val="accent2">
              <a:lumMod val="20000"/>
              <a:lumOff val="80000"/>
              <a:alpha val="60000"/>
            </a:schemeClr>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1326" name="Oval 1325"/>
          <p:cNvSpPr/>
          <p:nvPr/>
        </p:nvSpPr>
        <p:spPr bwMode="auto">
          <a:xfrm>
            <a:off x="6806312" y="1361350"/>
            <a:ext cx="458770" cy="458770"/>
          </a:xfrm>
          <a:prstGeom prst="ellipse">
            <a:avLst/>
          </a:prstGeom>
          <a:solidFill>
            <a:schemeClr val="accent2">
              <a:lumMod val="20000"/>
              <a:lumOff val="80000"/>
              <a:alpha val="60000"/>
            </a:schemeClr>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1327" name="Oval 1326"/>
          <p:cNvSpPr/>
          <p:nvPr/>
        </p:nvSpPr>
        <p:spPr bwMode="auto">
          <a:xfrm>
            <a:off x="6983748" y="1920656"/>
            <a:ext cx="458770" cy="458770"/>
          </a:xfrm>
          <a:prstGeom prst="ellipse">
            <a:avLst/>
          </a:prstGeom>
          <a:solidFill>
            <a:schemeClr val="accent2">
              <a:lumMod val="20000"/>
              <a:lumOff val="80000"/>
              <a:alpha val="60000"/>
            </a:schemeClr>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1328" name="Oval 1327"/>
          <p:cNvSpPr/>
          <p:nvPr/>
        </p:nvSpPr>
        <p:spPr bwMode="auto">
          <a:xfrm>
            <a:off x="6794744" y="2063374"/>
            <a:ext cx="458770" cy="458770"/>
          </a:xfrm>
          <a:prstGeom prst="ellipse">
            <a:avLst/>
          </a:prstGeom>
          <a:solidFill>
            <a:schemeClr val="accent2">
              <a:lumMod val="20000"/>
              <a:lumOff val="80000"/>
              <a:alpha val="60000"/>
            </a:schemeClr>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1329" name="Oval 1328"/>
          <p:cNvSpPr/>
          <p:nvPr/>
        </p:nvSpPr>
        <p:spPr bwMode="auto">
          <a:xfrm>
            <a:off x="4929096" y="4602149"/>
            <a:ext cx="458770" cy="458770"/>
          </a:xfrm>
          <a:prstGeom prst="ellipse">
            <a:avLst/>
          </a:prstGeom>
          <a:solidFill>
            <a:schemeClr val="accent2">
              <a:lumMod val="20000"/>
              <a:lumOff val="80000"/>
              <a:alpha val="60000"/>
            </a:schemeClr>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1330" name="Oval 1329"/>
          <p:cNvSpPr/>
          <p:nvPr/>
        </p:nvSpPr>
        <p:spPr bwMode="auto">
          <a:xfrm>
            <a:off x="10162145" y="2927406"/>
            <a:ext cx="458770" cy="458770"/>
          </a:xfrm>
          <a:prstGeom prst="ellipse">
            <a:avLst/>
          </a:prstGeom>
          <a:solidFill>
            <a:schemeClr val="accent2">
              <a:lumMod val="20000"/>
              <a:lumOff val="80000"/>
              <a:alpha val="60000"/>
            </a:schemeClr>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1331" name="Oval 1330"/>
          <p:cNvSpPr/>
          <p:nvPr/>
        </p:nvSpPr>
        <p:spPr bwMode="auto">
          <a:xfrm>
            <a:off x="10594161" y="2398957"/>
            <a:ext cx="458770" cy="458770"/>
          </a:xfrm>
          <a:prstGeom prst="ellipse">
            <a:avLst/>
          </a:prstGeom>
          <a:solidFill>
            <a:schemeClr val="accent2">
              <a:lumMod val="20000"/>
              <a:lumOff val="80000"/>
              <a:alpha val="60000"/>
            </a:schemeClr>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1332" name="Oval 1331"/>
          <p:cNvSpPr/>
          <p:nvPr/>
        </p:nvSpPr>
        <p:spPr bwMode="auto">
          <a:xfrm>
            <a:off x="9811133" y="4076874"/>
            <a:ext cx="458770" cy="458770"/>
          </a:xfrm>
          <a:prstGeom prst="ellipse">
            <a:avLst/>
          </a:prstGeom>
          <a:solidFill>
            <a:schemeClr val="accent2">
              <a:lumMod val="20000"/>
              <a:lumOff val="80000"/>
              <a:alpha val="60000"/>
            </a:schemeClr>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1333" name="Oval 1332"/>
          <p:cNvSpPr/>
          <p:nvPr/>
        </p:nvSpPr>
        <p:spPr bwMode="auto">
          <a:xfrm>
            <a:off x="11300045" y="5311207"/>
            <a:ext cx="458770" cy="458770"/>
          </a:xfrm>
          <a:prstGeom prst="ellipse">
            <a:avLst/>
          </a:prstGeom>
          <a:solidFill>
            <a:schemeClr val="accent2">
              <a:lumMod val="20000"/>
              <a:lumOff val="80000"/>
              <a:alpha val="60000"/>
            </a:schemeClr>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1334" name="Oval 1333"/>
          <p:cNvSpPr/>
          <p:nvPr/>
        </p:nvSpPr>
        <p:spPr bwMode="auto">
          <a:xfrm>
            <a:off x="10929744" y="2221521"/>
            <a:ext cx="458770" cy="458770"/>
          </a:xfrm>
          <a:prstGeom prst="ellipse">
            <a:avLst/>
          </a:prstGeom>
          <a:solidFill>
            <a:schemeClr val="accent2">
              <a:lumMod val="20000"/>
              <a:lumOff val="80000"/>
              <a:alpha val="60000"/>
            </a:schemeClr>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1335" name="Oval 1334"/>
          <p:cNvSpPr/>
          <p:nvPr/>
        </p:nvSpPr>
        <p:spPr bwMode="auto">
          <a:xfrm>
            <a:off x="11010748" y="2479961"/>
            <a:ext cx="458770" cy="458770"/>
          </a:xfrm>
          <a:prstGeom prst="ellipse">
            <a:avLst/>
          </a:prstGeom>
          <a:solidFill>
            <a:schemeClr val="accent2">
              <a:lumMod val="20000"/>
              <a:lumOff val="80000"/>
              <a:alpha val="60000"/>
            </a:schemeClr>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1336" name="Oval 1335"/>
          <p:cNvSpPr/>
          <p:nvPr/>
        </p:nvSpPr>
        <p:spPr bwMode="auto">
          <a:xfrm>
            <a:off x="8067641" y="2892688"/>
            <a:ext cx="458770" cy="458770"/>
          </a:xfrm>
          <a:prstGeom prst="ellipse">
            <a:avLst/>
          </a:prstGeom>
          <a:solidFill>
            <a:schemeClr val="accent2">
              <a:lumMod val="20000"/>
              <a:lumOff val="80000"/>
              <a:alpha val="60000"/>
            </a:schemeClr>
          </a:solid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endParaRPr>
          </a:p>
        </p:txBody>
      </p:sp>
      <p:grpSp>
        <p:nvGrpSpPr>
          <p:cNvPr id="10" name="Group 9"/>
          <p:cNvGrpSpPr/>
          <p:nvPr/>
        </p:nvGrpSpPr>
        <p:grpSpPr>
          <a:xfrm>
            <a:off x="2287838" y="1590734"/>
            <a:ext cx="8507313" cy="2800146"/>
            <a:chOff x="1067332" y="2443650"/>
            <a:chExt cx="5795198" cy="1907465"/>
          </a:xfrm>
          <a:solidFill>
            <a:srgbClr val="C9F0FF">
              <a:alpha val="89804"/>
            </a:srgbClr>
          </a:solidFill>
        </p:grpSpPr>
        <p:sp>
          <p:nvSpPr>
            <p:cNvPr id="1269" name="Oval 1268"/>
            <p:cNvSpPr/>
            <p:nvPr/>
          </p:nvSpPr>
          <p:spPr bwMode="auto">
            <a:xfrm>
              <a:off x="1067332" y="2748760"/>
              <a:ext cx="312515" cy="312515"/>
            </a:xfrm>
            <a:prstGeom prst="ellipse">
              <a:avLst/>
            </a:prstGeom>
            <a:grp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1265" name="Oval 1264"/>
            <p:cNvSpPr/>
            <p:nvPr/>
          </p:nvSpPr>
          <p:spPr bwMode="auto">
            <a:xfrm>
              <a:off x="2239742" y="2864070"/>
              <a:ext cx="312515" cy="312515"/>
            </a:xfrm>
            <a:prstGeom prst="ellipse">
              <a:avLst/>
            </a:prstGeom>
            <a:grp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1270" name="Oval 1269"/>
            <p:cNvSpPr/>
            <p:nvPr/>
          </p:nvSpPr>
          <p:spPr bwMode="auto">
            <a:xfrm>
              <a:off x="1901814" y="2590206"/>
              <a:ext cx="312515" cy="312515"/>
            </a:xfrm>
            <a:prstGeom prst="ellipse">
              <a:avLst/>
            </a:prstGeom>
            <a:grp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1271" name="Oval 1270"/>
            <p:cNvSpPr/>
            <p:nvPr/>
          </p:nvSpPr>
          <p:spPr bwMode="auto">
            <a:xfrm>
              <a:off x="1614712" y="3172729"/>
              <a:ext cx="312515" cy="312515"/>
            </a:xfrm>
            <a:prstGeom prst="ellipse">
              <a:avLst/>
            </a:prstGeom>
            <a:grp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1273" name="Oval 1272"/>
            <p:cNvSpPr/>
            <p:nvPr/>
          </p:nvSpPr>
          <p:spPr bwMode="auto">
            <a:xfrm>
              <a:off x="3982820" y="2466847"/>
              <a:ext cx="312515" cy="312515"/>
            </a:xfrm>
            <a:prstGeom prst="ellipse">
              <a:avLst/>
            </a:prstGeom>
            <a:grp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1309" name="Oval 1308"/>
            <p:cNvSpPr/>
            <p:nvPr/>
          </p:nvSpPr>
          <p:spPr bwMode="auto">
            <a:xfrm>
              <a:off x="3649160" y="2443650"/>
              <a:ext cx="312515" cy="312515"/>
            </a:xfrm>
            <a:prstGeom prst="ellipse">
              <a:avLst/>
            </a:prstGeom>
            <a:grp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1310" name="Oval 1309"/>
            <p:cNvSpPr/>
            <p:nvPr/>
          </p:nvSpPr>
          <p:spPr bwMode="auto">
            <a:xfrm>
              <a:off x="6550015" y="3350006"/>
              <a:ext cx="312515" cy="312515"/>
            </a:xfrm>
            <a:prstGeom prst="ellipse">
              <a:avLst/>
            </a:prstGeom>
            <a:grp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sp>
          <p:nvSpPr>
            <p:cNvPr id="1311" name="Oval 1310"/>
            <p:cNvSpPr/>
            <p:nvPr/>
          </p:nvSpPr>
          <p:spPr bwMode="auto">
            <a:xfrm>
              <a:off x="6139082" y="4038600"/>
              <a:ext cx="312515" cy="312515"/>
            </a:xfrm>
            <a:prstGeom prst="ellipse">
              <a:avLst/>
            </a:prstGeom>
            <a:grpFill/>
            <a:ln w="3175">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grpSp>
    </p:spTree>
    <p:extLst>
      <p:ext uri="{BB962C8B-B14F-4D97-AF65-F5344CB8AC3E}">
        <p14:creationId xmlns:p14="http://schemas.microsoft.com/office/powerpoint/2010/main" val="4078976643"/>
      </p:ext>
    </p:extLst>
  </p:cSld>
  <p:clrMapOvr>
    <a:masterClrMapping/>
  </p:clrMapOvr>
  <mc:AlternateContent xmlns:mc="http://schemas.openxmlformats.org/markup-compatibility/2006" xmlns:p14="http://schemas.microsoft.com/office/powerpoint/2010/main">
    <mc:Choice Requires="p14">
      <p:transition spd="slow" p14:dur="1300">
        <p14:pa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50"/>
                                        <p:tgtEl>
                                          <p:spTgt spid="10"/>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1315"/>
                                        </p:tgtEl>
                                        <p:attrNameLst>
                                          <p:attrName>style.visibility</p:attrName>
                                        </p:attrNameLst>
                                      </p:cBhvr>
                                      <p:to>
                                        <p:strVal val="visible"/>
                                      </p:to>
                                    </p:set>
                                    <p:animEffect transition="in" filter="fade">
                                      <p:cBhvr>
                                        <p:cTn id="11" dur="250"/>
                                        <p:tgtEl>
                                          <p:spTgt spid="1315"/>
                                        </p:tgtEl>
                                      </p:cBhvr>
                                    </p:animEffect>
                                  </p:childTnLst>
                                </p:cTn>
                              </p:par>
                              <p:par>
                                <p:cTn id="12" presetID="10" presetClass="entr" presetSubtype="0" fill="hold" grpId="0" nodeType="withEffect">
                                  <p:stCondLst>
                                    <p:cond delay="50"/>
                                  </p:stCondLst>
                                  <p:childTnLst>
                                    <p:set>
                                      <p:cBhvr>
                                        <p:cTn id="13" dur="1" fill="hold">
                                          <p:stCondLst>
                                            <p:cond delay="0"/>
                                          </p:stCondLst>
                                        </p:cTn>
                                        <p:tgtEl>
                                          <p:spTgt spid="1319"/>
                                        </p:tgtEl>
                                        <p:attrNameLst>
                                          <p:attrName>style.visibility</p:attrName>
                                        </p:attrNameLst>
                                      </p:cBhvr>
                                      <p:to>
                                        <p:strVal val="visible"/>
                                      </p:to>
                                    </p:set>
                                    <p:animEffect transition="in" filter="fade">
                                      <p:cBhvr>
                                        <p:cTn id="14" dur="250"/>
                                        <p:tgtEl>
                                          <p:spTgt spid="1319"/>
                                        </p:tgtEl>
                                      </p:cBhvr>
                                    </p:animEffect>
                                  </p:childTnLst>
                                </p:cTn>
                              </p:par>
                              <p:par>
                                <p:cTn id="15" presetID="10" presetClass="entr" presetSubtype="0" fill="hold" grpId="0" nodeType="withEffect">
                                  <p:stCondLst>
                                    <p:cond delay="100"/>
                                  </p:stCondLst>
                                  <p:childTnLst>
                                    <p:set>
                                      <p:cBhvr>
                                        <p:cTn id="16" dur="1" fill="hold">
                                          <p:stCondLst>
                                            <p:cond delay="0"/>
                                          </p:stCondLst>
                                        </p:cTn>
                                        <p:tgtEl>
                                          <p:spTgt spid="1320"/>
                                        </p:tgtEl>
                                        <p:attrNameLst>
                                          <p:attrName>style.visibility</p:attrName>
                                        </p:attrNameLst>
                                      </p:cBhvr>
                                      <p:to>
                                        <p:strVal val="visible"/>
                                      </p:to>
                                    </p:set>
                                    <p:animEffect transition="in" filter="fade">
                                      <p:cBhvr>
                                        <p:cTn id="17" dur="250"/>
                                        <p:tgtEl>
                                          <p:spTgt spid="1320"/>
                                        </p:tgtEl>
                                      </p:cBhvr>
                                    </p:animEffect>
                                  </p:childTnLst>
                                </p:cTn>
                              </p:par>
                              <p:par>
                                <p:cTn id="18" presetID="10" presetClass="entr" presetSubtype="0" fill="hold" grpId="0" nodeType="withEffect">
                                  <p:stCondLst>
                                    <p:cond delay="150"/>
                                  </p:stCondLst>
                                  <p:childTnLst>
                                    <p:set>
                                      <p:cBhvr>
                                        <p:cTn id="19" dur="1" fill="hold">
                                          <p:stCondLst>
                                            <p:cond delay="0"/>
                                          </p:stCondLst>
                                        </p:cTn>
                                        <p:tgtEl>
                                          <p:spTgt spid="1321"/>
                                        </p:tgtEl>
                                        <p:attrNameLst>
                                          <p:attrName>style.visibility</p:attrName>
                                        </p:attrNameLst>
                                      </p:cBhvr>
                                      <p:to>
                                        <p:strVal val="visible"/>
                                      </p:to>
                                    </p:set>
                                    <p:animEffect transition="in" filter="fade">
                                      <p:cBhvr>
                                        <p:cTn id="20" dur="250"/>
                                        <p:tgtEl>
                                          <p:spTgt spid="1321"/>
                                        </p:tgtEl>
                                      </p:cBhvr>
                                    </p:animEffect>
                                  </p:childTnLst>
                                </p:cTn>
                              </p:par>
                              <p:par>
                                <p:cTn id="21" presetID="10" presetClass="entr" presetSubtype="0" fill="hold" grpId="0" nodeType="withEffect">
                                  <p:stCondLst>
                                    <p:cond delay="200"/>
                                  </p:stCondLst>
                                  <p:childTnLst>
                                    <p:set>
                                      <p:cBhvr>
                                        <p:cTn id="22" dur="1" fill="hold">
                                          <p:stCondLst>
                                            <p:cond delay="0"/>
                                          </p:stCondLst>
                                        </p:cTn>
                                        <p:tgtEl>
                                          <p:spTgt spid="1322"/>
                                        </p:tgtEl>
                                        <p:attrNameLst>
                                          <p:attrName>style.visibility</p:attrName>
                                        </p:attrNameLst>
                                      </p:cBhvr>
                                      <p:to>
                                        <p:strVal val="visible"/>
                                      </p:to>
                                    </p:set>
                                    <p:animEffect transition="in" filter="fade">
                                      <p:cBhvr>
                                        <p:cTn id="23" dur="250"/>
                                        <p:tgtEl>
                                          <p:spTgt spid="1322"/>
                                        </p:tgtEl>
                                      </p:cBhvr>
                                    </p:animEffect>
                                  </p:childTnLst>
                                </p:cTn>
                              </p:par>
                              <p:par>
                                <p:cTn id="24" presetID="10" presetClass="entr" presetSubtype="0" fill="hold" grpId="0" nodeType="withEffect">
                                  <p:stCondLst>
                                    <p:cond delay="250"/>
                                  </p:stCondLst>
                                  <p:childTnLst>
                                    <p:set>
                                      <p:cBhvr>
                                        <p:cTn id="25" dur="1" fill="hold">
                                          <p:stCondLst>
                                            <p:cond delay="0"/>
                                          </p:stCondLst>
                                        </p:cTn>
                                        <p:tgtEl>
                                          <p:spTgt spid="1323"/>
                                        </p:tgtEl>
                                        <p:attrNameLst>
                                          <p:attrName>style.visibility</p:attrName>
                                        </p:attrNameLst>
                                      </p:cBhvr>
                                      <p:to>
                                        <p:strVal val="visible"/>
                                      </p:to>
                                    </p:set>
                                    <p:animEffect transition="in" filter="fade">
                                      <p:cBhvr>
                                        <p:cTn id="26" dur="250"/>
                                        <p:tgtEl>
                                          <p:spTgt spid="1323"/>
                                        </p:tgtEl>
                                      </p:cBhvr>
                                    </p:animEffect>
                                  </p:childTnLst>
                                </p:cTn>
                              </p:par>
                              <p:par>
                                <p:cTn id="27" presetID="10" presetClass="entr" presetSubtype="0" fill="hold" grpId="0" nodeType="withEffect">
                                  <p:stCondLst>
                                    <p:cond delay="300"/>
                                  </p:stCondLst>
                                  <p:childTnLst>
                                    <p:set>
                                      <p:cBhvr>
                                        <p:cTn id="28" dur="1" fill="hold">
                                          <p:stCondLst>
                                            <p:cond delay="0"/>
                                          </p:stCondLst>
                                        </p:cTn>
                                        <p:tgtEl>
                                          <p:spTgt spid="1325"/>
                                        </p:tgtEl>
                                        <p:attrNameLst>
                                          <p:attrName>style.visibility</p:attrName>
                                        </p:attrNameLst>
                                      </p:cBhvr>
                                      <p:to>
                                        <p:strVal val="visible"/>
                                      </p:to>
                                    </p:set>
                                    <p:animEffect transition="in" filter="fade">
                                      <p:cBhvr>
                                        <p:cTn id="29" dur="250"/>
                                        <p:tgtEl>
                                          <p:spTgt spid="1325"/>
                                        </p:tgtEl>
                                      </p:cBhvr>
                                    </p:animEffect>
                                  </p:childTnLst>
                                </p:cTn>
                              </p:par>
                              <p:par>
                                <p:cTn id="30" presetID="10" presetClass="entr" presetSubtype="0" fill="hold" grpId="0" nodeType="withEffect">
                                  <p:stCondLst>
                                    <p:cond delay="350"/>
                                  </p:stCondLst>
                                  <p:childTnLst>
                                    <p:set>
                                      <p:cBhvr>
                                        <p:cTn id="31" dur="1" fill="hold">
                                          <p:stCondLst>
                                            <p:cond delay="0"/>
                                          </p:stCondLst>
                                        </p:cTn>
                                        <p:tgtEl>
                                          <p:spTgt spid="1326"/>
                                        </p:tgtEl>
                                        <p:attrNameLst>
                                          <p:attrName>style.visibility</p:attrName>
                                        </p:attrNameLst>
                                      </p:cBhvr>
                                      <p:to>
                                        <p:strVal val="visible"/>
                                      </p:to>
                                    </p:set>
                                    <p:animEffect transition="in" filter="fade">
                                      <p:cBhvr>
                                        <p:cTn id="32" dur="250"/>
                                        <p:tgtEl>
                                          <p:spTgt spid="1326"/>
                                        </p:tgtEl>
                                      </p:cBhvr>
                                    </p:animEffect>
                                  </p:childTnLst>
                                </p:cTn>
                              </p:par>
                              <p:par>
                                <p:cTn id="33" presetID="10" presetClass="entr" presetSubtype="0" fill="hold" grpId="0" nodeType="withEffect">
                                  <p:stCondLst>
                                    <p:cond delay="400"/>
                                  </p:stCondLst>
                                  <p:childTnLst>
                                    <p:set>
                                      <p:cBhvr>
                                        <p:cTn id="34" dur="1" fill="hold">
                                          <p:stCondLst>
                                            <p:cond delay="0"/>
                                          </p:stCondLst>
                                        </p:cTn>
                                        <p:tgtEl>
                                          <p:spTgt spid="1327"/>
                                        </p:tgtEl>
                                        <p:attrNameLst>
                                          <p:attrName>style.visibility</p:attrName>
                                        </p:attrNameLst>
                                      </p:cBhvr>
                                      <p:to>
                                        <p:strVal val="visible"/>
                                      </p:to>
                                    </p:set>
                                    <p:animEffect transition="in" filter="fade">
                                      <p:cBhvr>
                                        <p:cTn id="35" dur="250"/>
                                        <p:tgtEl>
                                          <p:spTgt spid="1327"/>
                                        </p:tgtEl>
                                      </p:cBhvr>
                                    </p:animEffect>
                                  </p:childTnLst>
                                </p:cTn>
                              </p:par>
                              <p:par>
                                <p:cTn id="36" presetID="10" presetClass="entr" presetSubtype="0" fill="hold" grpId="0" nodeType="withEffect">
                                  <p:stCondLst>
                                    <p:cond delay="450"/>
                                  </p:stCondLst>
                                  <p:childTnLst>
                                    <p:set>
                                      <p:cBhvr>
                                        <p:cTn id="37" dur="1" fill="hold">
                                          <p:stCondLst>
                                            <p:cond delay="0"/>
                                          </p:stCondLst>
                                        </p:cTn>
                                        <p:tgtEl>
                                          <p:spTgt spid="1328"/>
                                        </p:tgtEl>
                                        <p:attrNameLst>
                                          <p:attrName>style.visibility</p:attrName>
                                        </p:attrNameLst>
                                      </p:cBhvr>
                                      <p:to>
                                        <p:strVal val="visible"/>
                                      </p:to>
                                    </p:set>
                                    <p:animEffect transition="in" filter="fade">
                                      <p:cBhvr>
                                        <p:cTn id="38" dur="250"/>
                                        <p:tgtEl>
                                          <p:spTgt spid="1328"/>
                                        </p:tgtEl>
                                      </p:cBhvr>
                                    </p:animEffect>
                                  </p:childTnLst>
                                </p:cTn>
                              </p:par>
                              <p:par>
                                <p:cTn id="39" presetID="10" presetClass="entr" presetSubtype="0" fill="hold" grpId="0" nodeType="withEffect">
                                  <p:stCondLst>
                                    <p:cond delay="500"/>
                                  </p:stCondLst>
                                  <p:childTnLst>
                                    <p:set>
                                      <p:cBhvr>
                                        <p:cTn id="40" dur="1" fill="hold">
                                          <p:stCondLst>
                                            <p:cond delay="0"/>
                                          </p:stCondLst>
                                        </p:cTn>
                                        <p:tgtEl>
                                          <p:spTgt spid="1329"/>
                                        </p:tgtEl>
                                        <p:attrNameLst>
                                          <p:attrName>style.visibility</p:attrName>
                                        </p:attrNameLst>
                                      </p:cBhvr>
                                      <p:to>
                                        <p:strVal val="visible"/>
                                      </p:to>
                                    </p:set>
                                    <p:animEffect transition="in" filter="fade">
                                      <p:cBhvr>
                                        <p:cTn id="41" dur="250"/>
                                        <p:tgtEl>
                                          <p:spTgt spid="1329"/>
                                        </p:tgtEl>
                                      </p:cBhvr>
                                    </p:animEffect>
                                  </p:childTnLst>
                                </p:cTn>
                              </p:par>
                              <p:par>
                                <p:cTn id="42" presetID="10" presetClass="entr" presetSubtype="0" fill="hold" grpId="0" nodeType="withEffect">
                                  <p:stCondLst>
                                    <p:cond delay="550"/>
                                  </p:stCondLst>
                                  <p:childTnLst>
                                    <p:set>
                                      <p:cBhvr>
                                        <p:cTn id="43" dur="1" fill="hold">
                                          <p:stCondLst>
                                            <p:cond delay="0"/>
                                          </p:stCondLst>
                                        </p:cTn>
                                        <p:tgtEl>
                                          <p:spTgt spid="1330"/>
                                        </p:tgtEl>
                                        <p:attrNameLst>
                                          <p:attrName>style.visibility</p:attrName>
                                        </p:attrNameLst>
                                      </p:cBhvr>
                                      <p:to>
                                        <p:strVal val="visible"/>
                                      </p:to>
                                    </p:set>
                                    <p:animEffect transition="in" filter="fade">
                                      <p:cBhvr>
                                        <p:cTn id="44" dur="250"/>
                                        <p:tgtEl>
                                          <p:spTgt spid="1330"/>
                                        </p:tgtEl>
                                      </p:cBhvr>
                                    </p:animEffect>
                                  </p:childTnLst>
                                </p:cTn>
                              </p:par>
                              <p:par>
                                <p:cTn id="45" presetID="10" presetClass="entr" presetSubtype="0" fill="hold" grpId="0" nodeType="withEffect">
                                  <p:stCondLst>
                                    <p:cond delay="600"/>
                                  </p:stCondLst>
                                  <p:childTnLst>
                                    <p:set>
                                      <p:cBhvr>
                                        <p:cTn id="46" dur="1" fill="hold">
                                          <p:stCondLst>
                                            <p:cond delay="0"/>
                                          </p:stCondLst>
                                        </p:cTn>
                                        <p:tgtEl>
                                          <p:spTgt spid="1331"/>
                                        </p:tgtEl>
                                        <p:attrNameLst>
                                          <p:attrName>style.visibility</p:attrName>
                                        </p:attrNameLst>
                                      </p:cBhvr>
                                      <p:to>
                                        <p:strVal val="visible"/>
                                      </p:to>
                                    </p:set>
                                    <p:animEffect transition="in" filter="fade">
                                      <p:cBhvr>
                                        <p:cTn id="47" dur="250"/>
                                        <p:tgtEl>
                                          <p:spTgt spid="1331"/>
                                        </p:tgtEl>
                                      </p:cBhvr>
                                    </p:animEffect>
                                  </p:childTnLst>
                                </p:cTn>
                              </p:par>
                              <p:par>
                                <p:cTn id="48" presetID="10" presetClass="entr" presetSubtype="0" fill="hold" grpId="0" nodeType="withEffect">
                                  <p:stCondLst>
                                    <p:cond delay="650"/>
                                  </p:stCondLst>
                                  <p:childTnLst>
                                    <p:set>
                                      <p:cBhvr>
                                        <p:cTn id="49" dur="1" fill="hold">
                                          <p:stCondLst>
                                            <p:cond delay="0"/>
                                          </p:stCondLst>
                                        </p:cTn>
                                        <p:tgtEl>
                                          <p:spTgt spid="1332"/>
                                        </p:tgtEl>
                                        <p:attrNameLst>
                                          <p:attrName>style.visibility</p:attrName>
                                        </p:attrNameLst>
                                      </p:cBhvr>
                                      <p:to>
                                        <p:strVal val="visible"/>
                                      </p:to>
                                    </p:set>
                                    <p:animEffect transition="in" filter="fade">
                                      <p:cBhvr>
                                        <p:cTn id="50" dur="250"/>
                                        <p:tgtEl>
                                          <p:spTgt spid="1332"/>
                                        </p:tgtEl>
                                      </p:cBhvr>
                                    </p:animEffect>
                                  </p:childTnLst>
                                </p:cTn>
                              </p:par>
                              <p:par>
                                <p:cTn id="51" presetID="10" presetClass="entr" presetSubtype="0" fill="hold" grpId="0" nodeType="withEffect">
                                  <p:stCondLst>
                                    <p:cond delay="700"/>
                                  </p:stCondLst>
                                  <p:childTnLst>
                                    <p:set>
                                      <p:cBhvr>
                                        <p:cTn id="52" dur="1" fill="hold">
                                          <p:stCondLst>
                                            <p:cond delay="0"/>
                                          </p:stCondLst>
                                        </p:cTn>
                                        <p:tgtEl>
                                          <p:spTgt spid="1333"/>
                                        </p:tgtEl>
                                        <p:attrNameLst>
                                          <p:attrName>style.visibility</p:attrName>
                                        </p:attrNameLst>
                                      </p:cBhvr>
                                      <p:to>
                                        <p:strVal val="visible"/>
                                      </p:to>
                                    </p:set>
                                    <p:animEffect transition="in" filter="fade">
                                      <p:cBhvr>
                                        <p:cTn id="53" dur="250"/>
                                        <p:tgtEl>
                                          <p:spTgt spid="1333"/>
                                        </p:tgtEl>
                                      </p:cBhvr>
                                    </p:animEffect>
                                  </p:childTnLst>
                                </p:cTn>
                              </p:par>
                              <p:par>
                                <p:cTn id="54" presetID="10" presetClass="entr" presetSubtype="0" fill="hold" grpId="0" nodeType="withEffect">
                                  <p:stCondLst>
                                    <p:cond delay="800"/>
                                  </p:stCondLst>
                                  <p:childTnLst>
                                    <p:set>
                                      <p:cBhvr>
                                        <p:cTn id="55" dur="1" fill="hold">
                                          <p:stCondLst>
                                            <p:cond delay="0"/>
                                          </p:stCondLst>
                                        </p:cTn>
                                        <p:tgtEl>
                                          <p:spTgt spid="1334"/>
                                        </p:tgtEl>
                                        <p:attrNameLst>
                                          <p:attrName>style.visibility</p:attrName>
                                        </p:attrNameLst>
                                      </p:cBhvr>
                                      <p:to>
                                        <p:strVal val="visible"/>
                                      </p:to>
                                    </p:set>
                                    <p:animEffect transition="in" filter="fade">
                                      <p:cBhvr>
                                        <p:cTn id="56" dur="250"/>
                                        <p:tgtEl>
                                          <p:spTgt spid="1334"/>
                                        </p:tgtEl>
                                      </p:cBhvr>
                                    </p:animEffect>
                                  </p:childTnLst>
                                </p:cTn>
                              </p:par>
                              <p:par>
                                <p:cTn id="57" presetID="10" presetClass="entr" presetSubtype="0" fill="hold" grpId="0" nodeType="withEffect">
                                  <p:stCondLst>
                                    <p:cond delay="900"/>
                                  </p:stCondLst>
                                  <p:childTnLst>
                                    <p:set>
                                      <p:cBhvr>
                                        <p:cTn id="58" dur="1" fill="hold">
                                          <p:stCondLst>
                                            <p:cond delay="0"/>
                                          </p:stCondLst>
                                        </p:cTn>
                                        <p:tgtEl>
                                          <p:spTgt spid="1335"/>
                                        </p:tgtEl>
                                        <p:attrNameLst>
                                          <p:attrName>style.visibility</p:attrName>
                                        </p:attrNameLst>
                                      </p:cBhvr>
                                      <p:to>
                                        <p:strVal val="visible"/>
                                      </p:to>
                                    </p:set>
                                    <p:animEffect transition="in" filter="fade">
                                      <p:cBhvr>
                                        <p:cTn id="59" dur="250"/>
                                        <p:tgtEl>
                                          <p:spTgt spid="1335"/>
                                        </p:tgtEl>
                                      </p:cBhvr>
                                    </p:animEffect>
                                  </p:childTnLst>
                                </p:cTn>
                              </p:par>
                              <p:par>
                                <p:cTn id="60" presetID="10" presetClass="entr" presetSubtype="0" fill="hold" grpId="0" nodeType="withEffect">
                                  <p:stCondLst>
                                    <p:cond delay="1000"/>
                                  </p:stCondLst>
                                  <p:childTnLst>
                                    <p:set>
                                      <p:cBhvr>
                                        <p:cTn id="61" dur="1" fill="hold">
                                          <p:stCondLst>
                                            <p:cond delay="0"/>
                                          </p:stCondLst>
                                        </p:cTn>
                                        <p:tgtEl>
                                          <p:spTgt spid="1336"/>
                                        </p:tgtEl>
                                        <p:attrNameLst>
                                          <p:attrName>style.visibility</p:attrName>
                                        </p:attrNameLst>
                                      </p:cBhvr>
                                      <p:to>
                                        <p:strVal val="visible"/>
                                      </p:to>
                                    </p:set>
                                    <p:animEffect transition="in" filter="fade">
                                      <p:cBhvr>
                                        <p:cTn id="62" dur="250"/>
                                        <p:tgtEl>
                                          <p:spTgt spid="1336"/>
                                        </p:tgtEl>
                                      </p:cBhvr>
                                    </p:animEffect>
                                  </p:childTnLst>
                                </p:cTn>
                              </p:par>
                            </p:childTnLst>
                          </p:cTn>
                        </p:par>
                        <p:par>
                          <p:cTn id="63" fill="hold">
                            <p:stCondLst>
                              <p:cond delay="2000"/>
                            </p:stCondLst>
                            <p:childTnLst>
                              <p:par>
                                <p:cTn id="64" presetID="10" presetClass="entr" presetSubtype="0" fill="hold" grpId="0" nodeType="afterEffect">
                                  <p:stCondLst>
                                    <p:cond delay="250"/>
                                  </p:stCondLst>
                                  <p:childTnLst>
                                    <p:set>
                                      <p:cBhvr>
                                        <p:cTn id="65" dur="1" fill="hold">
                                          <p:stCondLst>
                                            <p:cond delay="0"/>
                                          </p:stCondLst>
                                        </p:cTn>
                                        <p:tgtEl>
                                          <p:spTgt spid="4"/>
                                        </p:tgtEl>
                                        <p:attrNameLst>
                                          <p:attrName>style.visibility</p:attrName>
                                        </p:attrNameLst>
                                      </p:cBhvr>
                                      <p:to>
                                        <p:strVal val="visible"/>
                                      </p:to>
                                    </p:set>
                                    <p:animEffect transition="in" filter="fade">
                                      <p:cBhvr>
                                        <p:cTn id="6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15" grpId="0" animBg="1"/>
      <p:bldP spid="1319" grpId="0" animBg="1"/>
      <p:bldP spid="1320" grpId="0" animBg="1"/>
      <p:bldP spid="1321" grpId="0" animBg="1"/>
      <p:bldP spid="1322" grpId="0" animBg="1"/>
      <p:bldP spid="1323" grpId="0" animBg="1"/>
      <p:bldP spid="1325" grpId="0" animBg="1"/>
      <p:bldP spid="1326" grpId="0" animBg="1"/>
      <p:bldP spid="1327" grpId="0" animBg="1"/>
      <p:bldP spid="1328" grpId="0" animBg="1"/>
      <p:bldP spid="1329" grpId="0" animBg="1"/>
      <p:bldP spid="1330" grpId="0" animBg="1"/>
      <p:bldP spid="1331" grpId="0" animBg="1"/>
      <p:bldP spid="1332" grpId="0" animBg="1"/>
      <p:bldP spid="1333" grpId="0" animBg="1"/>
      <p:bldP spid="1334" grpId="0" animBg="1"/>
      <p:bldP spid="1335" grpId="0" animBg="1"/>
      <p:bldP spid="1336"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txBox="1">
            <a:spLocks/>
          </p:cNvSpPr>
          <p:nvPr/>
        </p:nvSpPr>
        <p:spPr>
          <a:xfrm>
            <a:off x="5137259" y="2281272"/>
            <a:ext cx="6369515" cy="747897"/>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5400" b="0" kern="1200" cap="none" spc="-100" baseline="0">
                <a:ln w="3175">
                  <a:noFill/>
                </a:ln>
                <a:solidFill>
                  <a:schemeClr val="bg1"/>
                </a:solidFill>
                <a:effectLst/>
                <a:latin typeface="Segoe UI Light" pitchFamily="34" charset="0"/>
                <a:ea typeface="+mn-ea"/>
                <a:cs typeface="Arial" charset="0"/>
              </a:defRPr>
            </a:lvl1pPr>
          </a:lstStyle>
          <a:p>
            <a:pPr>
              <a:tabLst>
                <a:tab pos="1089025" algn="l"/>
              </a:tabLst>
            </a:pPr>
            <a:r>
              <a:rPr lang="en-US" dirty="0" smtClean="0"/>
              <a:t>Cloud Services</a:t>
            </a:r>
            <a:endParaRPr lang="en-US" dirty="0"/>
          </a:p>
        </p:txBody>
      </p:sp>
      <p:sp>
        <p:nvSpPr>
          <p:cNvPr id="13" name="Content Placeholder 2"/>
          <p:cNvSpPr>
            <a:spLocks noGrp="1"/>
          </p:cNvSpPr>
          <p:nvPr>
            <p:ph type="body" sz="quarter" idx="10"/>
          </p:nvPr>
        </p:nvSpPr>
        <p:spPr/>
        <p:txBody>
          <a:bodyPr/>
          <a:lstStyle/>
          <a:p>
            <a:pPr marL="460375" indent="-457200">
              <a:lnSpc>
                <a:spcPct val="100000"/>
              </a:lnSpc>
              <a:buFont typeface="Wingdings" pitchFamily="2" charset="2"/>
              <a:buChar char="ß"/>
            </a:pPr>
            <a:r>
              <a:rPr lang="en-US" sz="2800" dirty="0" smtClean="0"/>
              <a:t>Build infinitely scalable apps and services</a:t>
            </a:r>
          </a:p>
          <a:p>
            <a:pPr marL="460375" indent="-457200">
              <a:lnSpc>
                <a:spcPct val="100000"/>
              </a:lnSpc>
              <a:buFont typeface="Wingdings" pitchFamily="2" charset="2"/>
              <a:buChar char="ß"/>
            </a:pPr>
            <a:r>
              <a:rPr lang="en-US" sz="2800" dirty="0" smtClean="0"/>
              <a:t>Support rich multi-tier architectures</a:t>
            </a:r>
            <a:endParaRPr lang="en-US" sz="2800" dirty="0"/>
          </a:p>
          <a:p>
            <a:pPr marL="460375" indent="-457200">
              <a:lnSpc>
                <a:spcPct val="100000"/>
              </a:lnSpc>
              <a:buFont typeface="Wingdings" pitchFamily="2" charset="2"/>
              <a:buChar char="ß"/>
            </a:pPr>
            <a:r>
              <a:rPr lang="en-US" sz="2800" dirty="0" smtClean="0"/>
              <a:t>Automated application management</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81850" y="2111566"/>
            <a:ext cx="3066325" cy="3066325"/>
          </a:xfrm>
          <a:prstGeom prst="rect">
            <a:avLst/>
          </a:prstGeom>
        </p:spPr>
      </p:pic>
    </p:spTree>
    <p:extLst>
      <p:ext uri="{BB962C8B-B14F-4D97-AF65-F5344CB8AC3E}">
        <p14:creationId xmlns:p14="http://schemas.microsoft.com/office/powerpoint/2010/main" val="223702959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50"/>
                                        <p:tgtEl>
                                          <p:spTgt spid="2"/>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250"/>
                                        <p:tgtEl>
                                          <p:spTgt spid="12"/>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13">
                                            <p:txEl>
                                              <p:pRg st="0" end="0"/>
                                            </p:txEl>
                                          </p:spTgt>
                                        </p:tgtEl>
                                        <p:attrNameLst>
                                          <p:attrName>style.visibility</p:attrName>
                                        </p:attrNameLst>
                                      </p:cBhvr>
                                      <p:to>
                                        <p:strVal val="visible"/>
                                      </p:to>
                                    </p:set>
                                    <p:animEffect transition="in" filter="fade">
                                      <p:cBhvr>
                                        <p:cTn id="13" dur="250"/>
                                        <p:tgtEl>
                                          <p:spTgt spid="13">
                                            <p:txEl>
                                              <p:pRg st="0" end="0"/>
                                            </p:txEl>
                                          </p:spTgt>
                                        </p:tgtEl>
                                      </p:cBhvr>
                                    </p:animEffect>
                                  </p:childTnLst>
                                </p:cTn>
                              </p:par>
                              <p:par>
                                <p:cTn id="14" presetID="10" presetClass="entr" presetSubtype="0" fill="hold" grpId="0" nodeType="withEffect">
                                  <p:stCondLst>
                                    <p:cond delay="750"/>
                                  </p:stCondLst>
                                  <p:childTnLst>
                                    <p:set>
                                      <p:cBhvr>
                                        <p:cTn id="15" dur="1" fill="hold">
                                          <p:stCondLst>
                                            <p:cond delay="0"/>
                                          </p:stCondLst>
                                        </p:cTn>
                                        <p:tgtEl>
                                          <p:spTgt spid="13">
                                            <p:txEl>
                                              <p:pRg st="1" end="1"/>
                                            </p:txEl>
                                          </p:spTgt>
                                        </p:tgtEl>
                                        <p:attrNameLst>
                                          <p:attrName>style.visibility</p:attrName>
                                        </p:attrNameLst>
                                      </p:cBhvr>
                                      <p:to>
                                        <p:strVal val="visible"/>
                                      </p:to>
                                    </p:set>
                                    <p:animEffect transition="in" filter="fade">
                                      <p:cBhvr>
                                        <p:cTn id="16" dur="250"/>
                                        <p:tgtEl>
                                          <p:spTgt spid="13">
                                            <p:txEl>
                                              <p:pRg st="1" end="1"/>
                                            </p:txEl>
                                          </p:spTgt>
                                        </p:tgtEl>
                                      </p:cBhvr>
                                    </p:animEffect>
                                  </p:childTnLst>
                                </p:cTn>
                              </p:par>
                              <p:par>
                                <p:cTn id="17" presetID="10" presetClass="entr" presetSubtype="0" fill="hold" grpId="0" nodeType="withEffect">
                                  <p:stCondLst>
                                    <p:cond delay="1000"/>
                                  </p:stCondLst>
                                  <p:childTnLst>
                                    <p:set>
                                      <p:cBhvr>
                                        <p:cTn id="18" dur="1" fill="hold">
                                          <p:stCondLst>
                                            <p:cond delay="0"/>
                                          </p:stCondLst>
                                        </p:cTn>
                                        <p:tgtEl>
                                          <p:spTgt spid="13">
                                            <p:txEl>
                                              <p:pRg st="2" end="2"/>
                                            </p:txEl>
                                          </p:spTgt>
                                        </p:tgtEl>
                                        <p:attrNameLst>
                                          <p:attrName>style.visibility</p:attrName>
                                        </p:attrNameLst>
                                      </p:cBhvr>
                                      <p:to>
                                        <p:strVal val="visible"/>
                                      </p:to>
                                    </p:set>
                                    <p:animEffect transition="in" filter="fade">
                                      <p:cBhvr>
                                        <p:cTn id="19" dur="250"/>
                                        <p:tgtEl>
                                          <p:spTgt spid="1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776942" y="2932152"/>
            <a:ext cx="7477111" cy="1107996"/>
          </a:xfrm>
          <a:prstGeom prst="rect">
            <a:avLst/>
          </a:prstGeom>
        </p:spPr>
        <p:txBody>
          <a:bodyPr wrap="none">
            <a:spAutoFit/>
          </a:bodyPr>
          <a:lstStyle/>
          <a:p>
            <a:pPr lvl="0" defTabSz="914099" fontAlgn="base">
              <a:spcBef>
                <a:spcPct val="0"/>
              </a:spcBef>
              <a:spcAft>
                <a:spcPct val="0"/>
              </a:spcAft>
            </a:pPr>
            <a:r>
              <a:rPr lang="en-US" sz="6600" dirty="0" smtClean="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Cloud Services (Dev)</a:t>
            </a:r>
            <a:endParaRPr lang="en-US" sz="6600"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4265580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61104" y="1293146"/>
            <a:ext cx="2559861" cy="614116"/>
          </a:xfrm>
          <a:prstGeom prst="rect">
            <a:avLst/>
          </a:prstGeom>
        </p:spPr>
      </p:pic>
      <p:sp>
        <p:nvSpPr>
          <p:cNvPr id="18" name="Rounded Rectangle 17"/>
          <p:cNvSpPr/>
          <p:nvPr/>
        </p:nvSpPr>
        <p:spPr bwMode="auto">
          <a:xfrm>
            <a:off x="5532426" y="1452851"/>
            <a:ext cx="2310559" cy="857940"/>
          </a:xfrm>
          <a:prstGeom prst="roundRect">
            <a:avLst>
              <a:gd name="adj" fmla="val 32755"/>
            </a:avLst>
          </a:prstGeom>
          <a:solidFill>
            <a:srgbClr val="FFFFFF">
              <a:alpha val="7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sp>
        <p:nvSpPr>
          <p:cNvPr id="19" name="Rounded Rectangle 18"/>
          <p:cNvSpPr/>
          <p:nvPr/>
        </p:nvSpPr>
        <p:spPr bwMode="auto">
          <a:xfrm>
            <a:off x="4236506" y="1155725"/>
            <a:ext cx="2279887" cy="1034821"/>
          </a:xfrm>
          <a:prstGeom prst="roundRect">
            <a:avLst>
              <a:gd name="adj" fmla="val 19324"/>
            </a:avLst>
          </a:prstGeom>
          <a:solidFill>
            <a:srgbClr val="FFFFFF">
              <a:alpha val="50196"/>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sp>
        <p:nvSpPr>
          <p:cNvPr id="20" name="Rounded Rectangle 19"/>
          <p:cNvSpPr/>
          <p:nvPr/>
        </p:nvSpPr>
        <p:spPr bwMode="auto">
          <a:xfrm>
            <a:off x="4831252" y="798680"/>
            <a:ext cx="2459370" cy="1615263"/>
          </a:xfrm>
          <a:prstGeom prst="roundRect">
            <a:avLst>
              <a:gd name="adj" fmla="val 19746"/>
            </a:avLst>
          </a:prstGeom>
          <a:solidFill>
            <a:srgbClr val="FFFFFF">
              <a:alpha val="94118"/>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sp>
        <p:nvSpPr>
          <p:cNvPr id="21" name="Rounded Rectangle 20"/>
          <p:cNvSpPr/>
          <p:nvPr/>
        </p:nvSpPr>
        <p:spPr bwMode="auto">
          <a:xfrm>
            <a:off x="4490008" y="1259656"/>
            <a:ext cx="1275667" cy="596030"/>
          </a:xfrm>
          <a:prstGeom prst="roundRect">
            <a:avLst>
              <a:gd name="adj" fmla="val 34453"/>
            </a:avLst>
          </a:prstGeom>
          <a:solidFill>
            <a:srgbClr val="FFFFFF">
              <a:alpha val="7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sp>
        <p:nvSpPr>
          <p:cNvPr id="22" name="Rounded Rectangle 21"/>
          <p:cNvSpPr/>
          <p:nvPr/>
        </p:nvSpPr>
        <p:spPr bwMode="auto">
          <a:xfrm>
            <a:off x="5172175" y="1473281"/>
            <a:ext cx="1699468" cy="1107029"/>
          </a:xfrm>
          <a:prstGeom prst="roundRect">
            <a:avLst>
              <a:gd name="adj" fmla="val 27395"/>
            </a:avLst>
          </a:prstGeom>
          <a:solidFill>
            <a:srgbClr val="FFFFFF">
              <a:alpha val="50196"/>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15455" y="4960400"/>
            <a:ext cx="2357914" cy="1363641"/>
          </a:xfrm>
          <a:prstGeom prst="rect">
            <a:avLst/>
          </a:prstGeom>
        </p:spPr>
      </p:pic>
      <p:grpSp>
        <p:nvGrpSpPr>
          <p:cNvPr id="16" name="Group 15"/>
          <p:cNvGrpSpPr/>
          <p:nvPr/>
        </p:nvGrpSpPr>
        <p:grpSpPr>
          <a:xfrm>
            <a:off x="5304100" y="5081480"/>
            <a:ext cx="1567543" cy="979715"/>
            <a:chOff x="2075433" y="3557736"/>
            <a:chExt cx="1567543" cy="979715"/>
          </a:xfrm>
        </p:grpSpPr>
        <p:sp>
          <p:nvSpPr>
            <p:cNvPr id="14" name="Rounded Rectangle 13"/>
            <p:cNvSpPr/>
            <p:nvPr/>
          </p:nvSpPr>
          <p:spPr bwMode="auto">
            <a:xfrm>
              <a:off x="2075433" y="3557736"/>
              <a:ext cx="1567543" cy="979715"/>
            </a:xfrm>
            <a:prstGeom prst="roundRect">
              <a:avLst>
                <a:gd name="adj" fmla="val 2011"/>
              </a:avLst>
            </a:prstGeom>
            <a:solidFill>
              <a:srgbClr val="85BCE6">
                <a:alpha val="60000"/>
              </a:srgbClr>
            </a:solidFill>
            <a:ln w="12700">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11" name="Picture 10"/>
            <p:cNvPicPr>
              <a:picLocks noChangeAspect="1"/>
            </p:cNvPicPr>
            <p:nvPr/>
          </p:nvPicPr>
          <p:blipFill>
            <a:blip r:embed="rId5" cstate="print">
              <a:duotone>
                <a:prstClr val="black"/>
                <a:schemeClr val="bg1">
                  <a:tint val="45000"/>
                  <a:satMod val="400000"/>
                </a:schemeClr>
              </a:duotone>
              <a:extLst>
                <a:ext uri="{BEBA8EAE-BF5A-486C-A8C5-ECC9F3942E4B}">
                  <a14:imgProps xmlns:a14="http://schemas.microsoft.com/office/drawing/2010/main">
                    <a14:imgLayer r:embed="rId6">
                      <a14:imgEffect>
                        <a14:colorTemperature colorTemp="1500"/>
                      </a14:imgEffect>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2180502" y="3787445"/>
              <a:ext cx="526347" cy="526347"/>
            </a:xfrm>
            <a:prstGeom prst="rect">
              <a:avLst/>
            </a:prstGeom>
          </p:spPr>
        </p:pic>
        <p:sp>
          <p:nvSpPr>
            <p:cNvPr id="15" name="TextBox 14"/>
            <p:cNvSpPr txBox="1"/>
            <p:nvPr/>
          </p:nvSpPr>
          <p:spPr>
            <a:xfrm>
              <a:off x="2762201" y="3846372"/>
              <a:ext cx="750718" cy="393954"/>
            </a:xfrm>
            <a:prstGeom prst="rect">
              <a:avLst/>
            </a:prstGeom>
            <a:noFill/>
          </p:spPr>
          <p:txBody>
            <a:bodyPr wrap="none" lIns="0" tIns="0" rIns="0" bIns="0" rtlCol="0">
              <a:spAutoFit/>
            </a:bodyPr>
            <a:lstStyle/>
            <a:p>
              <a:pPr>
                <a:lnSpc>
                  <a:spcPct val="80000"/>
                </a:lnSpc>
                <a:buSzPct val="80000"/>
              </a:pPr>
              <a:r>
                <a:rPr lang="en-US" sz="1600" dirty="0" smtClean="0">
                  <a:solidFill>
                    <a:schemeClr val="bg1"/>
                  </a:solidFill>
                </a:rPr>
                <a:t>service</a:t>
              </a:r>
              <a:br>
                <a:rPr lang="en-US" sz="1600" dirty="0" smtClean="0">
                  <a:solidFill>
                    <a:schemeClr val="bg1"/>
                  </a:solidFill>
                </a:rPr>
              </a:br>
              <a:r>
                <a:rPr lang="en-US" sz="1600" dirty="0" smtClean="0">
                  <a:solidFill>
                    <a:schemeClr val="bg1"/>
                  </a:solidFill>
                </a:rPr>
                <a:t>package</a:t>
              </a:r>
              <a:endParaRPr lang="en-US" sz="1600" dirty="0">
                <a:solidFill>
                  <a:schemeClr val="bg1"/>
                </a:solidFill>
              </a:endParaRPr>
            </a:p>
          </p:txBody>
        </p:sp>
      </p:grpSp>
      <p:sp>
        <p:nvSpPr>
          <p:cNvPr id="10" name="Up Arrow 9"/>
          <p:cNvSpPr/>
          <p:nvPr/>
        </p:nvSpPr>
        <p:spPr bwMode="auto">
          <a:xfrm>
            <a:off x="5430233" y="2736068"/>
            <a:ext cx="1295400" cy="2222021"/>
          </a:xfrm>
          <a:prstGeom prst="upArrow">
            <a:avLst/>
          </a:prstGeom>
          <a:solidFill>
            <a:srgbClr val="7ECCFF">
              <a:alpha val="23922"/>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nvGrpSpPr>
          <p:cNvPr id="26" name="Group 25"/>
          <p:cNvGrpSpPr/>
          <p:nvPr/>
        </p:nvGrpSpPr>
        <p:grpSpPr>
          <a:xfrm>
            <a:off x="5304100" y="1099173"/>
            <a:ext cx="1567543" cy="979715"/>
            <a:chOff x="2075433" y="3557736"/>
            <a:chExt cx="1567543" cy="979715"/>
          </a:xfrm>
        </p:grpSpPr>
        <p:sp>
          <p:nvSpPr>
            <p:cNvPr id="27" name="Rounded Rectangle 26"/>
            <p:cNvSpPr/>
            <p:nvPr/>
          </p:nvSpPr>
          <p:spPr bwMode="auto">
            <a:xfrm>
              <a:off x="2075433" y="3557736"/>
              <a:ext cx="1567543" cy="979715"/>
            </a:xfrm>
            <a:prstGeom prst="roundRect">
              <a:avLst>
                <a:gd name="adj" fmla="val 2011"/>
              </a:avLst>
            </a:prstGeom>
            <a:solidFill>
              <a:srgbClr val="85BCE6"/>
            </a:solidFill>
            <a:ln w="12700">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28" name="Picture 27"/>
            <p:cNvPicPr>
              <a:picLocks noChangeAspect="1"/>
            </p:cNvPicPr>
            <p:nvPr/>
          </p:nvPicPr>
          <p:blipFill>
            <a:blip r:embed="rId5" cstate="print">
              <a:duotone>
                <a:prstClr val="black"/>
                <a:schemeClr val="bg1">
                  <a:tint val="45000"/>
                  <a:satMod val="400000"/>
                </a:schemeClr>
              </a:duotone>
              <a:extLst>
                <a:ext uri="{BEBA8EAE-BF5A-486C-A8C5-ECC9F3942E4B}">
                  <a14:imgProps xmlns:a14="http://schemas.microsoft.com/office/drawing/2010/main">
                    <a14:imgLayer r:embed="rId6">
                      <a14:imgEffect>
                        <a14:colorTemperature colorTemp="1500"/>
                      </a14:imgEffect>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2180502" y="3787445"/>
              <a:ext cx="526347" cy="526347"/>
            </a:xfrm>
            <a:prstGeom prst="rect">
              <a:avLst/>
            </a:prstGeom>
          </p:spPr>
        </p:pic>
        <p:sp>
          <p:nvSpPr>
            <p:cNvPr id="29" name="TextBox 28"/>
            <p:cNvSpPr txBox="1"/>
            <p:nvPr/>
          </p:nvSpPr>
          <p:spPr>
            <a:xfrm>
              <a:off x="2762201" y="3846372"/>
              <a:ext cx="750718" cy="393954"/>
            </a:xfrm>
            <a:prstGeom prst="rect">
              <a:avLst/>
            </a:prstGeom>
            <a:noFill/>
          </p:spPr>
          <p:txBody>
            <a:bodyPr wrap="none" lIns="0" tIns="0" rIns="0" bIns="0" rtlCol="0">
              <a:spAutoFit/>
            </a:bodyPr>
            <a:lstStyle/>
            <a:p>
              <a:pPr>
                <a:lnSpc>
                  <a:spcPct val="80000"/>
                </a:lnSpc>
                <a:buSzPct val="80000"/>
              </a:pPr>
              <a:r>
                <a:rPr lang="en-US" sz="1600" dirty="0" smtClean="0">
                  <a:solidFill>
                    <a:schemeClr val="bg1"/>
                  </a:solidFill>
                </a:rPr>
                <a:t>service</a:t>
              </a:r>
              <a:br>
                <a:rPr lang="en-US" sz="1600" dirty="0" smtClean="0">
                  <a:solidFill>
                    <a:schemeClr val="bg1"/>
                  </a:solidFill>
                </a:rPr>
              </a:br>
              <a:r>
                <a:rPr lang="en-US" sz="1600" dirty="0" smtClean="0">
                  <a:solidFill>
                    <a:schemeClr val="bg1"/>
                  </a:solidFill>
                </a:rPr>
                <a:t>package</a:t>
              </a:r>
              <a:endParaRPr lang="en-US" sz="1600" dirty="0">
                <a:solidFill>
                  <a:schemeClr val="bg1"/>
                </a:solidFill>
              </a:endParaRPr>
            </a:p>
          </p:txBody>
        </p:sp>
      </p:grpSp>
    </p:spTree>
    <p:extLst>
      <p:ext uri="{BB962C8B-B14F-4D97-AF65-F5344CB8AC3E}">
        <p14:creationId xmlns:p14="http://schemas.microsoft.com/office/powerpoint/2010/main" val="103891088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00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50"/>
                                        <p:tgtEl>
                                          <p:spTgt spid="19"/>
                                        </p:tgtEl>
                                      </p:cBhvr>
                                    </p:animEffect>
                                    <p:anim calcmode="lin" valueType="num">
                                      <p:cBhvr>
                                        <p:cTn id="8" dur="750" fill="hold"/>
                                        <p:tgtEl>
                                          <p:spTgt spid="19"/>
                                        </p:tgtEl>
                                        <p:attrNameLst>
                                          <p:attrName>ppt_x</p:attrName>
                                        </p:attrNameLst>
                                      </p:cBhvr>
                                      <p:tavLst>
                                        <p:tav tm="0">
                                          <p:val>
                                            <p:strVal val="#ppt_x"/>
                                          </p:val>
                                        </p:tav>
                                        <p:tav tm="100000">
                                          <p:val>
                                            <p:strVal val="#ppt_x"/>
                                          </p:val>
                                        </p:tav>
                                      </p:tavLst>
                                    </p:anim>
                                    <p:anim calcmode="lin" valueType="num">
                                      <p:cBhvr>
                                        <p:cTn id="9" dur="750" fill="hold"/>
                                        <p:tgtEl>
                                          <p:spTgt spid="1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100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1500"/>
                                        <p:tgtEl>
                                          <p:spTgt spid="22"/>
                                        </p:tgtEl>
                                      </p:cBhvr>
                                    </p:animEffect>
                                    <p:anim calcmode="lin" valueType="num">
                                      <p:cBhvr>
                                        <p:cTn id="13" dur="1500" fill="hold"/>
                                        <p:tgtEl>
                                          <p:spTgt spid="22"/>
                                        </p:tgtEl>
                                        <p:attrNameLst>
                                          <p:attrName>ppt_x</p:attrName>
                                        </p:attrNameLst>
                                      </p:cBhvr>
                                      <p:tavLst>
                                        <p:tav tm="0">
                                          <p:val>
                                            <p:strVal val="#ppt_x"/>
                                          </p:val>
                                        </p:tav>
                                        <p:tav tm="100000">
                                          <p:val>
                                            <p:strVal val="#ppt_x"/>
                                          </p:val>
                                        </p:tav>
                                      </p:tavLst>
                                    </p:anim>
                                    <p:anim calcmode="lin" valueType="num">
                                      <p:cBhvr>
                                        <p:cTn id="14" dur="1500" fill="hold"/>
                                        <p:tgtEl>
                                          <p:spTgt spid="22"/>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100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500"/>
                                        <p:tgtEl>
                                          <p:spTgt spid="20"/>
                                        </p:tgtEl>
                                      </p:cBhvr>
                                    </p:animEffect>
                                  </p:childTnLst>
                                </p:cTn>
                              </p:par>
                              <p:par>
                                <p:cTn id="18" presetID="42" presetClass="entr" presetSubtype="0" fill="hold" grpId="0" nodeType="withEffect">
                                  <p:stCondLst>
                                    <p:cond delay="1000"/>
                                  </p:stCondLst>
                                  <p:childTnLst>
                                    <p:set>
                                      <p:cBhvr>
                                        <p:cTn id="19" dur="1" fill="hold">
                                          <p:stCondLst>
                                            <p:cond delay="0"/>
                                          </p:stCondLst>
                                        </p:cTn>
                                        <p:tgtEl>
                                          <p:spTgt spid="21"/>
                                        </p:tgtEl>
                                        <p:attrNameLst>
                                          <p:attrName>style.visibility</p:attrName>
                                        </p:attrNameLst>
                                      </p:cBhvr>
                                      <p:to>
                                        <p:strVal val="visible"/>
                                      </p:to>
                                    </p:set>
                                    <p:animEffect transition="in" filter="fade">
                                      <p:cBhvr>
                                        <p:cTn id="20" dur="1500"/>
                                        <p:tgtEl>
                                          <p:spTgt spid="21"/>
                                        </p:tgtEl>
                                      </p:cBhvr>
                                    </p:animEffect>
                                    <p:anim calcmode="lin" valueType="num">
                                      <p:cBhvr>
                                        <p:cTn id="21" dur="1500" fill="hold"/>
                                        <p:tgtEl>
                                          <p:spTgt spid="21"/>
                                        </p:tgtEl>
                                        <p:attrNameLst>
                                          <p:attrName>ppt_x</p:attrName>
                                        </p:attrNameLst>
                                      </p:cBhvr>
                                      <p:tavLst>
                                        <p:tav tm="0">
                                          <p:val>
                                            <p:strVal val="#ppt_x"/>
                                          </p:val>
                                        </p:tav>
                                        <p:tav tm="100000">
                                          <p:val>
                                            <p:strVal val="#ppt_x"/>
                                          </p:val>
                                        </p:tav>
                                      </p:tavLst>
                                    </p:anim>
                                    <p:anim calcmode="lin" valueType="num">
                                      <p:cBhvr>
                                        <p:cTn id="22" dur="1500" fill="hold"/>
                                        <p:tgtEl>
                                          <p:spTgt spid="21"/>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100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1000"/>
                                        <p:tgtEl>
                                          <p:spTgt spid="18"/>
                                        </p:tgtEl>
                                      </p:cBhvr>
                                    </p:animEffect>
                                    <p:anim calcmode="lin" valueType="num">
                                      <p:cBhvr>
                                        <p:cTn id="26" dur="1000" fill="hold"/>
                                        <p:tgtEl>
                                          <p:spTgt spid="18"/>
                                        </p:tgtEl>
                                        <p:attrNameLst>
                                          <p:attrName>ppt_x</p:attrName>
                                        </p:attrNameLst>
                                      </p:cBhvr>
                                      <p:tavLst>
                                        <p:tav tm="0">
                                          <p:val>
                                            <p:strVal val="#ppt_x"/>
                                          </p:val>
                                        </p:tav>
                                        <p:tav tm="100000">
                                          <p:val>
                                            <p:strVal val="#ppt_x"/>
                                          </p:val>
                                        </p:tav>
                                      </p:tavLst>
                                    </p:anim>
                                    <p:anim calcmode="lin" valueType="num">
                                      <p:cBhvr>
                                        <p:cTn id="27" dur="1000" fill="hold"/>
                                        <p:tgtEl>
                                          <p:spTgt spid="18"/>
                                        </p:tgtEl>
                                        <p:attrNameLst>
                                          <p:attrName>ppt_y</p:attrName>
                                        </p:attrNameLst>
                                      </p:cBhvr>
                                      <p:tavLst>
                                        <p:tav tm="0">
                                          <p:val>
                                            <p:strVal val="#ppt_y+.1"/>
                                          </p:val>
                                        </p:tav>
                                        <p:tav tm="100000">
                                          <p:val>
                                            <p:strVal val="#ppt_y"/>
                                          </p:val>
                                        </p:tav>
                                      </p:tavLst>
                                    </p:anim>
                                  </p:childTnLst>
                                </p:cTn>
                              </p:par>
                              <p:par>
                                <p:cTn id="28" presetID="10" presetClass="entr" presetSubtype="0" fill="hold" nodeType="withEffect">
                                  <p:stCondLst>
                                    <p:cond delay="100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childTnLst>
                                </p:cTn>
                              </p:par>
                            </p:childTnLst>
                          </p:cTn>
                        </p:par>
                        <p:par>
                          <p:cTn id="31" fill="hold">
                            <p:stCondLst>
                              <p:cond delay="2500"/>
                            </p:stCondLst>
                            <p:childTnLst>
                              <p:par>
                                <p:cTn id="32" presetID="42" presetClass="entr" presetSubtype="0"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1000"/>
                                        <p:tgtEl>
                                          <p:spTgt spid="10"/>
                                        </p:tgtEl>
                                      </p:cBhvr>
                                    </p:animEffect>
                                    <p:anim calcmode="lin" valueType="num">
                                      <p:cBhvr>
                                        <p:cTn id="35" dur="1000" fill="hold"/>
                                        <p:tgtEl>
                                          <p:spTgt spid="10"/>
                                        </p:tgtEl>
                                        <p:attrNameLst>
                                          <p:attrName>ppt_x</p:attrName>
                                        </p:attrNameLst>
                                      </p:cBhvr>
                                      <p:tavLst>
                                        <p:tav tm="0">
                                          <p:val>
                                            <p:strVal val="#ppt_x"/>
                                          </p:val>
                                        </p:tav>
                                        <p:tav tm="100000">
                                          <p:val>
                                            <p:strVal val="#ppt_x"/>
                                          </p:val>
                                        </p:tav>
                                      </p:tavLst>
                                    </p:anim>
                                    <p:anim calcmode="lin" valueType="num">
                                      <p:cBhvr>
                                        <p:cTn id="36" dur="1000" fill="hold"/>
                                        <p:tgtEl>
                                          <p:spTgt spid="10"/>
                                        </p:tgtEl>
                                        <p:attrNameLst>
                                          <p:attrName>ppt_y</p:attrName>
                                        </p:attrNameLst>
                                      </p:cBhvr>
                                      <p:tavLst>
                                        <p:tav tm="0">
                                          <p:val>
                                            <p:strVal val="#ppt_y+.1"/>
                                          </p:val>
                                        </p:tav>
                                        <p:tav tm="100000">
                                          <p:val>
                                            <p:strVal val="#ppt_y"/>
                                          </p:val>
                                        </p:tav>
                                      </p:tavLst>
                                    </p:anim>
                                  </p:childTnLst>
                                </p:cTn>
                              </p:par>
                            </p:childTnLst>
                          </p:cTn>
                        </p:par>
                        <p:par>
                          <p:cTn id="37" fill="hold">
                            <p:stCondLst>
                              <p:cond delay="3500"/>
                            </p:stCondLst>
                            <p:childTnLst>
                              <p:par>
                                <p:cTn id="38" presetID="64" presetClass="path" presetSubtype="0" accel="50000" decel="50000" fill="hold" nodeType="afterEffect">
                                  <p:stCondLst>
                                    <p:cond delay="0"/>
                                  </p:stCondLst>
                                  <p:childTnLst>
                                    <p:animMotion origin="layout" path="M -3.16311E-6 1.48148E-6 L -3.16311E-6 -0.58033 " pathEditMode="relative" rAng="0" ptsTypes="AA">
                                      <p:cBhvr>
                                        <p:cTn id="39" dur="3000" fill="hold"/>
                                        <p:tgtEl>
                                          <p:spTgt spid="16"/>
                                        </p:tgtEl>
                                        <p:attrNameLst>
                                          <p:attrName>ppt_x</p:attrName>
                                          <p:attrName>ppt_y</p:attrName>
                                        </p:attrNameLst>
                                      </p:cBhvr>
                                      <p:rCtr x="0" y="-29028"/>
                                    </p:animMotion>
                                  </p:childTnLst>
                                </p:cTn>
                              </p:par>
                              <p:par>
                                <p:cTn id="40" presetID="10" presetClass="exit" presetSubtype="0" fill="hold" grpId="1" nodeType="withEffect">
                                  <p:stCondLst>
                                    <p:cond delay="500"/>
                                  </p:stCondLst>
                                  <p:childTnLst>
                                    <p:animEffect transition="out" filter="fade">
                                      <p:cBhvr>
                                        <p:cTn id="41" dur="3500"/>
                                        <p:tgtEl>
                                          <p:spTgt spid="10"/>
                                        </p:tgtEl>
                                      </p:cBhvr>
                                    </p:animEffect>
                                    <p:set>
                                      <p:cBhvr>
                                        <p:cTn id="42" dur="1" fill="hold">
                                          <p:stCondLst>
                                            <p:cond delay="3499"/>
                                          </p:stCondLst>
                                        </p:cTn>
                                        <p:tgtEl>
                                          <p:spTgt spid="10"/>
                                        </p:tgtEl>
                                        <p:attrNameLst>
                                          <p:attrName>style.visibility</p:attrName>
                                        </p:attrNameLst>
                                      </p:cBhvr>
                                      <p:to>
                                        <p:strVal val="hidden"/>
                                      </p:to>
                                    </p:set>
                                  </p:childTnLst>
                                </p:cTn>
                              </p:par>
                              <p:par>
                                <p:cTn id="43" presetID="10" presetClass="entr" presetSubtype="0" fill="hold" nodeType="withEffect">
                                  <p:stCondLst>
                                    <p:cond delay="2750"/>
                                  </p:stCondLst>
                                  <p:childTnLst>
                                    <p:set>
                                      <p:cBhvr>
                                        <p:cTn id="44" dur="1" fill="hold">
                                          <p:stCondLst>
                                            <p:cond delay="0"/>
                                          </p:stCondLst>
                                        </p:cTn>
                                        <p:tgtEl>
                                          <p:spTgt spid="26"/>
                                        </p:tgtEl>
                                        <p:attrNameLst>
                                          <p:attrName>style.visibility</p:attrName>
                                        </p:attrNameLst>
                                      </p:cBhvr>
                                      <p:to>
                                        <p:strVal val="visible"/>
                                      </p:to>
                                    </p:set>
                                    <p:animEffect transition="in" filter="fade">
                                      <p:cBhvr>
                                        <p:cTn id="45" dur="500"/>
                                        <p:tgtEl>
                                          <p:spTgt spid="26"/>
                                        </p:tgtEl>
                                      </p:cBhvr>
                                    </p:animEffect>
                                  </p:childTnLst>
                                </p:cTn>
                              </p:par>
                              <p:par>
                                <p:cTn id="46" presetID="10" presetClass="exit" presetSubtype="0" fill="hold" nodeType="withEffect">
                                  <p:stCondLst>
                                    <p:cond delay="2750"/>
                                  </p:stCondLst>
                                  <p:childTnLst>
                                    <p:animEffect transition="out" filter="fade">
                                      <p:cBhvr>
                                        <p:cTn id="47" dur="500"/>
                                        <p:tgtEl>
                                          <p:spTgt spid="17"/>
                                        </p:tgtEl>
                                      </p:cBhvr>
                                    </p:animEffect>
                                    <p:set>
                                      <p:cBhvr>
                                        <p:cTn id="48" dur="1" fill="hold">
                                          <p:stCondLst>
                                            <p:cond delay="499"/>
                                          </p:stCondLst>
                                        </p:cTn>
                                        <p:tgtEl>
                                          <p:spTgt spid="17"/>
                                        </p:tgtEl>
                                        <p:attrNameLst>
                                          <p:attrName>style.visibility</p:attrName>
                                        </p:attrNameLst>
                                      </p:cBhvr>
                                      <p:to>
                                        <p:strVal val="hidden"/>
                                      </p:to>
                                    </p:set>
                                  </p:childTnLst>
                                </p:cTn>
                              </p:par>
                            </p:childTnLst>
                          </p:cTn>
                        </p:par>
                        <p:par>
                          <p:cTn id="49" fill="hold">
                            <p:stCondLst>
                              <p:cond delay="7500"/>
                            </p:stCondLst>
                            <p:childTnLst>
                              <p:par>
                                <p:cTn id="50" presetID="42" presetClass="exit" presetSubtype="0" fill="hold" nodeType="afterEffect">
                                  <p:stCondLst>
                                    <p:cond delay="0"/>
                                  </p:stCondLst>
                                  <p:childTnLst>
                                    <p:animEffect transition="out" filter="fade">
                                      <p:cBhvr>
                                        <p:cTn id="51" dur="500"/>
                                        <p:tgtEl>
                                          <p:spTgt spid="4"/>
                                        </p:tgtEl>
                                      </p:cBhvr>
                                    </p:animEffect>
                                    <p:anim calcmode="lin" valueType="num">
                                      <p:cBhvr>
                                        <p:cTn id="52" dur="500"/>
                                        <p:tgtEl>
                                          <p:spTgt spid="4"/>
                                        </p:tgtEl>
                                        <p:attrNameLst>
                                          <p:attrName>ppt_x</p:attrName>
                                        </p:attrNameLst>
                                      </p:cBhvr>
                                      <p:tavLst>
                                        <p:tav tm="0">
                                          <p:val>
                                            <p:strVal val="ppt_x"/>
                                          </p:val>
                                        </p:tav>
                                        <p:tav tm="100000">
                                          <p:val>
                                            <p:strVal val="ppt_x"/>
                                          </p:val>
                                        </p:tav>
                                      </p:tavLst>
                                    </p:anim>
                                    <p:anim calcmode="lin" valueType="num">
                                      <p:cBhvr>
                                        <p:cTn id="53" dur="500"/>
                                        <p:tgtEl>
                                          <p:spTgt spid="4"/>
                                        </p:tgtEl>
                                        <p:attrNameLst>
                                          <p:attrName>ppt_y</p:attrName>
                                        </p:attrNameLst>
                                      </p:cBhvr>
                                      <p:tavLst>
                                        <p:tav tm="0">
                                          <p:val>
                                            <p:strVal val="ppt_y"/>
                                          </p:val>
                                        </p:tav>
                                        <p:tav tm="100000">
                                          <p:val>
                                            <p:strVal val="ppt_y+.1"/>
                                          </p:val>
                                        </p:tav>
                                      </p:tavLst>
                                    </p:anim>
                                    <p:set>
                                      <p:cBhvr>
                                        <p:cTn id="54" dur="1" fill="hold">
                                          <p:stCondLst>
                                            <p:cond delay="499"/>
                                          </p:stCondLst>
                                        </p:cTn>
                                        <p:tgtEl>
                                          <p:spTgt spid="4"/>
                                        </p:tgtEl>
                                        <p:attrNameLst>
                                          <p:attrName>style.visibility</p:attrName>
                                        </p:attrNameLst>
                                      </p:cBhvr>
                                      <p:to>
                                        <p:strVal val="hidden"/>
                                      </p:to>
                                    </p:set>
                                  </p:childTnLst>
                                </p:cTn>
                              </p:par>
                              <p:par>
                                <p:cTn id="55" presetID="10" presetClass="exit" presetSubtype="0" fill="hold" grpId="1" nodeType="withEffect">
                                  <p:stCondLst>
                                    <p:cond delay="0"/>
                                  </p:stCondLst>
                                  <p:childTnLst>
                                    <p:animEffect transition="out" filter="fade">
                                      <p:cBhvr>
                                        <p:cTn id="56" dur="500"/>
                                        <p:tgtEl>
                                          <p:spTgt spid="19"/>
                                        </p:tgtEl>
                                      </p:cBhvr>
                                    </p:animEffect>
                                    <p:set>
                                      <p:cBhvr>
                                        <p:cTn id="57" dur="1" fill="hold">
                                          <p:stCondLst>
                                            <p:cond delay="499"/>
                                          </p:stCondLst>
                                        </p:cTn>
                                        <p:tgtEl>
                                          <p:spTgt spid="19"/>
                                        </p:tgtEl>
                                        <p:attrNameLst>
                                          <p:attrName>style.visibility</p:attrName>
                                        </p:attrNameLst>
                                      </p:cBhvr>
                                      <p:to>
                                        <p:strVal val="hidden"/>
                                      </p:to>
                                    </p:set>
                                  </p:childTnLst>
                                </p:cTn>
                              </p:par>
                              <p:par>
                                <p:cTn id="58" presetID="10" presetClass="exit" presetSubtype="0" fill="hold" grpId="1" nodeType="withEffect">
                                  <p:stCondLst>
                                    <p:cond delay="0"/>
                                  </p:stCondLst>
                                  <p:childTnLst>
                                    <p:animEffect transition="out" filter="fade">
                                      <p:cBhvr>
                                        <p:cTn id="59" dur="1000"/>
                                        <p:tgtEl>
                                          <p:spTgt spid="22"/>
                                        </p:tgtEl>
                                      </p:cBhvr>
                                    </p:animEffect>
                                    <p:set>
                                      <p:cBhvr>
                                        <p:cTn id="60" dur="1" fill="hold">
                                          <p:stCondLst>
                                            <p:cond delay="999"/>
                                          </p:stCondLst>
                                        </p:cTn>
                                        <p:tgtEl>
                                          <p:spTgt spid="22"/>
                                        </p:tgtEl>
                                        <p:attrNameLst>
                                          <p:attrName>style.visibility</p:attrName>
                                        </p:attrNameLst>
                                      </p:cBhvr>
                                      <p:to>
                                        <p:strVal val="hidden"/>
                                      </p:to>
                                    </p:set>
                                  </p:childTnLst>
                                </p:cTn>
                              </p:par>
                              <p:par>
                                <p:cTn id="61" presetID="10" presetClass="exit" presetSubtype="0" fill="hold" grpId="1" nodeType="withEffect">
                                  <p:stCondLst>
                                    <p:cond delay="0"/>
                                  </p:stCondLst>
                                  <p:childTnLst>
                                    <p:animEffect transition="out" filter="fade">
                                      <p:cBhvr>
                                        <p:cTn id="62" dur="500"/>
                                        <p:tgtEl>
                                          <p:spTgt spid="20"/>
                                        </p:tgtEl>
                                      </p:cBhvr>
                                    </p:animEffect>
                                    <p:set>
                                      <p:cBhvr>
                                        <p:cTn id="63" dur="1" fill="hold">
                                          <p:stCondLst>
                                            <p:cond delay="499"/>
                                          </p:stCondLst>
                                        </p:cTn>
                                        <p:tgtEl>
                                          <p:spTgt spid="20"/>
                                        </p:tgtEl>
                                        <p:attrNameLst>
                                          <p:attrName>style.visibility</p:attrName>
                                        </p:attrNameLst>
                                      </p:cBhvr>
                                      <p:to>
                                        <p:strVal val="hidden"/>
                                      </p:to>
                                    </p:set>
                                  </p:childTnLst>
                                </p:cTn>
                              </p:par>
                              <p:par>
                                <p:cTn id="64" presetID="10" presetClass="exit" presetSubtype="0" fill="hold" grpId="1" nodeType="withEffect">
                                  <p:stCondLst>
                                    <p:cond delay="0"/>
                                  </p:stCondLst>
                                  <p:childTnLst>
                                    <p:animEffect transition="out" filter="fade">
                                      <p:cBhvr>
                                        <p:cTn id="65" dur="750"/>
                                        <p:tgtEl>
                                          <p:spTgt spid="21"/>
                                        </p:tgtEl>
                                      </p:cBhvr>
                                    </p:animEffect>
                                    <p:set>
                                      <p:cBhvr>
                                        <p:cTn id="66" dur="1" fill="hold">
                                          <p:stCondLst>
                                            <p:cond delay="749"/>
                                          </p:stCondLst>
                                        </p:cTn>
                                        <p:tgtEl>
                                          <p:spTgt spid="21"/>
                                        </p:tgtEl>
                                        <p:attrNameLst>
                                          <p:attrName>style.visibility</p:attrName>
                                        </p:attrNameLst>
                                      </p:cBhvr>
                                      <p:to>
                                        <p:strVal val="hidden"/>
                                      </p:to>
                                    </p:set>
                                  </p:childTnLst>
                                </p:cTn>
                              </p:par>
                              <p:par>
                                <p:cTn id="67" presetID="10" presetClass="exit" presetSubtype="0" fill="hold" grpId="1" nodeType="withEffect">
                                  <p:stCondLst>
                                    <p:cond delay="250"/>
                                  </p:stCondLst>
                                  <p:childTnLst>
                                    <p:animEffect transition="out" filter="fade">
                                      <p:cBhvr>
                                        <p:cTn id="68" dur="500"/>
                                        <p:tgtEl>
                                          <p:spTgt spid="18"/>
                                        </p:tgtEl>
                                      </p:cBhvr>
                                    </p:animEffect>
                                    <p:set>
                                      <p:cBhvr>
                                        <p:cTn id="69" dur="1" fill="hold">
                                          <p:stCondLst>
                                            <p:cond delay="499"/>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8" grpId="1" animBg="1"/>
      <p:bldP spid="19" grpId="0" animBg="1"/>
      <p:bldP spid="19" grpId="1" animBg="1"/>
      <p:bldP spid="20" grpId="0" animBg="1"/>
      <p:bldP spid="20" grpId="1" animBg="1"/>
      <p:bldP spid="21" grpId="0" animBg="1"/>
      <p:bldP spid="21" grpId="1" animBg="1"/>
      <p:bldP spid="22" grpId="0" animBg="1"/>
      <p:bldP spid="22" grpId="1" animBg="1"/>
      <p:bldP spid="10" grpId="0" animBg="1"/>
      <p:bldP spid="10" grpId="1"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Picture 5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002204" y="4731744"/>
            <a:ext cx="1484090" cy="1364256"/>
          </a:xfrm>
          <a:prstGeom prst="rect">
            <a:avLst/>
          </a:prstGeom>
        </p:spPr>
      </p:pic>
      <p:pic>
        <p:nvPicPr>
          <p:cNvPr id="52" name="Picture 5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81454" y="4731744"/>
            <a:ext cx="1484090" cy="1364256"/>
          </a:xfrm>
          <a:prstGeom prst="rect">
            <a:avLst/>
          </a:prstGeom>
        </p:spPr>
      </p:pic>
      <p:grpSp>
        <p:nvGrpSpPr>
          <p:cNvPr id="17" name="Group 16"/>
          <p:cNvGrpSpPr/>
          <p:nvPr/>
        </p:nvGrpSpPr>
        <p:grpSpPr>
          <a:xfrm>
            <a:off x="5304100" y="1099173"/>
            <a:ext cx="1567543" cy="979715"/>
            <a:chOff x="2075433" y="3557736"/>
            <a:chExt cx="1567543" cy="979715"/>
          </a:xfrm>
        </p:grpSpPr>
        <p:sp>
          <p:nvSpPr>
            <p:cNvPr id="18" name="Rounded Rectangle 17"/>
            <p:cNvSpPr/>
            <p:nvPr/>
          </p:nvSpPr>
          <p:spPr bwMode="auto">
            <a:xfrm>
              <a:off x="2075433" y="3557736"/>
              <a:ext cx="1567543" cy="979715"/>
            </a:xfrm>
            <a:prstGeom prst="roundRect">
              <a:avLst>
                <a:gd name="adj" fmla="val 2011"/>
              </a:avLst>
            </a:prstGeom>
            <a:solidFill>
              <a:srgbClr val="85BCE6"/>
            </a:solidFill>
            <a:ln w="28575">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19" name="Picture 18"/>
            <p:cNvPicPr>
              <a:picLocks noChangeAspect="1"/>
            </p:cNvPicPr>
            <p:nvPr/>
          </p:nvPicPr>
          <p:blipFill>
            <a:blip r:embed="rId4" cstate="print">
              <a:duotone>
                <a:prstClr val="black"/>
                <a:schemeClr val="bg1">
                  <a:tint val="45000"/>
                  <a:satMod val="400000"/>
                </a:schemeClr>
              </a:duotone>
              <a:extLst>
                <a:ext uri="{BEBA8EAE-BF5A-486C-A8C5-ECC9F3942E4B}">
                  <a14:imgProps xmlns:a14="http://schemas.microsoft.com/office/drawing/2010/main">
                    <a14:imgLayer r:embed="rId5">
                      <a14:imgEffect>
                        <a14:colorTemperature colorTemp="1500"/>
                      </a14:imgEffect>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2180502" y="3787445"/>
              <a:ext cx="526347" cy="526347"/>
            </a:xfrm>
            <a:prstGeom prst="rect">
              <a:avLst/>
            </a:prstGeom>
          </p:spPr>
        </p:pic>
        <p:sp>
          <p:nvSpPr>
            <p:cNvPr id="20" name="TextBox 19"/>
            <p:cNvSpPr txBox="1"/>
            <p:nvPr/>
          </p:nvSpPr>
          <p:spPr>
            <a:xfrm>
              <a:off x="2762201" y="3846372"/>
              <a:ext cx="750718" cy="393954"/>
            </a:xfrm>
            <a:prstGeom prst="rect">
              <a:avLst/>
            </a:prstGeom>
            <a:noFill/>
          </p:spPr>
          <p:txBody>
            <a:bodyPr wrap="none" lIns="0" tIns="0" rIns="0" bIns="0" rtlCol="0">
              <a:spAutoFit/>
            </a:bodyPr>
            <a:lstStyle/>
            <a:p>
              <a:pPr>
                <a:lnSpc>
                  <a:spcPct val="80000"/>
                </a:lnSpc>
                <a:buSzPct val="80000"/>
              </a:pPr>
              <a:r>
                <a:rPr lang="en-US" sz="1600" dirty="0" smtClean="0">
                  <a:solidFill>
                    <a:schemeClr val="bg1"/>
                  </a:solidFill>
                </a:rPr>
                <a:t>service</a:t>
              </a:r>
              <a:br>
                <a:rPr lang="en-US" sz="1600" dirty="0" smtClean="0">
                  <a:solidFill>
                    <a:schemeClr val="bg1"/>
                  </a:solidFill>
                </a:rPr>
              </a:br>
              <a:r>
                <a:rPr lang="en-US" sz="1600" dirty="0" smtClean="0">
                  <a:solidFill>
                    <a:schemeClr val="bg1"/>
                  </a:solidFill>
                </a:rPr>
                <a:t>package</a:t>
              </a:r>
              <a:endParaRPr lang="en-US" sz="1600" dirty="0">
                <a:solidFill>
                  <a:schemeClr val="bg1"/>
                </a:solidFill>
              </a:endParaRPr>
            </a:p>
          </p:txBody>
        </p:sp>
      </p:grpSp>
      <p:grpSp>
        <p:nvGrpSpPr>
          <p:cNvPr id="39" name="Group 38"/>
          <p:cNvGrpSpPr/>
          <p:nvPr/>
        </p:nvGrpSpPr>
        <p:grpSpPr>
          <a:xfrm>
            <a:off x="4387383" y="2777068"/>
            <a:ext cx="1760159" cy="3540531"/>
            <a:chOff x="4327712" y="2777068"/>
            <a:chExt cx="1760159" cy="3540531"/>
          </a:xfrm>
        </p:grpSpPr>
        <p:sp>
          <p:nvSpPr>
            <p:cNvPr id="26" name="TextBox 25"/>
            <p:cNvSpPr txBox="1"/>
            <p:nvPr/>
          </p:nvSpPr>
          <p:spPr>
            <a:xfrm>
              <a:off x="4327712" y="6096000"/>
              <a:ext cx="1760159" cy="221599"/>
            </a:xfrm>
            <a:prstGeom prst="rect">
              <a:avLst/>
            </a:prstGeom>
            <a:noFill/>
          </p:spPr>
          <p:txBody>
            <a:bodyPr wrap="square" lIns="0" tIns="0" rIns="0" bIns="0" rtlCol="0">
              <a:spAutoFit/>
            </a:bodyPr>
            <a:lstStyle/>
            <a:p>
              <a:pPr algn="ctr">
                <a:lnSpc>
                  <a:spcPct val="90000"/>
                </a:lnSpc>
                <a:spcBef>
                  <a:spcPct val="20000"/>
                </a:spcBef>
                <a:buSzPct val="80000"/>
              </a:pPr>
              <a:r>
                <a:rPr lang="en-US" sz="1600" dirty="0" smtClean="0">
                  <a:solidFill>
                    <a:schemeClr val="bg1"/>
                  </a:solidFill>
                </a:rPr>
                <a:t>Server Rack 1</a:t>
              </a:r>
              <a:endParaRPr lang="en-US" sz="1600" dirty="0">
                <a:solidFill>
                  <a:schemeClr val="bg1"/>
                </a:solidFill>
              </a:endParaRPr>
            </a:p>
          </p:txBody>
        </p:sp>
        <p:grpSp>
          <p:nvGrpSpPr>
            <p:cNvPr id="37" name="Group 36"/>
            <p:cNvGrpSpPr/>
            <p:nvPr/>
          </p:nvGrpSpPr>
          <p:grpSpPr>
            <a:xfrm>
              <a:off x="4327712" y="2777068"/>
              <a:ext cx="1721223" cy="3229828"/>
              <a:chOff x="4327712" y="2777068"/>
              <a:chExt cx="1721223" cy="3229828"/>
            </a:xfrm>
          </p:grpSpPr>
          <p:sp>
            <p:nvSpPr>
              <p:cNvPr id="36" name="Round Same Side Corner Rectangle 35"/>
              <p:cNvSpPr/>
              <p:nvPr/>
            </p:nvSpPr>
            <p:spPr bwMode="auto">
              <a:xfrm rot="10800000">
                <a:off x="4511220" y="5913084"/>
                <a:ext cx="224367" cy="93812"/>
              </a:xfrm>
              <a:prstGeom prst="round2SameRect">
                <a:avLst/>
              </a:prstGeom>
              <a:solidFill>
                <a:schemeClr val="tx1">
                  <a:lumMod val="75000"/>
                  <a:lumOff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38" name="Round Same Side Corner Rectangle 37"/>
              <p:cNvSpPr/>
              <p:nvPr/>
            </p:nvSpPr>
            <p:spPr bwMode="auto">
              <a:xfrm rot="10800000">
                <a:off x="5637212" y="5913084"/>
                <a:ext cx="224367" cy="93812"/>
              </a:xfrm>
              <a:prstGeom prst="round2SameRect">
                <a:avLst/>
              </a:prstGeom>
              <a:solidFill>
                <a:schemeClr val="tx1">
                  <a:lumMod val="75000"/>
                  <a:lumOff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15" name="Rounded Rectangle 14"/>
              <p:cNvSpPr/>
              <p:nvPr/>
            </p:nvSpPr>
            <p:spPr bwMode="auto">
              <a:xfrm>
                <a:off x="4327712" y="2777068"/>
                <a:ext cx="1721223" cy="3152950"/>
              </a:xfrm>
              <a:prstGeom prst="roundRect">
                <a:avLst>
                  <a:gd name="adj" fmla="val 5729"/>
                </a:avLst>
              </a:prstGeom>
              <a:solidFill>
                <a:schemeClr val="bg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30" name="Group 29"/>
            <p:cNvGrpSpPr/>
            <p:nvPr/>
          </p:nvGrpSpPr>
          <p:grpSpPr>
            <a:xfrm>
              <a:off x="4375954" y="2829700"/>
              <a:ext cx="1607803" cy="2946577"/>
              <a:chOff x="4375954" y="2829700"/>
              <a:chExt cx="1607803" cy="2946577"/>
            </a:xfrm>
          </p:grpSpPr>
          <p:pic>
            <p:nvPicPr>
              <p:cNvPr id="31" name="Picture 3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375954" y="2829700"/>
                <a:ext cx="1607803" cy="694552"/>
              </a:xfrm>
              <a:prstGeom prst="rect">
                <a:avLst/>
              </a:prstGeom>
            </p:spPr>
          </p:pic>
          <p:pic>
            <p:nvPicPr>
              <p:cNvPr id="32" name="Picture 3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375954" y="3580375"/>
                <a:ext cx="1607803" cy="694552"/>
              </a:xfrm>
              <a:prstGeom prst="rect">
                <a:avLst/>
              </a:prstGeom>
            </p:spPr>
          </p:pic>
          <p:pic>
            <p:nvPicPr>
              <p:cNvPr id="33" name="Picture 3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375954" y="4331050"/>
                <a:ext cx="1607803" cy="694552"/>
              </a:xfrm>
              <a:prstGeom prst="rect">
                <a:avLst/>
              </a:prstGeom>
            </p:spPr>
          </p:pic>
          <p:pic>
            <p:nvPicPr>
              <p:cNvPr id="34" name="Picture 3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375954" y="5081725"/>
                <a:ext cx="1607803" cy="694552"/>
              </a:xfrm>
              <a:prstGeom prst="rect">
                <a:avLst/>
              </a:prstGeom>
            </p:spPr>
          </p:pic>
        </p:grpSp>
      </p:grpSp>
      <p:grpSp>
        <p:nvGrpSpPr>
          <p:cNvPr id="41" name="Group 40"/>
          <p:cNvGrpSpPr/>
          <p:nvPr/>
        </p:nvGrpSpPr>
        <p:grpSpPr>
          <a:xfrm>
            <a:off x="6087825" y="2777068"/>
            <a:ext cx="1760159" cy="3540531"/>
            <a:chOff x="4327712" y="2777068"/>
            <a:chExt cx="1760159" cy="3540531"/>
          </a:xfrm>
        </p:grpSpPr>
        <p:sp>
          <p:nvSpPr>
            <p:cNvPr id="42" name="TextBox 41"/>
            <p:cNvSpPr txBox="1"/>
            <p:nvPr/>
          </p:nvSpPr>
          <p:spPr>
            <a:xfrm>
              <a:off x="4327712" y="6096000"/>
              <a:ext cx="1760159" cy="221599"/>
            </a:xfrm>
            <a:prstGeom prst="rect">
              <a:avLst/>
            </a:prstGeom>
            <a:noFill/>
          </p:spPr>
          <p:txBody>
            <a:bodyPr wrap="square" lIns="0" tIns="0" rIns="0" bIns="0" rtlCol="0">
              <a:spAutoFit/>
            </a:bodyPr>
            <a:lstStyle/>
            <a:p>
              <a:pPr algn="ctr">
                <a:lnSpc>
                  <a:spcPct val="90000"/>
                </a:lnSpc>
                <a:spcBef>
                  <a:spcPct val="20000"/>
                </a:spcBef>
                <a:buSzPct val="80000"/>
              </a:pPr>
              <a:r>
                <a:rPr lang="en-US" sz="1600" dirty="0" smtClean="0">
                  <a:solidFill>
                    <a:schemeClr val="bg1"/>
                  </a:solidFill>
                </a:rPr>
                <a:t>Server Rack 2</a:t>
              </a:r>
              <a:endParaRPr lang="en-US" sz="1600" dirty="0">
                <a:solidFill>
                  <a:schemeClr val="bg1"/>
                </a:solidFill>
              </a:endParaRPr>
            </a:p>
          </p:txBody>
        </p:sp>
        <p:grpSp>
          <p:nvGrpSpPr>
            <p:cNvPr id="43" name="Group 42"/>
            <p:cNvGrpSpPr/>
            <p:nvPr/>
          </p:nvGrpSpPr>
          <p:grpSpPr>
            <a:xfrm>
              <a:off x="4327712" y="2777068"/>
              <a:ext cx="1721223" cy="3229828"/>
              <a:chOff x="4327712" y="2777068"/>
              <a:chExt cx="1721223" cy="3229828"/>
            </a:xfrm>
          </p:grpSpPr>
          <p:sp>
            <p:nvSpPr>
              <p:cNvPr id="49" name="Round Same Side Corner Rectangle 48"/>
              <p:cNvSpPr/>
              <p:nvPr/>
            </p:nvSpPr>
            <p:spPr bwMode="auto">
              <a:xfrm rot="10800000">
                <a:off x="4511220" y="5913084"/>
                <a:ext cx="224367" cy="93812"/>
              </a:xfrm>
              <a:prstGeom prst="round2SameRect">
                <a:avLst/>
              </a:prstGeom>
              <a:solidFill>
                <a:schemeClr val="tx1">
                  <a:lumMod val="75000"/>
                  <a:lumOff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50" name="Round Same Side Corner Rectangle 49"/>
              <p:cNvSpPr/>
              <p:nvPr/>
            </p:nvSpPr>
            <p:spPr bwMode="auto">
              <a:xfrm rot="10800000">
                <a:off x="5637212" y="5913084"/>
                <a:ext cx="224367" cy="93812"/>
              </a:xfrm>
              <a:prstGeom prst="round2SameRect">
                <a:avLst/>
              </a:prstGeom>
              <a:solidFill>
                <a:schemeClr val="tx1">
                  <a:lumMod val="75000"/>
                  <a:lumOff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a:gradFill>
                    <a:gsLst>
                      <a:gs pos="0">
                        <a:srgbClr val="FFFFFF"/>
                      </a:gs>
                      <a:gs pos="100000">
                        <a:srgbClr val="FFFFFF"/>
                      </a:gs>
                    </a:gsLst>
                    <a:lin ang="5400000" scaled="0"/>
                  </a:gradFill>
                </a:endParaRPr>
              </a:p>
            </p:txBody>
          </p:sp>
          <p:sp>
            <p:nvSpPr>
              <p:cNvPr id="51" name="Rounded Rectangle 50"/>
              <p:cNvSpPr/>
              <p:nvPr/>
            </p:nvSpPr>
            <p:spPr bwMode="auto">
              <a:xfrm>
                <a:off x="4327712" y="2777068"/>
                <a:ext cx="1721223" cy="3152950"/>
              </a:xfrm>
              <a:prstGeom prst="roundRect">
                <a:avLst>
                  <a:gd name="adj" fmla="val 5729"/>
                </a:avLst>
              </a:prstGeom>
              <a:solidFill>
                <a:schemeClr val="bg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44" name="Group 43"/>
            <p:cNvGrpSpPr/>
            <p:nvPr/>
          </p:nvGrpSpPr>
          <p:grpSpPr>
            <a:xfrm>
              <a:off x="4375954" y="2829700"/>
              <a:ext cx="1607803" cy="2946577"/>
              <a:chOff x="4375954" y="2829700"/>
              <a:chExt cx="1607803" cy="2946577"/>
            </a:xfrm>
          </p:grpSpPr>
          <p:pic>
            <p:nvPicPr>
              <p:cNvPr id="45" name="Picture 4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375954" y="2829700"/>
                <a:ext cx="1607803" cy="694552"/>
              </a:xfrm>
              <a:prstGeom prst="rect">
                <a:avLst/>
              </a:prstGeom>
            </p:spPr>
          </p:pic>
          <p:pic>
            <p:nvPicPr>
              <p:cNvPr id="46" name="Picture 4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375954" y="3580375"/>
                <a:ext cx="1607803" cy="694552"/>
              </a:xfrm>
              <a:prstGeom prst="rect">
                <a:avLst/>
              </a:prstGeom>
            </p:spPr>
          </p:pic>
          <p:pic>
            <p:nvPicPr>
              <p:cNvPr id="47" name="Picture 4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375954" y="4331050"/>
                <a:ext cx="1607803" cy="694552"/>
              </a:xfrm>
              <a:prstGeom prst="rect">
                <a:avLst/>
              </a:prstGeom>
            </p:spPr>
          </p:pic>
          <p:pic>
            <p:nvPicPr>
              <p:cNvPr id="48" name="Picture 4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375954" y="5081725"/>
                <a:ext cx="1607803" cy="694552"/>
              </a:xfrm>
              <a:prstGeom prst="rect">
                <a:avLst/>
              </a:prstGeom>
            </p:spPr>
          </p:pic>
        </p:grpSp>
      </p:grpSp>
      <p:pic>
        <p:nvPicPr>
          <p:cNvPr id="40" name="Picture 3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681454" y="4731744"/>
            <a:ext cx="1484090" cy="1364256"/>
          </a:xfrm>
          <a:prstGeom prst="rect">
            <a:avLst/>
          </a:prstGeom>
        </p:spPr>
      </p:pic>
      <p:pic>
        <p:nvPicPr>
          <p:cNvPr id="54" name="Picture 5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a:off x="8002204" y="4731744"/>
            <a:ext cx="1484090" cy="1364256"/>
          </a:xfrm>
          <a:prstGeom prst="rect">
            <a:avLst/>
          </a:prstGeom>
        </p:spPr>
      </p:pic>
      <p:grpSp>
        <p:nvGrpSpPr>
          <p:cNvPr id="57" name="Group 56"/>
          <p:cNvGrpSpPr/>
          <p:nvPr/>
        </p:nvGrpSpPr>
        <p:grpSpPr>
          <a:xfrm>
            <a:off x="2849436" y="5160022"/>
            <a:ext cx="6485301" cy="839053"/>
            <a:chOff x="2703273" y="4355929"/>
            <a:chExt cx="6485301" cy="839053"/>
          </a:xfrm>
        </p:grpSpPr>
        <p:pic>
          <p:nvPicPr>
            <p:cNvPr id="56" name="Picture 5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981408" y="4355929"/>
              <a:ext cx="466583" cy="422054"/>
            </a:xfrm>
            <a:prstGeom prst="rect">
              <a:avLst/>
            </a:prstGeom>
          </p:spPr>
        </p:pic>
        <p:sp>
          <p:nvSpPr>
            <p:cNvPr id="53" name="TextBox 52"/>
            <p:cNvSpPr txBox="1"/>
            <p:nvPr/>
          </p:nvSpPr>
          <p:spPr>
            <a:xfrm>
              <a:off x="2703273" y="5028783"/>
              <a:ext cx="1036759" cy="166199"/>
            </a:xfrm>
            <a:prstGeom prst="rect">
              <a:avLst/>
            </a:prstGeom>
            <a:noFill/>
          </p:spPr>
          <p:txBody>
            <a:bodyPr wrap="none" lIns="0" tIns="0" rIns="0" bIns="0" rtlCol="0">
              <a:spAutoFit/>
            </a:bodyPr>
            <a:lstStyle/>
            <a:p>
              <a:pPr algn="ctr">
                <a:lnSpc>
                  <a:spcPct val="90000"/>
                </a:lnSpc>
                <a:spcBef>
                  <a:spcPct val="20000"/>
                </a:spcBef>
                <a:buSzPct val="80000"/>
              </a:pPr>
              <a:r>
                <a:rPr lang="en-US" sz="1200" dirty="0" smtClean="0">
                  <a:solidFill>
                    <a:schemeClr val="bg1"/>
                  </a:solidFill>
                </a:rPr>
                <a:t>virtual machine</a:t>
              </a:r>
              <a:endParaRPr lang="en-US" sz="1200" dirty="0">
                <a:solidFill>
                  <a:schemeClr val="bg1"/>
                </a:solidFill>
              </a:endParaRPr>
            </a:p>
          </p:txBody>
        </p:sp>
        <p:sp>
          <p:nvSpPr>
            <p:cNvPr id="58" name="TextBox 57"/>
            <p:cNvSpPr txBox="1"/>
            <p:nvPr/>
          </p:nvSpPr>
          <p:spPr>
            <a:xfrm>
              <a:off x="8151815" y="5028783"/>
              <a:ext cx="1036759" cy="166199"/>
            </a:xfrm>
            <a:prstGeom prst="rect">
              <a:avLst/>
            </a:prstGeom>
            <a:noFill/>
          </p:spPr>
          <p:txBody>
            <a:bodyPr wrap="none" lIns="0" tIns="0" rIns="0" bIns="0" rtlCol="0">
              <a:spAutoFit/>
            </a:bodyPr>
            <a:lstStyle/>
            <a:p>
              <a:pPr algn="ctr">
                <a:lnSpc>
                  <a:spcPct val="90000"/>
                </a:lnSpc>
                <a:spcBef>
                  <a:spcPct val="20000"/>
                </a:spcBef>
                <a:buSzPct val="80000"/>
              </a:pPr>
              <a:r>
                <a:rPr lang="en-US" sz="1200" dirty="0">
                  <a:solidFill>
                    <a:schemeClr val="bg1"/>
                  </a:solidFill>
                </a:rPr>
                <a:t>virtual machine</a:t>
              </a:r>
            </a:p>
          </p:txBody>
        </p:sp>
        <p:pic>
          <p:nvPicPr>
            <p:cNvPr id="59" name="Picture 5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440049" y="4355929"/>
              <a:ext cx="466583" cy="422054"/>
            </a:xfrm>
            <a:prstGeom prst="rect">
              <a:avLst/>
            </a:prstGeom>
          </p:spPr>
        </p:pic>
      </p:grpSp>
      <p:grpSp>
        <p:nvGrpSpPr>
          <p:cNvPr id="60" name="Group 59"/>
          <p:cNvGrpSpPr/>
          <p:nvPr/>
        </p:nvGrpSpPr>
        <p:grpSpPr>
          <a:xfrm>
            <a:off x="4435624" y="3580375"/>
            <a:ext cx="3308246" cy="694552"/>
            <a:chOff x="4408729" y="3580375"/>
            <a:chExt cx="3308246" cy="694552"/>
          </a:xfrm>
        </p:grpSpPr>
        <p:pic>
          <p:nvPicPr>
            <p:cNvPr id="72" name="Picture 7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08729" y="3580375"/>
              <a:ext cx="1607803" cy="694552"/>
            </a:xfrm>
            <a:prstGeom prst="rect">
              <a:avLst/>
            </a:prstGeom>
          </p:spPr>
        </p:pic>
        <p:pic>
          <p:nvPicPr>
            <p:cNvPr id="73" name="Picture 7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09172" y="3580375"/>
              <a:ext cx="1607803" cy="694552"/>
            </a:xfrm>
            <a:prstGeom prst="rect">
              <a:avLst/>
            </a:prstGeom>
          </p:spPr>
        </p:pic>
      </p:grpSp>
      <p:sp>
        <p:nvSpPr>
          <p:cNvPr id="61" name="TextBox 60"/>
          <p:cNvSpPr txBox="1"/>
          <p:nvPr/>
        </p:nvSpPr>
        <p:spPr>
          <a:xfrm>
            <a:off x="307821" y="376411"/>
            <a:ext cx="3564932" cy="984885"/>
          </a:xfrm>
          <a:prstGeom prst="rect">
            <a:avLst/>
          </a:prstGeom>
          <a:noFill/>
        </p:spPr>
        <p:txBody>
          <a:bodyPr wrap="square" lIns="0" tIns="0" rIns="0" bIns="0" rtlCol="0">
            <a:spAutoFit/>
          </a:bodyPr>
          <a:lstStyle/>
          <a:p>
            <a:pPr>
              <a:lnSpc>
                <a:spcPct val="90000"/>
              </a:lnSpc>
              <a:spcAft>
                <a:spcPts val="600"/>
              </a:spcAft>
              <a:buSzPct val="80000"/>
            </a:pPr>
            <a:r>
              <a:rPr lang="en-US" sz="2000" dirty="0" smtClean="0">
                <a:solidFill>
                  <a:srgbClr val="92D050"/>
                </a:solidFill>
                <a:sym typeface="Wingdings" pitchFamily="2" charset="2"/>
              </a:rPr>
              <a:t> </a:t>
            </a:r>
            <a:r>
              <a:rPr lang="en-US" sz="2000" dirty="0" smtClean="0">
                <a:solidFill>
                  <a:srgbClr val="92D050"/>
                </a:solidFill>
              </a:rPr>
              <a:t>Provision Role Instances</a:t>
            </a:r>
          </a:p>
          <a:p>
            <a:pPr>
              <a:lnSpc>
                <a:spcPct val="90000"/>
              </a:lnSpc>
              <a:spcAft>
                <a:spcPts val="600"/>
              </a:spcAft>
              <a:buSzPct val="80000"/>
            </a:pPr>
            <a:r>
              <a:rPr lang="en-US" sz="2000" dirty="0" smtClean="0">
                <a:solidFill>
                  <a:srgbClr val="92D050"/>
                </a:solidFill>
                <a:sym typeface="Wingdings" pitchFamily="2" charset="2"/>
              </a:rPr>
              <a:t> </a:t>
            </a:r>
            <a:r>
              <a:rPr lang="en-US" sz="2000" dirty="0" smtClean="0">
                <a:solidFill>
                  <a:schemeClr val="bg1"/>
                </a:solidFill>
              </a:rPr>
              <a:t>Deploy App Code</a:t>
            </a:r>
          </a:p>
          <a:p>
            <a:pPr>
              <a:lnSpc>
                <a:spcPct val="90000"/>
              </a:lnSpc>
              <a:spcAft>
                <a:spcPts val="600"/>
              </a:spcAft>
              <a:buSzPct val="80000"/>
            </a:pPr>
            <a:r>
              <a:rPr lang="en-US" sz="2000" dirty="0" smtClean="0">
                <a:solidFill>
                  <a:srgbClr val="92D050"/>
                </a:solidFill>
                <a:sym typeface="Wingdings" pitchFamily="2" charset="2"/>
              </a:rPr>
              <a:t> </a:t>
            </a:r>
            <a:r>
              <a:rPr lang="en-US" sz="2000" dirty="0" smtClean="0">
                <a:solidFill>
                  <a:schemeClr val="bg1"/>
                </a:solidFill>
              </a:rPr>
              <a:t>Configure Network</a:t>
            </a:r>
          </a:p>
        </p:txBody>
      </p:sp>
      <p:pic>
        <p:nvPicPr>
          <p:cNvPr id="69" name="Picture 6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flipV="1">
            <a:off x="8002204" y="2727711"/>
            <a:ext cx="1484090" cy="1364256"/>
          </a:xfrm>
          <a:prstGeom prst="rect">
            <a:avLst/>
          </a:prstGeom>
        </p:spPr>
      </p:pic>
      <p:pic>
        <p:nvPicPr>
          <p:cNvPr id="70" name="Picture 6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2681454" y="2727711"/>
            <a:ext cx="1484090" cy="1364256"/>
          </a:xfrm>
          <a:prstGeom prst="rect">
            <a:avLst/>
          </a:prstGeom>
        </p:spPr>
      </p:pic>
      <p:pic>
        <p:nvPicPr>
          <p:cNvPr id="67" name="Picture 6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V="1">
            <a:off x="2681454" y="2727711"/>
            <a:ext cx="1484090" cy="1364256"/>
          </a:xfrm>
          <a:prstGeom prst="rect">
            <a:avLst/>
          </a:prstGeom>
        </p:spPr>
      </p:pic>
      <p:pic>
        <p:nvPicPr>
          <p:cNvPr id="68" name="Picture 6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flipH="1" flipV="1">
            <a:off x="8002204" y="2727711"/>
            <a:ext cx="1484090" cy="1364256"/>
          </a:xfrm>
          <a:prstGeom prst="rect">
            <a:avLst/>
          </a:prstGeom>
        </p:spPr>
      </p:pic>
      <p:grpSp>
        <p:nvGrpSpPr>
          <p:cNvPr id="62" name="Group 61"/>
          <p:cNvGrpSpPr/>
          <p:nvPr/>
        </p:nvGrpSpPr>
        <p:grpSpPr>
          <a:xfrm>
            <a:off x="2849436" y="3155989"/>
            <a:ext cx="6504351" cy="839053"/>
            <a:chOff x="2703273" y="4355929"/>
            <a:chExt cx="6504351" cy="839053"/>
          </a:xfrm>
        </p:grpSpPr>
        <p:pic>
          <p:nvPicPr>
            <p:cNvPr id="63" name="Picture 6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981408" y="4355929"/>
              <a:ext cx="466583" cy="422054"/>
            </a:xfrm>
            <a:prstGeom prst="rect">
              <a:avLst/>
            </a:prstGeom>
          </p:spPr>
        </p:pic>
        <p:sp>
          <p:nvSpPr>
            <p:cNvPr id="64" name="TextBox 63"/>
            <p:cNvSpPr txBox="1"/>
            <p:nvPr/>
          </p:nvSpPr>
          <p:spPr>
            <a:xfrm>
              <a:off x="2703273" y="5028783"/>
              <a:ext cx="1036759" cy="166199"/>
            </a:xfrm>
            <a:prstGeom prst="rect">
              <a:avLst/>
            </a:prstGeom>
            <a:noFill/>
          </p:spPr>
          <p:txBody>
            <a:bodyPr wrap="none" lIns="0" tIns="0" rIns="0" bIns="0" rtlCol="0">
              <a:spAutoFit/>
            </a:bodyPr>
            <a:lstStyle/>
            <a:p>
              <a:pPr>
                <a:lnSpc>
                  <a:spcPct val="90000"/>
                </a:lnSpc>
                <a:spcBef>
                  <a:spcPct val="20000"/>
                </a:spcBef>
                <a:buSzPct val="80000"/>
              </a:pPr>
              <a:r>
                <a:rPr lang="en-US" sz="1200" dirty="0" smtClean="0">
                  <a:solidFill>
                    <a:schemeClr val="bg1"/>
                  </a:solidFill>
                </a:rPr>
                <a:t>virtual machine</a:t>
              </a:r>
              <a:endParaRPr lang="en-US" sz="1200" dirty="0">
                <a:solidFill>
                  <a:schemeClr val="bg1"/>
                </a:solidFill>
              </a:endParaRPr>
            </a:p>
          </p:txBody>
        </p:sp>
        <p:sp>
          <p:nvSpPr>
            <p:cNvPr id="65" name="TextBox 64"/>
            <p:cNvSpPr txBox="1"/>
            <p:nvPr/>
          </p:nvSpPr>
          <p:spPr>
            <a:xfrm>
              <a:off x="8170865" y="5028783"/>
              <a:ext cx="1036759" cy="166199"/>
            </a:xfrm>
            <a:prstGeom prst="rect">
              <a:avLst/>
            </a:prstGeom>
            <a:noFill/>
          </p:spPr>
          <p:txBody>
            <a:bodyPr wrap="none" lIns="0" tIns="0" rIns="0" bIns="0" rtlCol="0">
              <a:spAutoFit/>
            </a:bodyPr>
            <a:lstStyle/>
            <a:p>
              <a:pPr>
                <a:lnSpc>
                  <a:spcPct val="90000"/>
                </a:lnSpc>
                <a:spcBef>
                  <a:spcPct val="20000"/>
                </a:spcBef>
                <a:buSzPct val="80000"/>
              </a:pPr>
              <a:r>
                <a:rPr lang="en-US" sz="1200" dirty="0" smtClean="0">
                  <a:solidFill>
                    <a:schemeClr val="bg1"/>
                  </a:solidFill>
                </a:rPr>
                <a:t>virtual machine</a:t>
              </a:r>
              <a:endParaRPr lang="en-US" sz="1200" dirty="0">
                <a:solidFill>
                  <a:schemeClr val="bg1"/>
                </a:solidFill>
              </a:endParaRPr>
            </a:p>
          </p:txBody>
        </p:sp>
        <p:pic>
          <p:nvPicPr>
            <p:cNvPr id="66" name="Picture 6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440049" y="4355929"/>
              <a:ext cx="466583" cy="422054"/>
            </a:xfrm>
            <a:prstGeom prst="rect">
              <a:avLst/>
            </a:prstGeom>
          </p:spPr>
        </p:pic>
      </p:grpSp>
      <p:grpSp>
        <p:nvGrpSpPr>
          <p:cNvPr id="71" name="Group 70"/>
          <p:cNvGrpSpPr/>
          <p:nvPr/>
        </p:nvGrpSpPr>
        <p:grpSpPr>
          <a:xfrm>
            <a:off x="4435624" y="4332642"/>
            <a:ext cx="3308245" cy="694552"/>
            <a:chOff x="4408729" y="3580375"/>
            <a:chExt cx="3308245" cy="694552"/>
          </a:xfrm>
        </p:grpSpPr>
        <p:pic>
          <p:nvPicPr>
            <p:cNvPr id="74" name="Picture 7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08729" y="3580375"/>
              <a:ext cx="1607803" cy="694552"/>
            </a:xfrm>
            <a:prstGeom prst="rect">
              <a:avLst/>
            </a:prstGeom>
          </p:spPr>
        </p:pic>
        <p:pic>
          <p:nvPicPr>
            <p:cNvPr id="75" name="Picture 7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09171" y="3580375"/>
              <a:ext cx="1607803" cy="694552"/>
            </a:xfrm>
            <a:prstGeom prst="rect">
              <a:avLst/>
            </a:prstGeom>
          </p:spPr>
        </p:pic>
      </p:grpSp>
    </p:spTree>
    <p:extLst>
      <p:ext uri="{BB962C8B-B14F-4D97-AF65-F5344CB8AC3E}">
        <p14:creationId xmlns:p14="http://schemas.microsoft.com/office/powerpoint/2010/main" val="393091786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500"/>
                                        <p:tgtEl>
                                          <p:spTgt spid="61"/>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1000"/>
                                        <p:tgtEl>
                                          <p:spTgt spid="39"/>
                                        </p:tgtEl>
                                      </p:cBhvr>
                                    </p:animEffect>
                                  </p:childTnLst>
                                </p:cTn>
                              </p:par>
                              <p:par>
                                <p:cTn id="12" presetID="10" presetClass="entr" presetSubtype="0" fill="hold" nodeType="withEffect">
                                  <p:stCondLst>
                                    <p:cond delay="500"/>
                                  </p:stCondLst>
                                  <p:childTnLst>
                                    <p:set>
                                      <p:cBhvr>
                                        <p:cTn id="13" dur="1" fill="hold">
                                          <p:stCondLst>
                                            <p:cond delay="0"/>
                                          </p:stCondLst>
                                        </p:cTn>
                                        <p:tgtEl>
                                          <p:spTgt spid="41"/>
                                        </p:tgtEl>
                                        <p:attrNameLst>
                                          <p:attrName>style.visibility</p:attrName>
                                        </p:attrNameLst>
                                      </p:cBhvr>
                                      <p:to>
                                        <p:strVal val="visible"/>
                                      </p:to>
                                    </p:set>
                                    <p:animEffect transition="in" filter="fade">
                                      <p:cBhvr>
                                        <p:cTn id="14" dur="1000"/>
                                        <p:tgtEl>
                                          <p:spTgt spid="41"/>
                                        </p:tgtEl>
                                      </p:cBhvr>
                                    </p:animEffect>
                                  </p:childTnLst>
                                </p:cTn>
                              </p:par>
                            </p:childTnLst>
                          </p:cTn>
                        </p:par>
                        <p:par>
                          <p:cTn id="15" fill="hold">
                            <p:stCondLst>
                              <p:cond delay="2000"/>
                            </p:stCondLst>
                            <p:childTnLst>
                              <p:par>
                                <p:cTn id="16" presetID="22" presetClass="entr" presetSubtype="2" fill="hold" nodeType="afterEffect">
                                  <p:stCondLst>
                                    <p:cond delay="500"/>
                                  </p:stCondLst>
                                  <p:childTnLst>
                                    <p:set>
                                      <p:cBhvr>
                                        <p:cTn id="17" dur="1" fill="hold">
                                          <p:stCondLst>
                                            <p:cond delay="0"/>
                                          </p:stCondLst>
                                        </p:cTn>
                                        <p:tgtEl>
                                          <p:spTgt spid="52"/>
                                        </p:tgtEl>
                                        <p:attrNameLst>
                                          <p:attrName>style.visibility</p:attrName>
                                        </p:attrNameLst>
                                      </p:cBhvr>
                                      <p:to>
                                        <p:strVal val="visible"/>
                                      </p:to>
                                    </p:set>
                                    <p:animEffect transition="in" filter="wipe(right)">
                                      <p:cBhvr>
                                        <p:cTn id="18" dur="500"/>
                                        <p:tgtEl>
                                          <p:spTgt spid="52"/>
                                        </p:tgtEl>
                                      </p:cBhvr>
                                    </p:animEffect>
                                  </p:childTnLst>
                                </p:cTn>
                              </p:par>
                              <p:par>
                                <p:cTn id="19" presetID="22" presetClass="entr" presetSubtype="8" fill="hold" nodeType="withEffect">
                                  <p:stCondLst>
                                    <p:cond delay="500"/>
                                  </p:stCondLst>
                                  <p:childTnLst>
                                    <p:set>
                                      <p:cBhvr>
                                        <p:cTn id="20" dur="1" fill="hold">
                                          <p:stCondLst>
                                            <p:cond delay="0"/>
                                          </p:stCondLst>
                                        </p:cTn>
                                        <p:tgtEl>
                                          <p:spTgt spid="55"/>
                                        </p:tgtEl>
                                        <p:attrNameLst>
                                          <p:attrName>style.visibility</p:attrName>
                                        </p:attrNameLst>
                                      </p:cBhvr>
                                      <p:to>
                                        <p:strVal val="visible"/>
                                      </p:to>
                                    </p:set>
                                    <p:animEffect transition="in" filter="wipe(left)">
                                      <p:cBhvr>
                                        <p:cTn id="21" dur="500"/>
                                        <p:tgtEl>
                                          <p:spTgt spid="55"/>
                                        </p:tgtEl>
                                      </p:cBhvr>
                                    </p:animEffect>
                                  </p:childTnLst>
                                </p:cTn>
                              </p:par>
                              <p:par>
                                <p:cTn id="22" presetID="22" presetClass="entr" presetSubtype="2" fill="hold" nodeType="withEffect">
                                  <p:stCondLst>
                                    <p:cond delay="500"/>
                                  </p:stCondLst>
                                  <p:childTnLst>
                                    <p:set>
                                      <p:cBhvr>
                                        <p:cTn id="23" dur="1" fill="hold">
                                          <p:stCondLst>
                                            <p:cond delay="0"/>
                                          </p:stCondLst>
                                        </p:cTn>
                                        <p:tgtEl>
                                          <p:spTgt spid="70"/>
                                        </p:tgtEl>
                                        <p:attrNameLst>
                                          <p:attrName>style.visibility</p:attrName>
                                        </p:attrNameLst>
                                      </p:cBhvr>
                                      <p:to>
                                        <p:strVal val="visible"/>
                                      </p:to>
                                    </p:set>
                                    <p:animEffect transition="in" filter="wipe(right)">
                                      <p:cBhvr>
                                        <p:cTn id="24" dur="500"/>
                                        <p:tgtEl>
                                          <p:spTgt spid="70"/>
                                        </p:tgtEl>
                                      </p:cBhvr>
                                    </p:animEffect>
                                  </p:childTnLst>
                                </p:cTn>
                              </p:par>
                              <p:par>
                                <p:cTn id="25" presetID="22" presetClass="entr" presetSubtype="8" fill="hold" nodeType="withEffect">
                                  <p:stCondLst>
                                    <p:cond delay="500"/>
                                  </p:stCondLst>
                                  <p:childTnLst>
                                    <p:set>
                                      <p:cBhvr>
                                        <p:cTn id="26" dur="1" fill="hold">
                                          <p:stCondLst>
                                            <p:cond delay="0"/>
                                          </p:stCondLst>
                                        </p:cTn>
                                        <p:tgtEl>
                                          <p:spTgt spid="69"/>
                                        </p:tgtEl>
                                        <p:attrNameLst>
                                          <p:attrName>style.visibility</p:attrName>
                                        </p:attrNameLst>
                                      </p:cBhvr>
                                      <p:to>
                                        <p:strVal val="visible"/>
                                      </p:to>
                                    </p:set>
                                    <p:animEffect transition="in" filter="wipe(left)">
                                      <p:cBhvr>
                                        <p:cTn id="27" dur="500"/>
                                        <p:tgtEl>
                                          <p:spTgt spid="69"/>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57"/>
                                        </p:tgtEl>
                                        <p:attrNameLst>
                                          <p:attrName>style.visibility</p:attrName>
                                        </p:attrNameLst>
                                      </p:cBhvr>
                                      <p:to>
                                        <p:strVal val="visible"/>
                                      </p:to>
                                    </p:set>
                                    <p:animEffect transition="in" filter="fade">
                                      <p:cBhvr>
                                        <p:cTn id="31" dur="500"/>
                                        <p:tgtEl>
                                          <p:spTgt spid="57"/>
                                        </p:tgtEl>
                                      </p:cBhvr>
                                    </p:animEffect>
                                  </p:childTnLst>
                                </p:cTn>
                              </p:par>
                              <p:par>
                                <p:cTn id="32" presetID="10" presetClass="entr" presetSubtype="0" fill="hold" nodeType="withEffect">
                                  <p:stCondLst>
                                    <p:cond delay="0"/>
                                  </p:stCondLst>
                                  <p:childTnLst>
                                    <p:set>
                                      <p:cBhvr>
                                        <p:cTn id="33" dur="1" fill="hold">
                                          <p:stCondLst>
                                            <p:cond delay="0"/>
                                          </p:stCondLst>
                                        </p:cTn>
                                        <p:tgtEl>
                                          <p:spTgt spid="62"/>
                                        </p:tgtEl>
                                        <p:attrNameLst>
                                          <p:attrName>style.visibility</p:attrName>
                                        </p:attrNameLst>
                                      </p:cBhvr>
                                      <p:to>
                                        <p:strVal val="visible"/>
                                      </p:to>
                                    </p:set>
                                    <p:animEffect transition="in" filter="fade">
                                      <p:cBhvr>
                                        <p:cTn id="34" dur="500"/>
                                        <p:tgtEl>
                                          <p:spTgt spid="62"/>
                                        </p:tgtEl>
                                      </p:cBhvr>
                                    </p:animEffect>
                                  </p:childTnLst>
                                </p:cTn>
                              </p:par>
                            </p:childTnLst>
                          </p:cTn>
                        </p:par>
                        <p:par>
                          <p:cTn id="35" fill="hold">
                            <p:stCondLst>
                              <p:cond delay="3500"/>
                            </p:stCondLst>
                            <p:childTnLst>
                              <p:par>
                                <p:cTn id="36" presetID="22" presetClass="entr" presetSubtype="4" fill="hold" nodeType="afterEffect">
                                  <p:stCondLst>
                                    <p:cond delay="1000"/>
                                  </p:stCondLst>
                                  <p:childTnLst>
                                    <p:set>
                                      <p:cBhvr>
                                        <p:cTn id="37" dur="1" fill="hold">
                                          <p:stCondLst>
                                            <p:cond delay="0"/>
                                          </p:stCondLst>
                                        </p:cTn>
                                        <p:tgtEl>
                                          <p:spTgt spid="54"/>
                                        </p:tgtEl>
                                        <p:attrNameLst>
                                          <p:attrName>style.visibility</p:attrName>
                                        </p:attrNameLst>
                                      </p:cBhvr>
                                      <p:to>
                                        <p:strVal val="visible"/>
                                      </p:to>
                                    </p:set>
                                    <p:animEffect transition="in" filter="wipe(down)">
                                      <p:cBhvr>
                                        <p:cTn id="38" dur="1000"/>
                                        <p:tgtEl>
                                          <p:spTgt spid="54"/>
                                        </p:tgtEl>
                                      </p:cBhvr>
                                    </p:animEffect>
                                  </p:childTnLst>
                                </p:cTn>
                              </p:par>
                              <p:par>
                                <p:cTn id="39" presetID="22" presetClass="entr" presetSubtype="4" fill="hold" nodeType="withEffect">
                                  <p:stCondLst>
                                    <p:cond delay="1000"/>
                                  </p:stCondLst>
                                  <p:childTnLst>
                                    <p:set>
                                      <p:cBhvr>
                                        <p:cTn id="40" dur="1" fill="hold">
                                          <p:stCondLst>
                                            <p:cond delay="0"/>
                                          </p:stCondLst>
                                        </p:cTn>
                                        <p:tgtEl>
                                          <p:spTgt spid="40"/>
                                        </p:tgtEl>
                                        <p:attrNameLst>
                                          <p:attrName>style.visibility</p:attrName>
                                        </p:attrNameLst>
                                      </p:cBhvr>
                                      <p:to>
                                        <p:strVal val="visible"/>
                                      </p:to>
                                    </p:set>
                                    <p:animEffect transition="in" filter="wipe(down)">
                                      <p:cBhvr>
                                        <p:cTn id="41" dur="1000"/>
                                        <p:tgtEl>
                                          <p:spTgt spid="40"/>
                                        </p:tgtEl>
                                      </p:cBhvr>
                                    </p:animEffect>
                                  </p:childTnLst>
                                </p:cTn>
                              </p:par>
                              <p:par>
                                <p:cTn id="42" presetID="22" presetClass="entr" presetSubtype="4" fill="hold" nodeType="withEffect">
                                  <p:stCondLst>
                                    <p:cond delay="1000"/>
                                  </p:stCondLst>
                                  <p:childTnLst>
                                    <p:set>
                                      <p:cBhvr>
                                        <p:cTn id="43" dur="1" fill="hold">
                                          <p:stCondLst>
                                            <p:cond delay="0"/>
                                          </p:stCondLst>
                                        </p:cTn>
                                        <p:tgtEl>
                                          <p:spTgt spid="68"/>
                                        </p:tgtEl>
                                        <p:attrNameLst>
                                          <p:attrName>style.visibility</p:attrName>
                                        </p:attrNameLst>
                                      </p:cBhvr>
                                      <p:to>
                                        <p:strVal val="visible"/>
                                      </p:to>
                                    </p:set>
                                    <p:animEffect transition="in" filter="wipe(down)">
                                      <p:cBhvr>
                                        <p:cTn id="44" dur="1000"/>
                                        <p:tgtEl>
                                          <p:spTgt spid="68"/>
                                        </p:tgtEl>
                                      </p:cBhvr>
                                    </p:animEffect>
                                  </p:childTnLst>
                                </p:cTn>
                              </p:par>
                              <p:par>
                                <p:cTn id="45" presetID="22" presetClass="entr" presetSubtype="4" fill="hold" nodeType="withEffect">
                                  <p:stCondLst>
                                    <p:cond delay="1000"/>
                                  </p:stCondLst>
                                  <p:childTnLst>
                                    <p:set>
                                      <p:cBhvr>
                                        <p:cTn id="46" dur="1" fill="hold">
                                          <p:stCondLst>
                                            <p:cond delay="0"/>
                                          </p:stCondLst>
                                        </p:cTn>
                                        <p:tgtEl>
                                          <p:spTgt spid="67"/>
                                        </p:tgtEl>
                                        <p:attrNameLst>
                                          <p:attrName>style.visibility</p:attrName>
                                        </p:attrNameLst>
                                      </p:cBhvr>
                                      <p:to>
                                        <p:strVal val="visible"/>
                                      </p:to>
                                    </p:set>
                                    <p:animEffect transition="in" filter="wipe(down)">
                                      <p:cBhvr>
                                        <p:cTn id="47" dur="1000"/>
                                        <p:tgtEl>
                                          <p:spTgt spid="67"/>
                                        </p:tgtEl>
                                      </p:cBhvr>
                                    </p:animEffect>
                                  </p:childTnLst>
                                </p:cTn>
                              </p:par>
                            </p:childTnLst>
                          </p:cTn>
                        </p:par>
                        <p:par>
                          <p:cTn id="48" fill="hold">
                            <p:stCondLst>
                              <p:cond delay="5500"/>
                            </p:stCondLst>
                            <p:childTnLst>
                              <p:par>
                                <p:cTn id="49" presetID="1" presetClass="entr" presetSubtype="0" fill="hold" nodeType="afterEffect">
                                  <p:stCondLst>
                                    <p:cond delay="0"/>
                                  </p:stCondLst>
                                  <p:childTnLst>
                                    <p:set>
                                      <p:cBhvr>
                                        <p:cTn id="50" dur="1" fill="hold">
                                          <p:stCondLst>
                                            <p:cond delay="0"/>
                                          </p:stCondLst>
                                        </p:cTn>
                                        <p:tgtEl>
                                          <p:spTgt spid="60"/>
                                        </p:tgtEl>
                                        <p:attrNameLst>
                                          <p:attrName>style.visibility</p:attrName>
                                        </p:attrNameLst>
                                      </p:cBhvr>
                                      <p:to>
                                        <p:strVal val="visible"/>
                                      </p:to>
                                    </p:set>
                                  </p:childTnLst>
                                </p:cTn>
                              </p:par>
                            </p:childTnLst>
                          </p:cTn>
                        </p:par>
                        <p:par>
                          <p:cTn id="51" fill="hold">
                            <p:stCondLst>
                              <p:cond delay="5500"/>
                            </p:stCondLst>
                            <p:childTnLst>
                              <p:par>
                                <p:cTn id="52" presetID="1" presetClass="entr" presetSubtype="0" fill="hold" nodeType="afterEffect">
                                  <p:stCondLst>
                                    <p:cond delay="0"/>
                                  </p:stCondLst>
                                  <p:childTnLst>
                                    <p:set>
                                      <p:cBhvr>
                                        <p:cTn id="53" dur="1" fill="hold">
                                          <p:stCondLst>
                                            <p:cond delay="0"/>
                                          </p:stCondLst>
                                        </p:cTn>
                                        <p:tgtEl>
                                          <p:spTgt spid="71"/>
                                        </p:tgtEl>
                                        <p:attrNameLst>
                                          <p:attrName>style.visibility</p:attrName>
                                        </p:attrNameLst>
                                      </p:cBhvr>
                                      <p:to>
                                        <p:strVal val="visible"/>
                                      </p:to>
                                    </p:set>
                                  </p:childTnLst>
                                </p:cTn>
                              </p:par>
                            </p:childTnLst>
                          </p:cTn>
                        </p:par>
                        <p:par>
                          <p:cTn id="54" fill="hold">
                            <p:stCondLst>
                              <p:cond delay="5500"/>
                            </p:stCondLst>
                            <p:childTnLst>
                              <p:par>
                                <p:cTn id="55" presetID="10" presetClass="exit" presetSubtype="0" fill="hold" nodeType="afterEffect">
                                  <p:stCondLst>
                                    <p:cond delay="0"/>
                                  </p:stCondLst>
                                  <p:childTnLst>
                                    <p:animEffect transition="out" filter="fade">
                                      <p:cBhvr>
                                        <p:cTn id="56" dur="250"/>
                                        <p:tgtEl>
                                          <p:spTgt spid="52"/>
                                        </p:tgtEl>
                                      </p:cBhvr>
                                    </p:animEffect>
                                    <p:set>
                                      <p:cBhvr>
                                        <p:cTn id="57" dur="1" fill="hold">
                                          <p:stCondLst>
                                            <p:cond delay="249"/>
                                          </p:stCondLst>
                                        </p:cTn>
                                        <p:tgtEl>
                                          <p:spTgt spid="52"/>
                                        </p:tgtEl>
                                        <p:attrNameLst>
                                          <p:attrName>style.visibility</p:attrName>
                                        </p:attrNameLst>
                                      </p:cBhvr>
                                      <p:to>
                                        <p:strVal val="hidden"/>
                                      </p:to>
                                    </p:set>
                                  </p:childTnLst>
                                </p:cTn>
                              </p:par>
                              <p:par>
                                <p:cTn id="58" presetID="10" presetClass="exit" presetSubtype="0" fill="hold" nodeType="withEffect">
                                  <p:stCondLst>
                                    <p:cond delay="0"/>
                                  </p:stCondLst>
                                  <p:childTnLst>
                                    <p:animEffect transition="out" filter="fade">
                                      <p:cBhvr>
                                        <p:cTn id="59" dur="250"/>
                                        <p:tgtEl>
                                          <p:spTgt spid="55"/>
                                        </p:tgtEl>
                                      </p:cBhvr>
                                    </p:animEffect>
                                    <p:set>
                                      <p:cBhvr>
                                        <p:cTn id="60" dur="1" fill="hold">
                                          <p:stCondLst>
                                            <p:cond delay="249"/>
                                          </p:stCondLst>
                                        </p:cTn>
                                        <p:tgtEl>
                                          <p:spTgt spid="55"/>
                                        </p:tgtEl>
                                        <p:attrNameLst>
                                          <p:attrName>style.visibility</p:attrName>
                                        </p:attrNameLst>
                                      </p:cBhvr>
                                      <p:to>
                                        <p:strVal val="hidden"/>
                                      </p:to>
                                    </p:set>
                                  </p:childTnLst>
                                </p:cTn>
                              </p:par>
                            </p:childTnLst>
                          </p:cTn>
                        </p:par>
                        <p:par>
                          <p:cTn id="61" fill="hold">
                            <p:stCondLst>
                              <p:cond delay="5750"/>
                            </p:stCondLst>
                            <p:childTnLst>
                              <p:par>
                                <p:cTn id="62" presetID="10" presetClass="exit" presetSubtype="0" fill="hold" nodeType="afterEffect">
                                  <p:stCondLst>
                                    <p:cond delay="0"/>
                                  </p:stCondLst>
                                  <p:childTnLst>
                                    <p:animEffect transition="out" filter="fade">
                                      <p:cBhvr>
                                        <p:cTn id="63" dur="250"/>
                                        <p:tgtEl>
                                          <p:spTgt spid="70"/>
                                        </p:tgtEl>
                                      </p:cBhvr>
                                    </p:animEffect>
                                    <p:set>
                                      <p:cBhvr>
                                        <p:cTn id="64" dur="1" fill="hold">
                                          <p:stCondLst>
                                            <p:cond delay="249"/>
                                          </p:stCondLst>
                                        </p:cTn>
                                        <p:tgtEl>
                                          <p:spTgt spid="70"/>
                                        </p:tgtEl>
                                        <p:attrNameLst>
                                          <p:attrName>style.visibility</p:attrName>
                                        </p:attrNameLst>
                                      </p:cBhvr>
                                      <p:to>
                                        <p:strVal val="hidden"/>
                                      </p:to>
                                    </p:set>
                                  </p:childTnLst>
                                </p:cTn>
                              </p:par>
                              <p:par>
                                <p:cTn id="65" presetID="10" presetClass="exit" presetSubtype="0" fill="hold" nodeType="withEffect">
                                  <p:stCondLst>
                                    <p:cond delay="0"/>
                                  </p:stCondLst>
                                  <p:childTnLst>
                                    <p:animEffect transition="out" filter="fade">
                                      <p:cBhvr>
                                        <p:cTn id="66" dur="250"/>
                                        <p:tgtEl>
                                          <p:spTgt spid="69"/>
                                        </p:tgtEl>
                                      </p:cBhvr>
                                    </p:animEffect>
                                    <p:set>
                                      <p:cBhvr>
                                        <p:cTn id="67" dur="1" fill="hold">
                                          <p:stCondLst>
                                            <p:cond delay="249"/>
                                          </p:stCondLst>
                                        </p:cTn>
                                        <p:tgtEl>
                                          <p:spTgt spid="69"/>
                                        </p:tgtEl>
                                        <p:attrNameLst>
                                          <p:attrName>style.visibility</p:attrName>
                                        </p:attrNameLst>
                                      </p:cBhvr>
                                      <p:to>
                                        <p:strVal val="hidden"/>
                                      </p:to>
                                    </p:set>
                                  </p:childTnLst>
                                </p:cTn>
                              </p:par>
                              <p:par>
                                <p:cTn id="68" presetID="10" presetClass="exit" presetSubtype="0" fill="hold" nodeType="withEffect">
                                  <p:stCondLst>
                                    <p:cond delay="0"/>
                                  </p:stCondLst>
                                  <p:childTnLst>
                                    <p:animEffect transition="out" filter="fade">
                                      <p:cBhvr>
                                        <p:cTn id="69" dur="250"/>
                                        <p:tgtEl>
                                          <p:spTgt spid="54"/>
                                        </p:tgtEl>
                                      </p:cBhvr>
                                    </p:animEffect>
                                    <p:set>
                                      <p:cBhvr>
                                        <p:cTn id="70" dur="1" fill="hold">
                                          <p:stCondLst>
                                            <p:cond delay="249"/>
                                          </p:stCondLst>
                                        </p:cTn>
                                        <p:tgtEl>
                                          <p:spTgt spid="54"/>
                                        </p:tgtEl>
                                        <p:attrNameLst>
                                          <p:attrName>style.visibility</p:attrName>
                                        </p:attrNameLst>
                                      </p:cBhvr>
                                      <p:to>
                                        <p:strVal val="hidden"/>
                                      </p:to>
                                    </p:set>
                                  </p:childTnLst>
                                </p:cTn>
                              </p:par>
                              <p:par>
                                <p:cTn id="71" presetID="10" presetClass="exit" presetSubtype="0" fill="hold" nodeType="withEffect">
                                  <p:stCondLst>
                                    <p:cond delay="0"/>
                                  </p:stCondLst>
                                  <p:childTnLst>
                                    <p:animEffect transition="out" filter="fade">
                                      <p:cBhvr>
                                        <p:cTn id="72" dur="250"/>
                                        <p:tgtEl>
                                          <p:spTgt spid="40"/>
                                        </p:tgtEl>
                                      </p:cBhvr>
                                    </p:animEffect>
                                    <p:set>
                                      <p:cBhvr>
                                        <p:cTn id="73" dur="1" fill="hold">
                                          <p:stCondLst>
                                            <p:cond delay="249"/>
                                          </p:stCondLst>
                                        </p:cTn>
                                        <p:tgtEl>
                                          <p:spTgt spid="40"/>
                                        </p:tgtEl>
                                        <p:attrNameLst>
                                          <p:attrName>style.visibility</p:attrName>
                                        </p:attrNameLst>
                                      </p:cBhvr>
                                      <p:to>
                                        <p:strVal val="hidden"/>
                                      </p:to>
                                    </p:set>
                                  </p:childTnLst>
                                </p:cTn>
                              </p:par>
                              <p:par>
                                <p:cTn id="74" presetID="10" presetClass="exit" presetSubtype="0" fill="hold" nodeType="withEffect">
                                  <p:stCondLst>
                                    <p:cond delay="0"/>
                                  </p:stCondLst>
                                  <p:childTnLst>
                                    <p:animEffect transition="out" filter="fade">
                                      <p:cBhvr>
                                        <p:cTn id="75" dur="250"/>
                                        <p:tgtEl>
                                          <p:spTgt spid="68"/>
                                        </p:tgtEl>
                                      </p:cBhvr>
                                    </p:animEffect>
                                    <p:set>
                                      <p:cBhvr>
                                        <p:cTn id="76" dur="1" fill="hold">
                                          <p:stCondLst>
                                            <p:cond delay="249"/>
                                          </p:stCondLst>
                                        </p:cTn>
                                        <p:tgtEl>
                                          <p:spTgt spid="68"/>
                                        </p:tgtEl>
                                        <p:attrNameLst>
                                          <p:attrName>style.visibility</p:attrName>
                                        </p:attrNameLst>
                                      </p:cBhvr>
                                      <p:to>
                                        <p:strVal val="hidden"/>
                                      </p:to>
                                    </p:set>
                                  </p:childTnLst>
                                </p:cTn>
                              </p:par>
                              <p:par>
                                <p:cTn id="77" presetID="10" presetClass="exit" presetSubtype="0" fill="hold" nodeType="withEffect">
                                  <p:stCondLst>
                                    <p:cond delay="0"/>
                                  </p:stCondLst>
                                  <p:childTnLst>
                                    <p:animEffect transition="out" filter="fade">
                                      <p:cBhvr>
                                        <p:cTn id="78" dur="250"/>
                                        <p:tgtEl>
                                          <p:spTgt spid="67"/>
                                        </p:tgtEl>
                                      </p:cBhvr>
                                    </p:animEffect>
                                    <p:set>
                                      <p:cBhvr>
                                        <p:cTn id="79" dur="1" fill="hold">
                                          <p:stCondLst>
                                            <p:cond delay="249"/>
                                          </p:stCondLst>
                                        </p:cTn>
                                        <p:tgtEl>
                                          <p:spTgt spid="67"/>
                                        </p:tgtEl>
                                        <p:attrNameLst>
                                          <p:attrName>style.visibility</p:attrName>
                                        </p:attrNameLst>
                                      </p:cBhvr>
                                      <p:to>
                                        <p:strVal val="hidden"/>
                                      </p:to>
                                    </p:set>
                                  </p:childTnLst>
                                </p:cTn>
                              </p:par>
                              <p:par>
                                <p:cTn id="80" presetID="10" presetClass="exit" presetSubtype="0" fill="hold" nodeType="withEffect">
                                  <p:stCondLst>
                                    <p:cond delay="0"/>
                                  </p:stCondLst>
                                  <p:childTnLst>
                                    <p:animEffect transition="out" filter="fade">
                                      <p:cBhvr>
                                        <p:cTn id="81" dur="250"/>
                                        <p:tgtEl>
                                          <p:spTgt spid="57"/>
                                        </p:tgtEl>
                                      </p:cBhvr>
                                    </p:animEffect>
                                    <p:set>
                                      <p:cBhvr>
                                        <p:cTn id="82" dur="1" fill="hold">
                                          <p:stCondLst>
                                            <p:cond delay="249"/>
                                          </p:stCondLst>
                                        </p:cTn>
                                        <p:tgtEl>
                                          <p:spTgt spid="57"/>
                                        </p:tgtEl>
                                        <p:attrNameLst>
                                          <p:attrName>style.visibility</p:attrName>
                                        </p:attrNameLst>
                                      </p:cBhvr>
                                      <p:to>
                                        <p:strVal val="hidden"/>
                                      </p:to>
                                    </p:set>
                                  </p:childTnLst>
                                </p:cTn>
                              </p:par>
                              <p:par>
                                <p:cTn id="83" presetID="10" presetClass="exit" presetSubtype="0" fill="hold" nodeType="withEffect">
                                  <p:stCondLst>
                                    <p:cond delay="0"/>
                                  </p:stCondLst>
                                  <p:childTnLst>
                                    <p:animEffect transition="out" filter="fade">
                                      <p:cBhvr>
                                        <p:cTn id="84" dur="250"/>
                                        <p:tgtEl>
                                          <p:spTgt spid="62"/>
                                        </p:tgtEl>
                                      </p:cBhvr>
                                    </p:animEffect>
                                    <p:set>
                                      <p:cBhvr>
                                        <p:cTn id="85" dur="1" fill="hold">
                                          <p:stCondLst>
                                            <p:cond delay="249"/>
                                          </p:stCondLst>
                                        </p:cTn>
                                        <p:tgtEl>
                                          <p:spTgt spid="62"/>
                                        </p:tgtEl>
                                        <p:attrNameLst>
                                          <p:attrName>style.visibility</p:attrName>
                                        </p:attrNameLst>
                                      </p:cBhvr>
                                      <p:to>
                                        <p:strVal val="hidden"/>
                                      </p:to>
                                    </p:set>
                                  </p:childTnLst>
                                </p:cTn>
                              </p:par>
                            </p:childTnLst>
                          </p:cTn>
                        </p:par>
                        <p:par>
                          <p:cTn id="86" fill="hold">
                            <p:stCondLst>
                              <p:cond delay="6000"/>
                            </p:stCondLst>
                            <p:childTnLst>
                              <p:par>
                                <p:cTn id="87" presetID="10" presetClass="exit" presetSubtype="0" fill="hold" nodeType="afterEffect">
                                  <p:stCondLst>
                                    <p:cond delay="0"/>
                                  </p:stCondLst>
                                  <p:childTnLst>
                                    <p:animEffect transition="out" filter="fade">
                                      <p:cBhvr>
                                        <p:cTn id="88" dur="500"/>
                                        <p:tgtEl>
                                          <p:spTgt spid="39"/>
                                        </p:tgtEl>
                                      </p:cBhvr>
                                    </p:animEffect>
                                    <p:set>
                                      <p:cBhvr>
                                        <p:cTn id="89" dur="1" fill="hold">
                                          <p:stCondLst>
                                            <p:cond delay="499"/>
                                          </p:stCondLst>
                                        </p:cTn>
                                        <p:tgtEl>
                                          <p:spTgt spid="39"/>
                                        </p:tgtEl>
                                        <p:attrNameLst>
                                          <p:attrName>style.visibility</p:attrName>
                                        </p:attrNameLst>
                                      </p:cBhvr>
                                      <p:to>
                                        <p:strVal val="hidden"/>
                                      </p:to>
                                    </p:set>
                                  </p:childTnLst>
                                </p:cTn>
                              </p:par>
                              <p:par>
                                <p:cTn id="90" presetID="10" presetClass="exit" presetSubtype="0" fill="hold" nodeType="withEffect">
                                  <p:stCondLst>
                                    <p:cond delay="250"/>
                                  </p:stCondLst>
                                  <p:childTnLst>
                                    <p:animEffect transition="out" filter="fade">
                                      <p:cBhvr>
                                        <p:cTn id="91" dur="500"/>
                                        <p:tgtEl>
                                          <p:spTgt spid="41"/>
                                        </p:tgtEl>
                                      </p:cBhvr>
                                    </p:animEffect>
                                    <p:set>
                                      <p:cBhvr>
                                        <p:cTn id="92" dur="1" fill="hold">
                                          <p:stCondLst>
                                            <p:cond delay="499"/>
                                          </p:stCondLst>
                                        </p:cTn>
                                        <p:tgtEl>
                                          <p:spTgt spid="4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p:cNvGrpSpPr/>
          <p:nvPr/>
        </p:nvGrpSpPr>
        <p:grpSpPr>
          <a:xfrm>
            <a:off x="5304100" y="1099173"/>
            <a:ext cx="1567543" cy="979715"/>
            <a:chOff x="2075433" y="3557736"/>
            <a:chExt cx="1567543" cy="979715"/>
          </a:xfrm>
        </p:grpSpPr>
        <p:sp>
          <p:nvSpPr>
            <p:cNvPr id="18" name="Rounded Rectangle 17"/>
            <p:cNvSpPr/>
            <p:nvPr/>
          </p:nvSpPr>
          <p:spPr bwMode="auto">
            <a:xfrm>
              <a:off x="2075433" y="3557736"/>
              <a:ext cx="1567543" cy="979715"/>
            </a:xfrm>
            <a:prstGeom prst="roundRect">
              <a:avLst>
                <a:gd name="adj" fmla="val 2011"/>
              </a:avLst>
            </a:prstGeom>
            <a:solidFill>
              <a:srgbClr val="85BCE6"/>
            </a:solidFill>
            <a:ln w="28575">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19" name="Picture 18"/>
            <p:cNvPicPr>
              <a:picLocks noChangeAspect="1"/>
            </p:cNvPicPr>
            <p:nvPr/>
          </p:nvPicPr>
          <p:blipFill>
            <a:blip r:embed="rId3" cstate="print">
              <a:duotone>
                <a:prstClr val="black"/>
                <a:schemeClr val="bg1">
                  <a:tint val="45000"/>
                  <a:satMod val="400000"/>
                </a:schemeClr>
              </a:duotone>
              <a:extLst>
                <a:ext uri="{BEBA8EAE-BF5A-486C-A8C5-ECC9F3942E4B}">
                  <a14:imgProps xmlns:a14="http://schemas.microsoft.com/office/drawing/2010/main">
                    <a14:imgLayer r:embed="rId4">
                      <a14:imgEffect>
                        <a14:colorTemperature colorTemp="1500"/>
                      </a14:imgEffect>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2180502" y="3787445"/>
              <a:ext cx="526347" cy="526347"/>
            </a:xfrm>
            <a:prstGeom prst="rect">
              <a:avLst/>
            </a:prstGeom>
          </p:spPr>
        </p:pic>
        <p:sp>
          <p:nvSpPr>
            <p:cNvPr id="20" name="TextBox 19"/>
            <p:cNvSpPr txBox="1"/>
            <p:nvPr/>
          </p:nvSpPr>
          <p:spPr>
            <a:xfrm>
              <a:off x="2762201" y="3846372"/>
              <a:ext cx="750718" cy="393954"/>
            </a:xfrm>
            <a:prstGeom prst="rect">
              <a:avLst/>
            </a:prstGeom>
            <a:noFill/>
          </p:spPr>
          <p:txBody>
            <a:bodyPr wrap="none" lIns="0" tIns="0" rIns="0" bIns="0" rtlCol="0">
              <a:spAutoFit/>
            </a:bodyPr>
            <a:lstStyle/>
            <a:p>
              <a:pPr>
                <a:lnSpc>
                  <a:spcPct val="80000"/>
                </a:lnSpc>
                <a:buSzPct val="80000"/>
              </a:pPr>
              <a:r>
                <a:rPr lang="en-US" sz="1600" dirty="0" smtClean="0">
                  <a:solidFill>
                    <a:schemeClr val="bg1"/>
                  </a:solidFill>
                </a:rPr>
                <a:t>service</a:t>
              </a:r>
              <a:br>
                <a:rPr lang="en-US" sz="1600" dirty="0" smtClean="0">
                  <a:solidFill>
                    <a:schemeClr val="bg1"/>
                  </a:solidFill>
                </a:rPr>
              </a:br>
              <a:r>
                <a:rPr lang="en-US" sz="1600" dirty="0" smtClean="0">
                  <a:solidFill>
                    <a:schemeClr val="bg1"/>
                  </a:solidFill>
                </a:rPr>
                <a:t>package</a:t>
              </a:r>
              <a:endParaRPr lang="en-US" sz="1600" dirty="0">
                <a:solidFill>
                  <a:schemeClr val="bg1"/>
                </a:solidFill>
              </a:endParaRPr>
            </a:p>
          </p:txBody>
        </p:sp>
      </p:grpSp>
      <p:grpSp>
        <p:nvGrpSpPr>
          <p:cNvPr id="2" name="Group 1"/>
          <p:cNvGrpSpPr/>
          <p:nvPr/>
        </p:nvGrpSpPr>
        <p:grpSpPr>
          <a:xfrm>
            <a:off x="-676766" y="4834324"/>
            <a:ext cx="13536709" cy="2301370"/>
            <a:chOff x="-703661" y="4378191"/>
            <a:chExt cx="13536709" cy="2301370"/>
          </a:xfrm>
        </p:grpSpPr>
        <p:pic>
          <p:nvPicPr>
            <p:cNvPr id="61" name="Picture 6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3661" y="4378191"/>
              <a:ext cx="1607803" cy="694552"/>
            </a:xfrm>
            <a:prstGeom prst="rect">
              <a:avLst/>
            </a:prstGeom>
          </p:spPr>
        </p:pic>
        <p:pic>
          <p:nvPicPr>
            <p:cNvPr id="63" name="Picture 6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00468" y="4378191"/>
              <a:ext cx="1607803" cy="694552"/>
            </a:xfrm>
            <a:prstGeom prst="rect">
              <a:avLst/>
            </a:prstGeom>
          </p:spPr>
        </p:pic>
        <p:pic>
          <p:nvPicPr>
            <p:cNvPr id="64" name="Picture 6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704597" y="4378191"/>
              <a:ext cx="1607803" cy="694552"/>
            </a:xfrm>
            <a:prstGeom prst="rect">
              <a:avLst/>
            </a:prstGeom>
          </p:spPr>
        </p:pic>
        <p:pic>
          <p:nvPicPr>
            <p:cNvPr id="67" name="Picture 6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16984" y="4378191"/>
              <a:ext cx="1607803" cy="694552"/>
            </a:xfrm>
            <a:prstGeom prst="rect">
              <a:avLst/>
            </a:prstGeom>
          </p:spPr>
        </p:pic>
        <p:pic>
          <p:nvPicPr>
            <p:cNvPr id="68" name="Picture 6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521113" y="4378191"/>
              <a:ext cx="1607803" cy="694552"/>
            </a:xfrm>
            <a:prstGeom prst="rect">
              <a:avLst/>
            </a:prstGeom>
          </p:spPr>
        </p:pic>
        <p:pic>
          <p:nvPicPr>
            <p:cNvPr id="69" name="Picture 6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225245" y="4378191"/>
              <a:ext cx="1607803" cy="694552"/>
            </a:xfrm>
            <a:prstGeom prst="rect">
              <a:avLst/>
            </a:prstGeom>
          </p:spPr>
        </p:pic>
        <p:pic>
          <p:nvPicPr>
            <p:cNvPr id="70" name="Picture 6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3661" y="5181600"/>
              <a:ext cx="1607803" cy="694552"/>
            </a:xfrm>
            <a:prstGeom prst="rect">
              <a:avLst/>
            </a:prstGeom>
          </p:spPr>
        </p:pic>
        <p:pic>
          <p:nvPicPr>
            <p:cNvPr id="71" name="Picture 7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00468" y="5181600"/>
              <a:ext cx="1607803" cy="694552"/>
            </a:xfrm>
            <a:prstGeom prst="rect">
              <a:avLst/>
            </a:prstGeom>
          </p:spPr>
        </p:pic>
        <p:pic>
          <p:nvPicPr>
            <p:cNvPr id="74" name="Picture 7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704597" y="5181600"/>
              <a:ext cx="1607803" cy="694552"/>
            </a:xfrm>
            <a:prstGeom prst="rect">
              <a:avLst/>
            </a:prstGeom>
          </p:spPr>
        </p:pic>
        <p:pic>
          <p:nvPicPr>
            <p:cNvPr id="77" name="Picture 7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16984" y="5181600"/>
              <a:ext cx="1607803" cy="694552"/>
            </a:xfrm>
            <a:prstGeom prst="rect">
              <a:avLst/>
            </a:prstGeom>
          </p:spPr>
        </p:pic>
        <p:pic>
          <p:nvPicPr>
            <p:cNvPr id="78" name="Picture 7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521113" y="5181600"/>
              <a:ext cx="1607803" cy="694552"/>
            </a:xfrm>
            <a:prstGeom prst="rect">
              <a:avLst/>
            </a:prstGeom>
          </p:spPr>
        </p:pic>
        <p:pic>
          <p:nvPicPr>
            <p:cNvPr id="79" name="Picture 7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225245" y="5181600"/>
              <a:ext cx="1607803" cy="694552"/>
            </a:xfrm>
            <a:prstGeom prst="rect">
              <a:avLst/>
            </a:prstGeom>
          </p:spPr>
        </p:pic>
        <p:pic>
          <p:nvPicPr>
            <p:cNvPr id="80" name="Picture 7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3661" y="5985009"/>
              <a:ext cx="1607803" cy="694552"/>
            </a:xfrm>
            <a:prstGeom prst="rect">
              <a:avLst/>
            </a:prstGeom>
          </p:spPr>
        </p:pic>
        <p:pic>
          <p:nvPicPr>
            <p:cNvPr id="81" name="Picture 8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00468" y="5985009"/>
              <a:ext cx="1607803" cy="694552"/>
            </a:xfrm>
            <a:prstGeom prst="rect">
              <a:avLst/>
            </a:prstGeom>
          </p:spPr>
        </p:pic>
        <p:pic>
          <p:nvPicPr>
            <p:cNvPr id="82" name="Picture 8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704597" y="5985009"/>
              <a:ext cx="1607803" cy="694552"/>
            </a:xfrm>
            <a:prstGeom prst="rect">
              <a:avLst/>
            </a:prstGeom>
          </p:spPr>
        </p:pic>
        <p:pic>
          <p:nvPicPr>
            <p:cNvPr id="83" name="Picture 8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08726" y="5985009"/>
              <a:ext cx="1607803" cy="694552"/>
            </a:xfrm>
            <a:prstGeom prst="rect">
              <a:avLst/>
            </a:prstGeom>
          </p:spPr>
        </p:pic>
        <p:pic>
          <p:nvPicPr>
            <p:cNvPr id="84" name="Picture 8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12855" y="5985009"/>
              <a:ext cx="1607803" cy="694552"/>
            </a:xfrm>
            <a:prstGeom prst="rect">
              <a:avLst/>
            </a:prstGeom>
          </p:spPr>
        </p:pic>
        <p:pic>
          <p:nvPicPr>
            <p:cNvPr id="85" name="Picture 8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16984" y="5985009"/>
              <a:ext cx="1607803" cy="694552"/>
            </a:xfrm>
            <a:prstGeom prst="rect">
              <a:avLst/>
            </a:prstGeom>
          </p:spPr>
        </p:pic>
        <p:pic>
          <p:nvPicPr>
            <p:cNvPr id="86" name="Picture 8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521113" y="5985009"/>
              <a:ext cx="1607803" cy="694552"/>
            </a:xfrm>
            <a:prstGeom prst="rect">
              <a:avLst/>
            </a:prstGeom>
          </p:spPr>
        </p:pic>
        <p:pic>
          <p:nvPicPr>
            <p:cNvPr id="87" name="Picture 8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225245" y="5985009"/>
              <a:ext cx="1607803" cy="694552"/>
            </a:xfrm>
            <a:prstGeom prst="rect">
              <a:avLst/>
            </a:prstGeom>
          </p:spPr>
        </p:pic>
      </p:grpSp>
      <p:grpSp>
        <p:nvGrpSpPr>
          <p:cNvPr id="88" name="Group 87"/>
          <p:cNvGrpSpPr/>
          <p:nvPr/>
        </p:nvGrpSpPr>
        <p:grpSpPr>
          <a:xfrm>
            <a:off x="4435624" y="3580375"/>
            <a:ext cx="3311540" cy="694552"/>
            <a:chOff x="4408729" y="3580375"/>
            <a:chExt cx="3311540" cy="694552"/>
          </a:xfrm>
        </p:grpSpPr>
        <p:pic>
          <p:nvPicPr>
            <p:cNvPr id="89" name="Picture 8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08729" y="3580375"/>
              <a:ext cx="1607803" cy="694552"/>
            </a:xfrm>
            <a:prstGeom prst="rect">
              <a:avLst/>
            </a:prstGeom>
          </p:spPr>
        </p:pic>
        <p:pic>
          <p:nvPicPr>
            <p:cNvPr id="90" name="Picture 8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12466" y="3580375"/>
              <a:ext cx="1607803" cy="694552"/>
            </a:xfrm>
            <a:prstGeom prst="rect">
              <a:avLst/>
            </a:prstGeom>
          </p:spPr>
        </p:pic>
      </p:grpSp>
      <p:sp>
        <p:nvSpPr>
          <p:cNvPr id="92" name="TextBox 91"/>
          <p:cNvSpPr txBox="1"/>
          <p:nvPr/>
        </p:nvSpPr>
        <p:spPr>
          <a:xfrm>
            <a:off x="339026" y="4417605"/>
            <a:ext cx="3635453" cy="221599"/>
          </a:xfrm>
          <a:prstGeom prst="rect">
            <a:avLst/>
          </a:prstGeom>
          <a:noFill/>
        </p:spPr>
        <p:txBody>
          <a:bodyPr wrap="square" lIns="0" tIns="0" rIns="0" bIns="0" rtlCol="0">
            <a:spAutoFit/>
          </a:bodyPr>
          <a:lstStyle/>
          <a:p>
            <a:pPr>
              <a:lnSpc>
                <a:spcPct val="80000"/>
              </a:lnSpc>
              <a:buSzPct val="80000"/>
            </a:pPr>
            <a:r>
              <a:rPr lang="en-US" sz="1800" dirty="0" smtClean="0">
                <a:gradFill>
                  <a:gsLst>
                    <a:gs pos="0">
                      <a:srgbClr val="FFFFFF"/>
                    </a:gs>
                    <a:gs pos="100000">
                      <a:srgbClr val="FFFFFF"/>
                    </a:gs>
                  </a:gsLst>
                  <a:lin ang="5400000" scaled="0"/>
                </a:gradFill>
              </a:rPr>
              <a:t>Windows Azure Datacenter</a:t>
            </a:r>
            <a:endParaRPr lang="en-US" sz="1800" dirty="0">
              <a:gradFill>
                <a:gsLst>
                  <a:gs pos="0">
                    <a:srgbClr val="FFFFFF"/>
                  </a:gs>
                  <a:gs pos="100000">
                    <a:srgbClr val="FFFFFF"/>
                  </a:gs>
                </a:gsLst>
                <a:lin ang="5400000" scaled="0"/>
              </a:gradFill>
            </a:endParaRPr>
          </a:p>
        </p:txBody>
      </p:sp>
      <p:sp>
        <p:nvSpPr>
          <p:cNvPr id="39" name="TextBox 38"/>
          <p:cNvSpPr txBox="1"/>
          <p:nvPr/>
        </p:nvSpPr>
        <p:spPr>
          <a:xfrm>
            <a:off x="307821" y="376411"/>
            <a:ext cx="3564932" cy="984885"/>
          </a:xfrm>
          <a:prstGeom prst="rect">
            <a:avLst/>
          </a:prstGeom>
          <a:noFill/>
        </p:spPr>
        <p:txBody>
          <a:bodyPr wrap="square" lIns="0" tIns="0" rIns="0" bIns="0" rtlCol="0">
            <a:spAutoFit/>
          </a:bodyPr>
          <a:lstStyle/>
          <a:p>
            <a:pPr>
              <a:lnSpc>
                <a:spcPct val="90000"/>
              </a:lnSpc>
              <a:spcAft>
                <a:spcPts val="600"/>
              </a:spcAft>
              <a:buSzPct val="80000"/>
            </a:pPr>
            <a:r>
              <a:rPr lang="en-US" sz="2000" dirty="0" smtClean="0">
                <a:solidFill>
                  <a:srgbClr val="92D050"/>
                </a:solidFill>
                <a:sym typeface="Wingdings" pitchFamily="2" charset="2"/>
              </a:rPr>
              <a:t> </a:t>
            </a:r>
            <a:r>
              <a:rPr lang="en-US" sz="2000" dirty="0" smtClean="0">
                <a:solidFill>
                  <a:srgbClr val="92D050"/>
                </a:solidFill>
              </a:rPr>
              <a:t>Provision Role Instances</a:t>
            </a:r>
          </a:p>
          <a:p>
            <a:pPr>
              <a:lnSpc>
                <a:spcPct val="90000"/>
              </a:lnSpc>
              <a:spcAft>
                <a:spcPts val="600"/>
              </a:spcAft>
              <a:buSzPct val="80000"/>
            </a:pPr>
            <a:r>
              <a:rPr lang="en-US" sz="2000" dirty="0" smtClean="0">
                <a:solidFill>
                  <a:srgbClr val="92D050"/>
                </a:solidFill>
                <a:sym typeface="Wingdings" pitchFamily="2" charset="2"/>
              </a:rPr>
              <a:t> </a:t>
            </a:r>
            <a:r>
              <a:rPr lang="en-US" sz="2000" dirty="0" smtClean="0">
                <a:solidFill>
                  <a:schemeClr val="bg1"/>
                </a:solidFill>
              </a:rPr>
              <a:t>Deploy App Code</a:t>
            </a:r>
          </a:p>
          <a:p>
            <a:pPr>
              <a:lnSpc>
                <a:spcPct val="90000"/>
              </a:lnSpc>
              <a:spcAft>
                <a:spcPts val="600"/>
              </a:spcAft>
              <a:buSzPct val="80000"/>
            </a:pPr>
            <a:r>
              <a:rPr lang="en-US" sz="2000" dirty="0" smtClean="0">
                <a:solidFill>
                  <a:srgbClr val="92D050"/>
                </a:solidFill>
                <a:sym typeface="Wingdings" pitchFamily="2" charset="2"/>
              </a:rPr>
              <a:t> </a:t>
            </a:r>
            <a:r>
              <a:rPr lang="en-US" sz="2000" dirty="0" smtClean="0">
                <a:solidFill>
                  <a:schemeClr val="bg1"/>
                </a:solidFill>
              </a:rPr>
              <a:t>Configure Network</a:t>
            </a:r>
          </a:p>
        </p:txBody>
      </p:sp>
      <p:grpSp>
        <p:nvGrpSpPr>
          <p:cNvPr id="42" name="Group 41"/>
          <p:cNvGrpSpPr/>
          <p:nvPr/>
        </p:nvGrpSpPr>
        <p:grpSpPr>
          <a:xfrm>
            <a:off x="4435624" y="4343400"/>
            <a:ext cx="3311540" cy="694552"/>
            <a:chOff x="4408729" y="3580375"/>
            <a:chExt cx="3311540" cy="694552"/>
          </a:xfrm>
        </p:grpSpPr>
        <p:pic>
          <p:nvPicPr>
            <p:cNvPr id="43" name="Picture 4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08729" y="3580375"/>
              <a:ext cx="1607803" cy="694552"/>
            </a:xfrm>
            <a:prstGeom prst="rect">
              <a:avLst/>
            </a:prstGeom>
          </p:spPr>
        </p:pic>
        <p:pic>
          <p:nvPicPr>
            <p:cNvPr id="44" name="Picture 4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12466" y="3580375"/>
              <a:ext cx="1607803" cy="694552"/>
            </a:xfrm>
            <a:prstGeom prst="rect">
              <a:avLst/>
            </a:prstGeom>
          </p:spPr>
        </p:pic>
      </p:grpSp>
    </p:spTree>
    <p:extLst>
      <p:ext uri="{BB962C8B-B14F-4D97-AF65-F5344CB8AC3E}">
        <p14:creationId xmlns:p14="http://schemas.microsoft.com/office/powerpoint/2010/main" val="335679876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path" presetSubtype="0" accel="50000" decel="50000" fill="hold" nodeType="withEffect">
                                  <p:stCondLst>
                                    <p:cond delay="0"/>
                                  </p:stCondLst>
                                  <p:childTnLst>
                                    <p:animMotion origin="layout" path="M -4.43678E-6 -2.64985E-6 L -4.43678E-6 0.18352 " pathEditMode="relative" rAng="0" ptsTypes="AA">
                                      <p:cBhvr>
                                        <p:cTn id="11" dur="2000" fill="hold"/>
                                        <p:tgtEl>
                                          <p:spTgt spid="88"/>
                                        </p:tgtEl>
                                        <p:attrNameLst>
                                          <p:attrName>ppt_x</p:attrName>
                                          <p:attrName>ppt_y</p:attrName>
                                        </p:attrNameLst>
                                      </p:cBhvr>
                                      <p:rCtr x="0" y="9165"/>
                                    </p:animMotion>
                                  </p:childTnLst>
                                </p:cTn>
                              </p:par>
                              <p:par>
                                <p:cTn id="12" presetID="10" presetClass="entr" presetSubtype="0" fill="hold" grpId="0" nodeType="withEffect">
                                  <p:stCondLst>
                                    <p:cond delay="2500"/>
                                  </p:stCondLst>
                                  <p:childTnLst>
                                    <p:set>
                                      <p:cBhvr>
                                        <p:cTn id="13" dur="1" fill="hold">
                                          <p:stCondLst>
                                            <p:cond delay="0"/>
                                          </p:stCondLst>
                                        </p:cTn>
                                        <p:tgtEl>
                                          <p:spTgt spid="92"/>
                                        </p:tgtEl>
                                        <p:attrNameLst>
                                          <p:attrName>style.visibility</p:attrName>
                                        </p:attrNameLst>
                                      </p:cBhvr>
                                      <p:to>
                                        <p:strVal val="visible"/>
                                      </p:to>
                                    </p:set>
                                    <p:animEffect transition="in" filter="fade">
                                      <p:cBhvr>
                                        <p:cTn id="14" dur="500"/>
                                        <p:tgtEl>
                                          <p:spTgt spid="92"/>
                                        </p:tgtEl>
                                      </p:cBhvr>
                                    </p:animEffect>
                                  </p:childTnLst>
                                </p:cTn>
                              </p:par>
                              <p:par>
                                <p:cTn id="15" presetID="42" presetClass="path" presetSubtype="0" accel="50000" decel="50000" fill="hold" nodeType="withEffect">
                                  <p:stCondLst>
                                    <p:cond delay="0"/>
                                  </p:stCondLst>
                                  <p:childTnLst>
                                    <p:animMotion origin="layout" path="M -4.43678E-6 5.25341E-7 L -4.43678E-6 0.18884 " pathEditMode="relative" rAng="0" ptsTypes="AA">
                                      <p:cBhvr>
                                        <p:cTn id="16" dur="2000" fill="hold"/>
                                        <p:tgtEl>
                                          <p:spTgt spid="42"/>
                                        </p:tgtEl>
                                        <p:attrNameLst>
                                          <p:attrName>ppt_x</p:attrName>
                                          <p:attrName>ppt_y</p:attrName>
                                        </p:attrNameLst>
                                      </p:cBhvr>
                                      <p:rCtr x="0" y="944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5532231" y="1943286"/>
            <a:ext cx="1091422" cy="2673208"/>
            <a:chOff x="5556414" y="2061552"/>
            <a:chExt cx="1091422" cy="2554941"/>
          </a:xfrm>
        </p:grpSpPr>
        <p:sp>
          <p:nvSpPr>
            <p:cNvPr id="43" name="Down Arrow 42"/>
            <p:cNvSpPr/>
            <p:nvPr/>
          </p:nvSpPr>
          <p:spPr bwMode="auto">
            <a:xfrm>
              <a:off x="5556414" y="2061552"/>
              <a:ext cx="286871" cy="2554941"/>
            </a:xfrm>
            <a:prstGeom prst="downArrow">
              <a:avLst>
                <a:gd name="adj1" fmla="val 42122"/>
                <a:gd name="adj2" fmla="val 62085"/>
              </a:avLst>
            </a:prstGeom>
            <a:solidFill>
              <a:srgbClr val="85BCE6">
                <a:alpha val="30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44" name="Down Arrow 43"/>
            <p:cNvSpPr/>
            <p:nvPr/>
          </p:nvSpPr>
          <p:spPr bwMode="auto">
            <a:xfrm>
              <a:off x="6360965" y="2061552"/>
              <a:ext cx="286871" cy="2554941"/>
            </a:xfrm>
            <a:prstGeom prst="downArrow">
              <a:avLst>
                <a:gd name="adj1" fmla="val 42122"/>
                <a:gd name="adj2" fmla="val 62085"/>
              </a:avLst>
            </a:prstGeom>
            <a:solidFill>
              <a:srgbClr val="85BCE6">
                <a:alpha val="30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2" name="Group 1"/>
          <p:cNvGrpSpPr/>
          <p:nvPr/>
        </p:nvGrpSpPr>
        <p:grpSpPr>
          <a:xfrm>
            <a:off x="-676766" y="4834324"/>
            <a:ext cx="13536709" cy="2301370"/>
            <a:chOff x="-703661" y="4378191"/>
            <a:chExt cx="13536709" cy="2301370"/>
          </a:xfrm>
        </p:grpSpPr>
        <p:pic>
          <p:nvPicPr>
            <p:cNvPr id="61" name="Picture 6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3661" y="4378191"/>
              <a:ext cx="1607803" cy="694552"/>
            </a:xfrm>
            <a:prstGeom prst="rect">
              <a:avLst/>
            </a:prstGeom>
          </p:spPr>
        </p:pic>
        <p:pic>
          <p:nvPicPr>
            <p:cNvPr id="63" name="Picture 6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0468" y="4378191"/>
              <a:ext cx="1607803" cy="694552"/>
            </a:xfrm>
            <a:prstGeom prst="rect">
              <a:avLst/>
            </a:prstGeom>
          </p:spPr>
        </p:pic>
        <p:pic>
          <p:nvPicPr>
            <p:cNvPr id="64" name="Picture 6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4597" y="4378191"/>
              <a:ext cx="1607803" cy="694552"/>
            </a:xfrm>
            <a:prstGeom prst="rect">
              <a:avLst/>
            </a:prstGeom>
          </p:spPr>
        </p:pic>
        <p:pic>
          <p:nvPicPr>
            <p:cNvPr id="67" name="Picture 6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16984" y="4378191"/>
              <a:ext cx="1607803" cy="694552"/>
            </a:xfrm>
            <a:prstGeom prst="rect">
              <a:avLst/>
            </a:prstGeom>
          </p:spPr>
        </p:pic>
        <p:pic>
          <p:nvPicPr>
            <p:cNvPr id="68" name="Picture 6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21113" y="4378191"/>
              <a:ext cx="1607803" cy="694552"/>
            </a:xfrm>
            <a:prstGeom prst="rect">
              <a:avLst/>
            </a:prstGeom>
          </p:spPr>
        </p:pic>
        <p:pic>
          <p:nvPicPr>
            <p:cNvPr id="69" name="Picture 6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225245" y="4378191"/>
              <a:ext cx="1607803" cy="694552"/>
            </a:xfrm>
            <a:prstGeom prst="rect">
              <a:avLst/>
            </a:prstGeom>
          </p:spPr>
        </p:pic>
        <p:pic>
          <p:nvPicPr>
            <p:cNvPr id="70" name="Picture 6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3661" y="5181600"/>
              <a:ext cx="1607803" cy="694552"/>
            </a:xfrm>
            <a:prstGeom prst="rect">
              <a:avLst/>
            </a:prstGeom>
          </p:spPr>
        </p:pic>
        <p:pic>
          <p:nvPicPr>
            <p:cNvPr id="71" name="Picture 7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0468" y="5181600"/>
              <a:ext cx="1607803" cy="694552"/>
            </a:xfrm>
            <a:prstGeom prst="rect">
              <a:avLst/>
            </a:prstGeom>
          </p:spPr>
        </p:pic>
        <p:pic>
          <p:nvPicPr>
            <p:cNvPr id="74" name="Picture 7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4597" y="5181600"/>
              <a:ext cx="1607803" cy="694552"/>
            </a:xfrm>
            <a:prstGeom prst="rect">
              <a:avLst/>
            </a:prstGeom>
          </p:spPr>
        </p:pic>
        <p:pic>
          <p:nvPicPr>
            <p:cNvPr id="77" name="Picture 7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16984" y="5181600"/>
              <a:ext cx="1607803" cy="694552"/>
            </a:xfrm>
            <a:prstGeom prst="rect">
              <a:avLst/>
            </a:prstGeom>
          </p:spPr>
        </p:pic>
        <p:pic>
          <p:nvPicPr>
            <p:cNvPr id="78" name="Picture 7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21113" y="5181600"/>
              <a:ext cx="1607803" cy="694552"/>
            </a:xfrm>
            <a:prstGeom prst="rect">
              <a:avLst/>
            </a:prstGeom>
          </p:spPr>
        </p:pic>
        <p:pic>
          <p:nvPicPr>
            <p:cNvPr id="79" name="Picture 7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225245" y="5181600"/>
              <a:ext cx="1607803" cy="694552"/>
            </a:xfrm>
            <a:prstGeom prst="rect">
              <a:avLst/>
            </a:prstGeom>
          </p:spPr>
        </p:pic>
        <p:pic>
          <p:nvPicPr>
            <p:cNvPr id="80" name="Picture 7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3661" y="5985009"/>
              <a:ext cx="1607803" cy="694552"/>
            </a:xfrm>
            <a:prstGeom prst="rect">
              <a:avLst/>
            </a:prstGeom>
          </p:spPr>
        </p:pic>
        <p:pic>
          <p:nvPicPr>
            <p:cNvPr id="81" name="Picture 8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0468" y="5985009"/>
              <a:ext cx="1607803" cy="694552"/>
            </a:xfrm>
            <a:prstGeom prst="rect">
              <a:avLst/>
            </a:prstGeom>
          </p:spPr>
        </p:pic>
        <p:pic>
          <p:nvPicPr>
            <p:cNvPr id="82" name="Picture 8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4597" y="5985009"/>
              <a:ext cx="1607803" cy="694552"/>
            </a:xfrm>
            <a:prstGeom prst="rect">
              <a:avLst/>
            </a:prstGeom>
          </p:spPr>
        </p:pic>
        <p:pic>
          <p:nvPicPr>
            <p:cNvPr id="83" name="Picture 8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08726" y="5985009"/>
              <a:ext cx="1607803" cy="694552"/>
            </a:xfrm>
            <a:prstGeom prst="rect">
              <a:avLst/>
            </a:prstGeom>
          </p:spPr>
        </p:pic>
        <p:pic>
          <p:nvPicPr>
            <p:cNvPr id="84" name="Picture 8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12855" y="5985009"/>
              <a:ext cx="1607803" cy="694552"/>
            </a:xfrm>
            <a:prstGeom prst="rect">
              <a:avLst/>
            </a:prstGeom>
          </p:spPr>
        </p:pic>
        <p:pic>
          <p:nvPicPr>
            <p:cNvPr id="85" name="Picture 8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16984" y="5985009"/>
              <a:ext cx="1607803" cy="694552"/>
            </a:xfrm>
            <a:prstGeom prst="rect">
              <a:avLst/>
            </a:prstGeom>
          </p:spPr>
        </p:pic>
        <p:pic>
          <p:nvPicPr>
            <p:cNvPr id="86" name="Picture 8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21113" y="5985009"/>
              <a:ext cx="1607803" cy="694552"/>
            </a:xfrm>
            <a:prstGeom prst="rect">
              <a:avLst/>
            </a:prstGeom>
          </p:spPr>
        </p:pic>
        <p:pic>
          <p:nvPicPr>
            <p:cNvPr id="87" name="Picture 8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225245" y="5985009"/>
              <a:ext cx="1607803" cy="694552"/>
            </a:xfrm>
            <a:prstGeom prst="rect">
              <a:avLst/>
            </a:prstGeom>
          </p:spPr>
        </p:pic>
      </p:grpSp>
      <p:grpSp>
        <p:nvGrpSpPr>
          <p:cNvPr id="4" name="Group 3"/>
          <p:cNvGrpSpPr/>
          <p:nvPr/>
        </p:nvGrpSpPr>
        <p:grpSpPr>
          <a:xfrm>
            <a:off x="5330214" y="1206564"/>
            <a:ext cx="1509742" cy="736721"/>
            <a:chOff x="5375415" y="1342167"/>
            <a:chExt cx="1509742" cy="736721"/>
          </a:xfrm>
        </p:grpSpPr>
        <p:grpSp>
          <p:nvGrpSpPr>
            <p:cNvPr id="36" name="Group 35"/>
            <p:cNvGrpSpPr/>
            <p:nvPr/>
          </p:nvGrpSpPr>
          <p:grpSpPr>
            <a:xfrm>
              <a:off x="5375415" y="1342167"/>
              <a:ext cx="705283" cy="736721"/>
              <a:chOff x="2145364" y="3673700"/>
              <a:chExt cx="705283" cy="736721"/>
            </a:xfrm>
          </p:grpSpPr>
          <p:sp>
            <p:nvSpPr>
              <p:cNvPr id="37" name="Rounded Rectangle 36"/>
              <p:cNvSpPr/>
              <p:nvPr/>
            </p:nvSpPr>
            <p:spPr bwMode="auto">
              <a:xfrm>
                <a:off x="2145364" y="3673700"/>
                <a:ext cx="705283" cy="736721"/>
              </a:xfrm>
              <a:prstGeom prst="roundRect">
                <a:avLst>
                  <a:gd name="adj" fmla="val 11650"/>
                </a:avLst>
              </a:prstGeom>
              <a:solidFill>
                <a:srgbClr val="85BCE6">
                  <a:alpha val="30000"/>
                </a:srgbClr>
              </a:solidFill>
              <a:ln w="127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38" name="Picture 37"/>
              <p:cNvPicPr>
                <a:picLocks noChangeAspect="1"/>
              </p:cNvPicPr>
              <p:nvPr/>
            </p:nvPicPr>
            <p:blipFill>
              <a:blip r:embed="rId4" cstate="print">
                <a:duotone>
                  <a:prstClr val="black"/>
                  <a:schemeClr val="bg1">
                    <a:tint val="45000"/>
                    <a:satMod val="400000"/>
                  </a:schemeClr>
                </a:duotone>
                <a:extLst>
                  <a:ext uri="{BEBA8EAE-BF5A-486C-A8C5-ECC9F3942E4B}">
                    <a14:imgProps xmlns:a14="http://schemas.microsoft.com/office/drawing/2010/main">
                      <a14:imgLayer r:embed="rId5">
                        <a14:imgEffect>
                          <a14:colorTemperature colorTemp="1500"/>
                        </a14:imgEffect>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2224769" y="3794243"/>
                <a:ext cx="526347" cy="526347"/>
              </a:xfrm>
              <a:prstGeom prst="rect">
                <a:avLst/>
              </a:prstGeom>
            </p:spPr>
          </p:pic>
        </p:grpSp>
        <p:grpSp>
          <p:nvGrpSpPr>
            <p:cNvPr id="40" name="Group 39"/>
            <p:cNvGrpSpPr/>
            <p:nvPr/>
          </p:nvGrpSpPr>
          <p:grpSpPr>
            <a:xfrm>
              <a:off x="6179874" y="1342167"/>
              <a:ext cx="705283" cy="736721"/>
              <a:chOff x="2089030" y="3673700"/>
              <a:chExt cx="705283" cy="736721"/>
            </a:xfrm>
          </p:grpSpPr>
          <p:sp>
            <p:nvSpPr>
              <p:cNvPr id="41" name="Rounded Rectangle 40"/>
              <p:cNvSpPr/>
              <p:nvPr/>
            </p:nvSpPr>
            <p:spPr bwMode="auto">
              <a:xfrm>
                <a:off x="2089030" y="3673700"/>
                <a:ext cx="705283" cy="736721"/>
              </a:xfrm>
              <a:prstGeom prst="roundRect">
                <a:avLst>
                  <a:gd name="adj" fmla="val 13578"/>
                </a:avLst>
              </a:prstGeom>
              <a:solidFill>
                <a:srgbClr val="85BCE6">
                  <a:alpha val="30000"/>
                </a:srgbClr>
              </a:solidFill>
              <a:ln w="127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42" name="Picture 41"/>
              <p:cNvPicPr>
                <a:picLocks noChangeAspect="1"/>
              </p:cNvPicPr>
              <p:nvPr/>
            </p:nvPicPr>
            <p:blipFill>
              <a:blip r:embed="rId4" cstate="print">
                <a:duotone>
                  <a:prstClr val="black"/>
                  <a:schemeClr val="bg1">
                    <a:tint val="45000"/>
                    <a:satMod val="400000"/>
                  </a:schemeClr>
                </a:duotone>
                <a:extLst>
                  <a:ext uri="{BEBA8EAE-BF5A-486C-A8C5-ECC9F3942E4B}">
                    <a14:imgProps xmlns:a14="http://schemas.microsoft.com/office/drawing/2010/main">
                      <a14:imgLayer r:embed="rId5">
                        <a14:imgEffect>
                          <a14:colorTemperature colorTemp="1500"/>
                        </a14:imgEffect>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2171834" y="3794243"/>
                <a:ext cx="526347" cy="526347"/>
              </a:xfrm>
              <a:prstGeom prst="rect">
                <a:avLst/>
              </a:prstGeom>
            </p:spPr>
          </p:pic>
        </p:grpSp>
      </p:grpSp>
      <p:sp>
        <p:nvSpPr>
          <p:cNvPr id="50" name="TextBox 49"/>
          <p:cNvSpPr txBox="1"/>
          <p:nvPr/>
        </p:nvSpPr>
        <p:spPr>
          <a:xfrm>
            <a:off x="339026" y="4417605"/>
            <a:ext cx="3635453" cy="221599"/>
          </a:xfrm>
          <a:prstGeom prst="rect">
            <a:avLst/>
          </a:prstGeom>
          <a:noFill/>
        </p:spPr>
        <p:txBody>
          <a:bodyPr wrap="square" lIns="0" tIns="0" rIns="0" bIns="0" rtlCol="0">
            <a:spAutoFit/>
          </a:bodyPr>
          <a:lstStyle/>
          <a:p>
            <a:pPr>
              <a:lnSpc>
                <a:spcPct val="80000"/>
              </a:lnSpc>
              <a:buSzPct val="80000"/>
            </a:pPr>
            <a:r>
              <a:rPr lang="en-US" sz="1800" dirty="0" smtClean="0">
                <a:gradFill>
                  <a:gsLst>
                    <a:gs pos="0">
                      <a:srgbClr val="FFFFFF"/>
                    </a:gs>
                    <a:gs pos="100000">
                      <a:srgbClr val="FFFFFF"/>
                    </a:gs>
                  </a:gsLst>
                  <a:lin ang="5400000" scaled="0"/>
                </a:gradFill>
              </a:rPr>
              <a:t>Windows Azure Datacenter</a:t>
            </a:r>
            <a:endParaRPr lang="en-US" sz="1800" dirty="0">
              <a:gradFill>
                <a:gsLst>
                  <a:gs pos="0">
                    <a:srgbClr val="FFFFFF"/>
                  </a:gs>
                  <a:gs pos="100000">
                    <a:srgbClr val="FFFFFF"/>
                  </a:gs>
                </a:gsLst>
                <a:lin ang="5400000" scaled="0"/>
              </a:gradFill>
            </a:endParaRPr>
          </a:p>
        </p:txBody>
      </p:sp>
      <p:grpSp>
        <p:nvGrpSpPr>
          <p:cNvPr id="51" name="Group 50"/>
          <p:cNvGrpSpPr/>
          <p:nvPr/>
        </p:nvGrpSpPr>
        <p:grpSpPr>
          <a:xfrm>
            <a:off x="5304100" y="1099173"/>
            <a:ext cx="1567543" cy="979715"/>
            <a:chOff x="2075433" y="3557736"/>
            <a:chExt cx="1567543" cy="979715"/>
          </a:xfrm>
        </p:grpSpPr>
        <p:sp>
          <p:nvSpPr>
            <p:cNvPr id="52" name="Rounded Rectangle 51"/>
            <p:cNvSpPr/>
            <p:nvPr/>
          </p:nvSpPr>
          <p:spPr bwMode="auto">
            <a:xfrm>
              <a:off x="2075433" y="3557736"/>
              <a:ext cx="1567543" cy="979715"/>
            </a:xfrm>
            <a:prstGeom prst="roundRect">
              <a:avLst>
                <a:gd name="adj" fmla="val 2011"/>
              </a:avLst>
            </a:prstGeom>
            <a:solidFill>
              <a:srgbClr val="85BCE6"/>
            </a:solidFill>
            <a:ln w="28575">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53" name="Picture 52"/>
            <p:cNvPicPr>
              <a:picLocks noChangeAspect="1"/>
            </p:cNvPicPr>
            <p:nvPr/>
          </p:nvPicPr>
          <p:blipFill>
            <a:blip r:embed="rId4" cstate="print">
              <a:duotone>
                <a:prstClr val="black"/>
                <a:schemeClr val="bg1">
                  <a:tint val="45000"/>
                  <a:satMod val="400000"/>
                </a:schemeClr>
              </a:duotone>
              <a:extLst>
                <a:ext uri="{BEBA8EAE-BF5A-486C-A8C5-ECC9F3942E4B}">
                  <a14:imgProps xmlns:a14="http://schemas.microsoft.com/office/drawing/2010/main">
                    <a14:imgLayer r:embed="rId5">
                      <a14:imgEffect>
                        <a14:colorTemperature colorTemp="1500"/>
                      </a14:imgEffect>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2180502" y="3787445"/>
              <a:ext cx="526347" cy="526347"/>
            </a:xfrm>
            <a:prstGeom prst="rect">
              <a:avLst/>
            </a:prstGeom>
          </p:spPr>
        </p:pic>
        <p:sp>
          <p:nvSpPr>
            <p:cNvPr id="54" name="TextBox 53"/>
            <p:cNvSpPr txBox="1"/>
            <p:nvPr/>
          </p:nvSpPr>
          <p:spPr>
            <a:xfrm>
              <a:off x="2762201" y="3846372"/>
              <a:ext cx="750718" cy="393954"/>
            </a:xfrm>
            <a:prstGeom prst="rect">
              <a:avLst/>
            </a:prstGeom>
            <a:noFill/>
          </p:spPr>
          <p:txBody>
            <a:bodyPr wrap="none" lIns="0" tIns="0" rIns="0" bIns="0" rtlCol="0">
              <a:spAutoFit/>
            </a:bodyPr>
            <a:lstStyle/>
            <a:p>
              <a:pPr>
                <a:lnSpc>
                  <a:spcPct val="80000"/>
                </a:lnSpc>
                <a:buSzPct val="80000"/>
              </a:pPr>
              <a:r>
                <a:rPr lang="en-US" sz="1600" dirty="0" smtClean="0">
                  <a:solidFill>
                    <a:schemeClr val="bg1"/>
                  </a:solidFill>
                </a:rPr>
                <a:t>service</a:t>
              </a:r>
              <a:br>
                <a:rPr lang="en-US" sz="1600" dirty="0" smtClean="0">
                  <a:solidFill>
                    <a:schemeClr val="bg1"/>
                  </a:solidFill>
                </a:rPr>
              </a:br>
              <a:r>
                <a:rPr lang="en-US" sz="1600" dirty="0" smtClean="0">
                  <a:solidFill>
                    <a:schemeClr val="bg1"/>
                  </a:solidFill>
                </a:rPr>
                <a:t>package</a:t>
              </a:r>
              <a:endParaRPr lang="en-US" sz="1600" dirty="0">
                <a:solidFill>
                  <a:schemeClr val="bg1"/>
                </a:solidFill>
              </a:endParaRPr>
            </a:p>
          </p:txBody>
        </p:sp>
      </p:grpSp>
      <p:sp>
        <p:nvSpPr>
          <p:cNvPr id="49" name="TextBox 48"/>
          <p:cNvSpPr txBox="1"/>
          <p:nvPr/>
        </p:nvSpPr>
        <p:spPr>
          <a:xfrm>
            <a:off x="307821" y="376411"/>
            <a:ext cx="3564932" cy="984885"/>
          </a:xfrm>
          <a:prstGeom prst="rect">
            <a:avLst/>
          </a:prstGeom>
          <a:noFill/>
        </p:spPr>
        <p:txBody>
          <a:bodyPr wrap="square" lIns="0" tIns="0" rIns="0" bIns="0" rtlCol="0">
            <a:spAutoFit/>
          </a:bodyPr>
          <a:lstStyle/>
          <a:p>
            <a:pPr>
              <a:lnSpc>
                <a:spcPct val="90000"/>
              </a:lnSpc>
              <a:spcAft>
                <a:spcPts val="600"/>
              </a:spcAft>
              <a:buSzPct val="80000"/>
            </a:pPr>
            <a:r>
              <a:rPr lang="en-US" sz="2000" dirty="0" smtClean="0">
                <a:solidFill>
                  <a:srgbClr val="92D050"/>
                </a:solidFill>
                <a:sym typeface="Wingdings" pitchFamily="2" charset="2"/>
              </a:rPr>
              <a:t> </a:t>
            </a:r>
            <a:r>
              <a:rPr lang="en-US" sz="2000" dirty="0" smtClean="0">
                <a:solidFill>
                  <a:schemeClr val="bg1"/>
                </a:solidFill>
              </a:rPr>
              <a:t>Provision Role Instances</a:t>
            </a:r>
          </a:p>
          <a:p>
            <a:pPr>
              <a:lnSpc>
                <a:spcPct val="90000"/>
              </a:lnSpc>
              <a:spcAft>
                <a:spcPts val="600"/>
              </a:spcAft>
              <a:buSzPct val="80000"/>
            </a:pPr>
            <a:r>
              <a:rPr lang="en-US" sz="2000" dirty="0" smtClean="0">
                <a:solidFill>
                  <a:srgbClr val="92D050"/>
                </a:solidFill>
                <a:sym typeface="Wingdings" pitchFamily="2" charset="2"/>
              </a:rPr>
              <a:t> </a:t>
            </a:r>
            <a:r>
              <a:rPr lang="en-US" sz="2000" dirty="0" smtClean="0">
                <a:solidFill>
                  <a:srgbClr val="92D050"/>
                </a:solidFill>
              </a:rPr>
              <a:t>Deploy App Code</a:t>
            </a:r>
          </a:p>
          <a:p>
            <a:pPr>
              <a:lnSpc>
                <a:spcPct val="90000"/>
              </a:lnSpc>
              <a:spcAft>
                <a:spcPts val="600"/>
              </a:spcAft>
              <a:buSzPct val="80000"/>
            </a:pPr>
            <a:r>
              <a:rPr lang="en-US" sz="2000" dirty="0" smtClean="0">
                <a:solidFill>
                  <a:srgbClr val="92D050"/>
                </a:solidFill>
                <a:sym typeface="Wingdings" pitchFamily="2" charset="2"/>
              </a:rPr>
              <a:t> </a:t>
            </a:r>
            <a:r>
              <a:rPr lang="en-US" sz="2000" dirty="0" smtClean="0">
                <a:solidFill>
                  <a:schemeClr val="bg1"/>
                </a:solidFill>
              </a:rPr>
              <a:t>Configure Network</a:t>
            </a:r>
          </a:p>
        </p:txBody>
      </p:sp>
      <p:pic>
        <p:nvPicPr>
          <p:cNvPr id="72" name="Picture 7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35624" y="4834352"/>
            <a:ext cx="1607803" cy="694552"/>
          </a:xfrm>
          <a:prstGeom prst="rect">
            <a:avLst/>
          </a:prstGeom>
        </p:spPr>
      </p:pic>
      <p:pic>
        <p:nvPicPr>
          <p:cNvPr id="73" name="Picture 7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39361" y="4834352"/>
            <a:ext cx="1607803" cy="694552"/>
          </a:xfrm>
          <a:prstGeom prst="rect">
            <a:avLst/>
          </a:prstGeom>
        </p:spPr>
      </p:pic>
      <p:grpSp>
        <p:nvGrpSpPr>
          <p:cNvPr id="6" name="Group 5"/>
          <p:cNvGrpSpPr/>
          <p:nvPr/>
        </p:nvGrpSpPr>
        <p:grpSpPr>
          <a:xfrm>
            <a:off x="4435624" y="4834352"/>
            <a:ext cx="3311540" cy="694552"/>
            <a:chOff x="4408729" y="4834352"/>
            <a:chExt cx="3311540" cy="694552"/>
          </a:xfrm>
        </p:grpSpPr>
        <p:pic>
          <p:nvPicPr>
            <p:cNvPr id="47" name="Picture 4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408729" y="4834352"/>
              <a:ext cx="1607803" cy="694552"/>
            </a:xfrm>
            <a:prstGeom prst="rect">
              <a:avLst/>
            </a:prstGeom>
          </p:spPr>
        </p:pic>
        <p:pic>
          <p:nvPicPr>
            <p:cNvPr id="48" name="Picture 4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112466" y="4834352"/>
              <a:ext cx="1607803" cy="694552"/>
            </a:xfrm>
            <a:prstGeom prst="rect">
              <a:avLst/>
            </a:prstGeom>
          </p:spPr>
        </p:pic>
      </p:grpSp>
      <p:pic>
        <p:nvPicPr>
          <p:cNvPr id="58" name="Picture 5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35621" y="5637733"/>
            <a:ext cx="1607803" cy="694551"/>
          </a:xfrm>
          <a:prstGeom prst="rect">
            <a:avLst/>
          </a:prstGeom>
        </p:spPr>
      </p:pic>
      <p:pic>
        <p:nvPicPr>
          <p:cNvPr id="59" name="Picture 5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39750" y="5637733"/>
            <a:ext cx="1607803" cy="694551"/>
          </a:xfrm>
          <a:prstGeom prst="rect">
            <a:avLst/>
          </a:prstGeom>
        </p:spPr>
      </p:pic>
      <p:grpSp>
        <p:nvGrpSpPr>
          <p:cNvPr id="60" name="Group 59"/>
          <p:cNvGrpSpPr/>
          <p:nvPr/>
        </p:nvGrpSpPr>
        <p:grpSpPr>
          <a:xfrm>
            <a:off x="4435624" y="5638800"/>
            <a:ext cx="3311540" cy="694552"/>
            <a:chOff x="4408729" y="4834352"/>
            <a:chExt cx="3311540" cy="694552"/>
          </a:xfrm>
        </p:grpSpPr>
        <p:pic>
          <p:nvPicPr>
            <p:cNvPr id="62" name="Picture 6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408729" y="4834352"/>
              <a:ext cx="1607803" cy="694552"/>
            </a:xfrm>
            <a:prstGeom prst="rect">
              <a:avLst/>
            </a:prstGeom>
          </p:spPr>
        </p:pic>
        <p:pic>
          <p:nvPicPr>
            <p:cNvPr id="65" name="Picture 6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112466" y="4834352"/>
              <a:ext cx="1607803" cy="694552"/>
            </a:xfrm>
            <a:prstGeom prst="rect">
              <a:avLst/>
            </a:prstGeom>
          </p:spPr>
        </p:pic>
      </p:grpSp>
    </p:spTree>
    <p:extLst>
      <p:ext uri="{BB962C8B-B14F-4D97-AF65-F5344CB8AC3E}">
        <p14:creationId xmlns:p14="http://schemas.microsoft.com/office/powerpoint/2010/main" val="336388459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xit" presetSubtype="0" fill="hold" nodeType="afterEffect">
                                  <p:stCondLst>
                                    <p:cond delay="0"/>
                                  </p:stCondLst>
                                  <p:childTnLst>
                                    <p:animEffect transition="out" filter="fade">
                                      <p:cBhvr>
                                        <p:cTn id="12" dur="250"/>
                                        <p:tgtEl>
                                          <p:spTgt spid="51"/>
                                        </p:tgtEl>
                                      </p:cBhvr>
                                    </p:animEffect>
                                    <p:set>
                                      <p:cBhvr>
                                        <p:cTn id="13" dur="1" fill="hold">
                                          <p:stCondLst>
                                            <p:cond delay="249"/>
                                          </p:stCondLst>
                                        </p:cTn>
                                        <p:tgtEl>
                                          <p:spTgt spid="51"/>
                                        </p:tgtEl>
                                        <p:attrNameLst>
                                          <p:attrName>style.visibility</p:attrName>
                                        </p:attrNameLst>
                                      </p:cBhvr>
                                      <p:to>
                                        <p:strVal val="hidden"/>
                                      </p:to>
                                    </p:set>
                                  </p:childTnLst>
                                </p:cTn>
                              </p:par>
                            </p:childTnLst>
                          </p:cTn>
                        </p:par>
                        <p:par>
                          <p:cTn id="14" fill="hold">
                            <p:stCondLst>
                              <p:cond delay="750"/>
                            </p:stCondLst>
                            <p:childTnLst>
                              <p:par>
                                <p:cTn id="15" presetID="42" presetClass="path" presetSubtype="0" accel="50000" decel="50000" fill="hold" nodeType="afterEffect">
                                  <p:stCondLst>
                                    <p:cond delay="750"/>
                                  </p:stCondLst>
                                  <p:childTnLst>
                                    <p:animMotion origin="layout" path="M 1.21125E-6 -2.75272E-7 L 1.21125E-6 0.53319 " pathEditMode="relative" rAng="0" ptsTypes="AA">
                                      <p:cBhvr>
                                        <p:cTn id="16" dur="1500" fill="hold"/>
                                        <p:tgtEl>
                                          <p:spTgt spid="4"/>
                                        </p:tgtEl>
                                        <p:attrNameLst>
                                          <p:attrName>ppt_x</p:attrName>
                                          <p:attrName>ppt_y</p:attrName>
                                        </p:attrNameLst>
                                      </p:cBhvr>
                                      <p:rCtr x="0" y="26648"/>
                                    </p:animMotion>
                                  </p:childTnLst>
                                </p:cTn>
                              </p:par>
                              <p:par>
                                <p:cTn id="17" presetID="10" presetClass="exit" presetSubtype="0" fill="hold" nodeType="withEffect">
                                  <p:stCondLst>
                                    <p:cond delay="0"/>
                                  </p:stCondLst>
                                  <p:childTnLst>
                                    <p:animEffect transition="out" filter="fade">
                                      <p:cBhvr>
                                        <p:cTn id="18" dur="1000"/>
                                        <p:tgtEl>
                                          <p:spTgt spid="3"/>
                                        </p:tgtEl>
                                      </p:cBhvr>
                                    </p:animEffect>
                                    <p:set>
                                      <p:cBhvr>
                                        <p:cTn id="19" dur="1" fill="hold">
                                          <p:stCondLst>
                                            <p:cond delay="999"/>
                                          </p:stCondLst>
                                        </p:cTn>
                                        <p:tgtEl>
                                          <p:spTgt spid="3"/>
                                        </p:tgtEl>
                                        <p:attrNameLst>
                                          <p:attrName>style.visibility</p:attrName>
                                        </p:attrNameLst>
                                      </p:cBhvr>
                                      <p:to>
                                        <p:strVal val="hidden"/>
                                      </p:to>
                                    </p:set>
                                  </p:childTnLst>
                                </p:cTn>
                              </p:par>
                              <p:par>
                                <p:cTn id="20" presetID="10" presetClass="exit" presetSubtype="0" fill="hold" nodeType="withEffect">
                                  <p:stCondLst>
                                    <p:cond delay="2500"/>
                                  </p:stCondLst>
                                  <p:childTnLst>
                                    <p:animEffect transition="out" filter="fade">
                                      <p:cBhvr>
                                        <p:cTn id="21" dur="500"/>
                                        <p:tgtEl>
                                          <p:spTgt spid="4"/>
                                        </p:tgtEl>
                                      </p:cBhvr>
                                    </p:animEffect>
                                    <p:set>
                                      <p:cBhvr>
                                        <p:cTn id="22" dur="1" fill="hold">
                                          <p:stCondLst>
                                            <p:cond delay="499"/>
                                          </p:stCondLst>
                                        </p:cTn>
                                        <p:tgtEl>
                                          <p:spTgt spid="4"/>
                                        </p:tgtEl>
                                        <p:attrNameLst>
                                          <p:attrName>style.visibility</p:attrName>
                                        </p:attrNameLst>
                                      </p:cBhvr>
                                      <p:to>
                                        <p:strVal val="hidden"/>
                                      </p:to>
                                    </p:set>
                                  </p:childTnLst>
                                </p:cTn>
                              </p:par>
                              <p:par>
                                <p:cTn id="23" presetID="10" presetClass="entr" presetSubtype="0" fill="hold" nodeType="withEffect">
                                  <p:stCondLst>
                                    <p:cond delay="300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par>
                                <p:cTn id="26" presetID="10" presetClass="entr" presetSubtype="0" fill="hold" nodeType="withEffect">
                                  <p:stCondLst>
                                    <p:cond delay="3000"/>
                                  </p:stCondLst>
                                  <p:childTnLst>
                                    <p:set>
                                      <p:cBhvr>
                                        <p:cTn id="27" dur="1" fill="hold">
                                          <p:stCondLst>
                                            <p:cond delay="0"/>
                                          </p:stCondLst>
                                        </p:cTn>
                                        <p:tgtEl>
                                          <p:spTgt spid="60"/>
                                        </p:tgtEl>
                                        <p:attrNameLst>
                                          <p:attrName>style.visibility</p:attrName>
                                        </p:attrNameLst>
                                      </p:cBhvr>
                                      <p:to>
                                        <p:strVal val="visible"/>
                                      </p:to>
                                    </p:set>
                                    <p:animEffect transition="in" filter="fade">
                                      <p:cBhvr>
                                        <p:cTn id="28"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Elbow Connector 11"/>
          <p:cNvCxnSpPr>
            <a:stCxn id="65" idx="4"/>
            <a:endCxn id="14348" idx="0"/>
          </p:cNvCxnSpPr>
          <p:nvPr/>
        </p:nvCxnSpPr>
        <p:spPr>
          <a:xfrm rot="5400000">
            <a:off x="6651953" y="1800247"/>
            <a:ext cx="1203982" cy="1278019"/>
          </a:xfrm>
          <a:prstGeom prst="bentConnector3">
            <a:avLst>
              <a:gd name="adj1" fmla="val 50000"/>
            </a:avLst>
          </a:prstGeom>
          <a:ln w="114300" cap="flat">
            <a:solidFill>
              <a:srgbClr val="85BCE6"/>
            </a:solidFill>
            <a:headEnd type="none" w="med" len="sm"/>
            <a:tailEnd type="triangle" w="med" len="sm"/>
          </a:ln>
        </p:spPr>
        <p:style>
          <a:lnRef idx="1">
            <a:schemeClr val="accent1"/>
          </a:lnRef>
          <a:fillRef idx="0">
            <a:schemeClr val="accent1"/>
          </a:fillRef>
          <a:effectRef idx="0">
            <a:schemeClr val="accent1"/>
          </a:effectRef>
          <a:fontRef idx="minor">
            <a:schemeClr val="tx1"/>
          </a:fontRef>
        </p:style>
      </p:cxnSp>
      <p:grpSp>
        <p:nvGrpSpPr>
          <p:cNvPr id="14344" name="Group 14343"/>
          <p:cNvGrpSpPr/>
          <p:nvPr/>
        </p:nvGrpSpPr>
        <p:grpSpPr>
          <a:xfrm>
            <a:off x="3644150" y="3134021"/>
            <a:ext cx="4919133" cy="624062"/>
            <a:chOff x="3733800" y="2866656"/>
            <a:chExt cx="4919133" cy="624062"/>
          </a:xfrm>
        </p:grpSpPr>
        <p:sp>
          <p:nvSpPr>
            <p:cNvPr id="4" name="Trapezoid 3"/>
            <p:cNvSpPr/>
            <p:nvPr/>
          </p:nvSpPr>
          <p:spPr bwMode="auto">
            <a:xfrm>
              <a:off x="3733800" y="2866656"/>
              <a:ext cx="4919133" cy="624062"/>
            </a:xfrm>
            <a:prstGeom prst="trapezoid">
              <a:avLst/>
            </a:prstGeom>
            <a:solidFill>
              <a:srgbClr val="92D050"/>
            </a:solidFill>
            <a:ln w="76200">
              <a:solidFill>
                <a:srgbClr val="92D05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200" dirty="0" smtClean="0">
                  <a:gradFill>
                    <a:gsLst>
                      <a:gs pos="0">
                        <a:srgbClr val="FFFFFF"/>
                      </a:gs>
                      <a:gs pos="100000">
                        <a:srgbClr val="FFFFFF"/>
                      </a:gs>
                    </a:gsLst>
                    <a:lin ang="5400000" scaled="0"/>
                  </a:gradFill>
                </a:rPr>
                <a:t> Network Load Balancer</a:t>
              </a:r>
            </a:p>
          </p:txBody>
        </p:sp>
        <p:pic>
          <p:nvPicPr>
            <p:cNvPr id="14343" name="Picture 1434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81308" y="3005882"/>
              <a:ext cx="1244606" cy="351486"/>
            </a:xfrm>
            <a:prstGeom prst="rect">
              <a:avLst/>
            </a:prstGeom>
          </p:spPr>
        </p:pic>
      </p:grpSp>
      <p:pic>
        <p:nvPicPr>
          <p:cNvPr id="14345" name="Picture 1434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43344" y="285966"/>
            <a:ext cx="1688040" cy="1486715"/>
          </a:xfrm>
          <a:prstGeom prst="rect">
            <a:avLst/>
          </a:prstGeom>
        </p:spPr>
      </p:pic>
      <p:pic>
        <p:nvPicPr>
          <p:cNvPr id="14346" name="Picture 1434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24138" y="817213"/>
            <a:ext cx="1587892" cy="976385"/>
          </a:xfrm>
          <a:prstGeom prst="rect">
            <a:avLst/>
          </a:prstGeom>
        </p:spPr>
      </p:pic>
      <p:pic>
        <p:nvPicPr>
          <p:cNvPr id="14347" name="Picture 1434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15570" y="699386"/>
            <a:ext cx="566904" cy="1069389"/>
          </a:xfrm>
          <a:prstGeom prst="rect">
            <a:avLst/>
          </a:prstGeom>
        </p:spPr>
      </p:pic>
      <p:sp>
        <p:nvSpPr>
          <p:cNvPr id="14348" name="Oval 14347"/>
          <p:cNvSpPr/>
          <p:nvPr/>
        </p:nvSpPr>
        <p:spPr bwMode="auto">
          <a:xfrm>
            <a:off x="6441475" y="3041247"/>
            <a:ext cx="346918" cy="346918"/>
          </a:xfrm>
          <a:prstGeom prst="ellipse">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cxnSp>
        <p:nvCxnSpPr>
          <p:cNvPr id="48" name="Elbow Connector 47"/>
          <p:cNvCxnSpPr>
            <a:stCxn id="66" idx="4"/>
            <a:endCxn id="50" idx="0"/>
          </p:cNvCxnSpPr>
          <p:nvPr/>
        </p:nvCxnSpPr>
        <p:spPr>
          <a:xfrm rot="16200000" flipH="1">
            <a:off x="4326481" y="1626469"/>
            <a:ext cx="1203982" cy="1625573"/>
          </a:xfrm>
          <a:prstGeom prst="bentConnector3">
            <a:avLst>
              <a:gd name="adj1" fmla="val 50000"/>
            </a:avLst>
          </a:prstGeom>
          <a:ln w="114300" cap="flat">
            <a:solidFill>
              <a:srgbClr val="85BCE6"/>
            </a:solidFill>
            <a:headEnd type="none" w="med" len="sm"/>
            <a:tailEnd type="triangle" w="med" len="sm"/>
          </a:ln>
        </p:spPr>
        <p:style>
          <a:lnRef idx="1">
            <a:schemeClr val="accent1"/>
          </a:lnRef>
          <a:fillRef idx="0">
            <a:schemeClr val="accent1"/>
          </a:fillRef>
          <a:effectRef idx="0">
            <a:schemeClr val="accent1"/>
          </a:effectRef>
          <a:fontRef idx="minor">
            <a:schemeClr val="tx1"/>
          </a:fontRef>
        </p:style>
      </p:cxnSp>
      <p:sp>
        <p:nvSpPr>
          <p:cNvPr id="50" name="Oval 49"/>
          <p:cNvSpPr/>
          <p:nvPr/>
        </p:nvSpPr>
        <p:spPr bwMode="auto">
          <a:xfrm>
            <a:off x="5567800" y="3041247"/>
            <a:ext cx="346918" cy="346918"/>
          </a:xfrm>
          <a:prstGeom prst="ellipse">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54" name="Oval 53"/>
          <p:cNvSpPr/>
          <p:nvPr/>
        </p:nvSpPr>
        <p:spPr bwMode="auto">
          <a:xfrm>
            <a:off x="6008587" y="3041247"/>
            <a:ext cx="346918" cy="346918"/>
          </a:xfrm>
          <a:prstGeom prst="ellipse">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cxnSp>
        <p:nvCxnSpPr>
          <p:cNvPr id="14359" name="Straight Arrow Connector 14358"/>
          <p:cNvCxnSpPr>
            <a:stCxn id="73" idx="4"/>
            <a:endCxn id="54" idx="0"/>
          </p:cNvCxnSpPr>
          <p:nvPr/>
        </p:nvCxnSpPr>
        <p:spPr>
          <a:xfrm flipH="1">
            <a:off x="6182046" y="1837265"/>
            <a:ext cx="327" cy="1203982"/>
          </a:xfrm>
          <a:prstGeom prst="straightConnector1">
            <a:avLst/>
          </a:prstGeom>
          <a:ln w="114300" cap="flat">
            <a:solidFill>
              <a:srgbClr val="85BCE6"/>
            </a:solidFill>
            <a:headEnd type="none" w="med" len="sm"/>
            <a:tailEnd type="triangle" w="med" len="sm"/>
          </a:ln>
        </p:spPr>
        <p:style>
          <a:lnRef idx="1">
            <a:schemeClr val="accent1"/>
          </a:lnRef>
          <a:fillRef idx="0">
            <a:schemeClr val="accent1"/>
          </a:fillRef>
          <a:effectRef idx="0">
            <a:schemeClr val="accent1"/>
          </a:effectRef>
          <a:fontRef idx="minor">
            <a:schemeClr val="tx1"/>
          </a:fontRef>
        </p:style>
      </p:cxnSp>
      <p:sp>
        <p:nvSpPr>
          <p:cNvPr id="65" name="Oval 64"/>
          <p:cNvSpPr/>
          <p:nvPr/>
        </p:nvSpPr>
        <p:spPr bwMode="auto">
          <a:xfrm>
            <a:off x="7719494" y="1490347"/>
            <a:ext cx="346918" cy="346918"/>
          </a:xfrm>
          <a:prstGeom prst="ellipse">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66" name="Oval 65"/>
          <p:cNvSpPr/>
          <p:nvPr/>
        </p:nvSpPr>
        <p:spPr bwMode="auto">
          <a:xfrm>
            <a:off x="3942227" y="1490347"/>
            <a:ext cx="346918" cy="346918"/>
          </a:xfrm>
          <a:prstGeom prst="ellipse">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73" name="Oval 72"/>
          <p:cNvSpPr/>
          <p:nvPr/>
        </p:nvSpPr>
        <p:spPr bwMode="auto">
          <a:xfrm>
            <a:off x="6008914" y="1490347"/>
            <a:ext cx="346918" cy="346918"/>
          </a:xfrm>
          <a:prstGeom prst="ellipse">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nvGrpSpPr>
          <p:cNvPr id="44" name="Group 43"/>
          <p:cNvGrpSpPr/>
          <p:nvPr/>
        </p:nvGrpSpPr>
        <p:grpSpPr>
          <a:xfrm>
            <a:off x="5096089" y="3861057"/>
            <a:ext cx="1990997" cy="922867"/>
            <a:chOff x="5096089" y="3861057"/>
            <a:chExt cx="1990997" cy="922867"/>
          </a:xfrm>
        </p:grpSpPr>
        <p:sp>
          <p:nvSpPr>
            <p:cNvPr id="11" name="Down Arrow 10"/>
            <p:cNvSpPr/>
            <p:nvPr/>
          </p:nvSpPr>
          <p:spPr bwMode="auto">
            <a:xfrm>
              <a:off x="5096089" y="3861057"/>
              <a:ext cx="286871" cy="922867"/>
            </a:xfrm>
            <a:prstGeom prst="downArrow">
              <a:avLst>
                <a:gd name="adj1" fmla="val 42122"/>
                <a:gd name="adj2" fmla="val 62085"/>
              </a:avLst>
            </a:prstGeom>
            <a:solidFill>
              <a:srgbClr val="85BCE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78" name="Down Arrow 77"/>
            <p:cNvSpPr/>
            <p:nvPr/>
          </p:nvSpPr>
          <p:spPr bwMode="auto">
            <a:xfrm>
              <a:off x="6800215" y="3861057"/>
              <a:ext cx="286871" cy="922867"/>
            </a:xfrm>
            <a:prstGeom prst="downArrow">
              <a:avLst>
                <a:gd name="adj1" fmla="val 42122"/>
                <a:gd name="adj2" fmla="val 62085"/>
              </a:avLst>
            </a:prstGeom>
            <a:solidFill>
              <a:srgbClr val="85BCE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79" name="Group 78"/>
          <p:cNvGrpSpPr/>
          <p:nvPr/>
        </p:nvGrpSpPr>
        <p:grpSpPr>
          <a:xfrm>
            <a:off x="-676766" y="4834324"/>
            <a:ext cx="13536709" cy="2301370"/>
            <a:chOff x="-703661" y="4378191"/>
            <a:chExt cx="13536709" cy="2301370"/>
          </a:xfrm>
        </p:grpSpPr>
        <p:pic>
          <p:nvPicPr>
            <p:cNvPr id="80" name="Picture 7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03661" y="4378191"/>
              <a:ext cx="1607803" cy="694552"/>
            </a:xfrm>
            <a:prstGeom prst="rect">
              <a:avLst/>
            </a:prstGeom>
          </p:spPr>
        </p:pic>
        <p:pic>
          <p:nvPicPr>
            <p:cNvPr id="81" name="Picture 8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00468" y="4378191"/>
              <a:ext cx="1607803" cy="694552"/>
            </a:xfrm>
            <a:prstGeom prst="rect">
              <a:avLst/>
            </a:prstGeom>
          </p:spPr>
        </p:pic>
        <p:pic>
          <p:nvPicPr>
            <p:cNvPr id="82" name="Picture 8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704597" y="4378191"/>
              <a:ext cx="1607803" cy="694552"/>
            </a:xfrm>
            <a:prstGeom prst="rect">
              <a:avLst/>
            </a:prstGeom>
          </p:spPr>
        </p:pic>
        <p:pic>
          <p:nvPicPr>
            <p:cNvPr id="83" name="Picture 8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816984" y="4378191"/>
              <a:ext cx="1607803" cy="694552"/>
            </a:xfrm>
            <a:prstGeom prst="rect">
              <a:avLst/>
            </a:prstGeom>
          </p:spPr>
        </p:pic>
        <p:pic>
          <p:nvPicPr>
            <p:cNvPr id="84" name="Picture 8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521113" y="4378191"/>
              <a:ext cx="1607803" cy="694552"/>
            </a:xfrm>
            <a:prstGeom prst="rect">
              <a:avLst/>
            </a:prstGeom>
          </p:spPr>
        </p:pic>
        <p:pic>
          <p:nvPicPr>
            <p:cNvPr id="85" name="Picture 8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225245" y="4378191"/>
              <a:ext cx="1607803" cy="694552"/>
            </a:xfrm>
            <a:prstGeom prst="rect">
              <a:avLst/>
            </a:prstGeom>
          </p:spPr>
        </p:pic>
        <p:pic>
          <p:nvPicPr>
            <p:cNvPr id="86" name="Picture 8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03661" y="5181600"/>
              <a:ext cx="1607803" cy="694552"/>
            </a:xfrm>
            <a:prstGeom prst="rect">
              <a:avLst/>
            </a:prstGeom>
          </p:spPr>
        </p:pic>
        <p:pic>
          <p:nvPicPr>
            <p:cNvPr id="87" name="Picture 8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00468" y="5181600"/>
              <a:ext cx="1607803" cy="694552"/>
            </a:xfrm>
            <a:prstGeom prst="rect">
              <a:avLst/>
            </a:prstGeom>
          </p:spPr>
        </p:pic>
        <p:pic>
          <p:nvPicPr>
            <p:cNvPr id="88" name="Picture 8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704597" y="5181600"/>
              <a:ext cx="1607803" cy="694552"/>
            </a:xfrm>
            <a:prstGeom prst="rect">
              <a:avLst/>
            </a:prstGeom>
          </p:spPr>
        </p:pic>
        <p:pic>
          <p:nvPicPr>
            <p:cNvPr id="89" name="Picture 8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408726" y="5181600"/>
              <a:ext cx="1607803" cy="694552"/>
            </a:xfrm>
            <a:prstGeom prst="rect">
              <a:avLst/>
            </a:prstGeom>
          </p:spPr>
        </p:pic>
        <p:pic>
          <p:nvPicPr>
            <p:cNvPr id="90" name="Picture 8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112855" y="5181600"/>
              <a:ext cx="1607803" cy="694552"/>
            </a:xfrm>
            <a:prstGeom prst="rect">
              <a:avLst/>
            </a:prstGeom>
          </p:spPr>
        </p:pic>
        <p:pic>
          <p:nvPicPr>
            <p:cNvPr id="91" name="Picture 9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816984" y="5181600"/>
              <a:ext cx="1607803" cy="694552"/>
            </a:xfrm>
            <a:prstGeom prst="rect">
              <a:avLst/>
            </a:prstGeom>
          </p:spPr>
        </p:pic>
        <p:pic>
          <p:nvPicPr>
            <p:cNvPr id="92" name="Picture 9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521113" y="5181600"/>
              <a:ext cx="1607803" cy="694552"/>
            </a:xfrm>
            <a:prstGeom prst="rect">
              <a:avLst/>
            </a:prstGeom>
          </p:spPr>
        </p:pic>
        <p:pic>
          <p:nvPicPr>
            <p:cNvPr id="93" name="Picture 9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225245" y="5181600"/>
              <a:ext cx="1607803" cy="694552"/>
            </a:xfrm>
            <a:prstGeom prst="rect">
              <a:avLst/>
            </a:prstGeom>
          </p:spPr>
        </p:pic>
        <p:pic>
          <p:nvPicPr>
            <p:cNvPr id="94" name="Picture 9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03661" y="5985009"/>
              <a:ext cx="1607803" cy="694552"/>
            </a:xfrm>
            <a:prstGeom prst="rect">
              <a:avLst/>
            </a:prstGeom>
          </p:spPr>
        </p:pic>
        <p:pic>
          <p:nvPicPr>
            <p:cNvPr id="95" name="Picture 9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00468" y="5985009"/>
              <a:ext cx="1607803" cy="694552"/>
            </a:xfrm>
            <a:prstGeom prst="rect">
              <a:avLst/>
            </a:prstGeom>
          </p:spPr>
        </p:pic>
        <p:pic>
          <p:nvPicPr>
            <p:cNvPr id="96" name="Picture 9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704597" y="5985009"/>
              <a:ext cx="1607803" cy="694552"/>
            </a:xfrm>
            <a:prstGeom prst="rect">
              <a:avLst/>
            </a:prstGeom>
          </p:spPr>
        </p:pic>
        <p:pic>
          <p:nvPicPr>
            <p:cNvPr id="97" name="Picture 9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408726" y="5985009"/>
              <a:ext cx="1607803" cy="694552"/>
            </a:xfrm>
            <a:prstGeom prst="rect">
              <a:avLst/>
            </a:prstGeom>
          </p:spPr>
        </p:pic>
        <p:pic>
          <p:nvPicPr>
            <p:cNvPr id="98" name="Picture 9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112855" y="5985009"/>
              <a:ext cx="1607803" cy="694552"/>
            </a:xfrm>
            <a:prstGeom prst="rect">
              <a:avLst/>
            </a:prstGeom>
          </p:spPr>
        </p:pic>
        <p:pic>
          <p:nvPicPr>
            <p:cNvPr id="99" name="Picture 9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816984" y="5985009"/>
              <a:ext cx="1607803" cy="694552"/>
            </a:xfrm>
            <a:prstGeom prst="rect">
              <a:avLst/>
            </a:prstGeom>
          </p:spPr>
        </p:pic>
        <p:pic>
          <p:nvPicPr>
            <p:cNvPr id="100" name="Picture 9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521113" y="5985009"/>
              <a:ext cx="1607803" cy="694552"/>
            </a:xfrm>
            <a:prstGeom prst="rect">
              <a:avLst/>
            </a:prstGeom>
          </p:spPr>
        </p:pic>
        <p:pic>
          <p:nvPicPr>
            <p:cNvPr id="101" name="Picture 10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1225245" y="5985009"/>
              <a:ext cx="1607803" cy="694552"/>
            </a:xfrm>
            <a:prstGeom prst="rect">
              <a:avLst/>
            </a:prstGeom>
          </p:spPr>
        </p:pic>
      </p:grpSp>
      <p:grpSp>
        <p:nvGrpSpPr>
          <p:cNvPr id="102" name="Group 101"/>
          <p:cNvGrpSpPr/>
          <p:nvPr/>
        </p:nvGrpSpPr>
        <p:grpSpPr>
          <a:xfrm>
            <a:off x="4435624" y="4834352"/>
            <a:ext cx="3311540" cy="694552"/>
            <a:chOff x="4408729" y="4834352"/>
            <a:chExt cx="3311540" cy="694552"/>
          </a:xfrm>
        </p:grpSpPr>
        <p:pic>
          <p:nvPicPr>
            <p:cNvPr id="103" name="Picture 10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408729" y="4834352"/>
              <a:ext cx="1607803" cy="694552"/>
            </a:xfrm>
            <a:prstGeom prst="rect">
              <a:avLst/>
            </a:prstGeom>
          </p:spPr>
        </p:pic>
        <p:pic>
          <p:nvPicPr>
            <p:cNvPr id="104" name="Picture 10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112466" y="4834352"/>
              <a:ext cx="1607803" cy="694552"/>
            </a:xfrm>
            <a:prstGeom prst="rect">
              <a:avLst/>
            </a:prstGeom>
          </p:spPr>
        </p:pic>
      </p:grpSp>
      <p:sp>
        <p:nvSpPr>
          <p:cNvPr id="113" name="TextBox 112"/>
          <p:cNvSpPr txBox="1"/>
          <p:nvPr/>
        </p:nvSpPr>
        <p:spPr>
          <a:xfrm>
            <a:off x="339026" y="4417605"/>
            <a:ext cx="3635453" cy="221599"/>
          </a:xfrm>
          <a:prstGeom prst="rect">
            <a:avLst/>
          </a:prstGeom>
          <a:noFill/>
        </p:spPr>
        <p:txBody>
          <a:bodyPr wrap="square" lIns="0" tIns="0" rIns="0" bIns="0" rtlCol="0">
            <a:spAutoFit/>
          </a:bodyPr>
          <a:lstStyle/>
          <a:p>
            <a:pPr>
              <a:lnSpc>
                <a:spcPct val="80000"/>
              </a:lnSpc>
              <a:buSzPct val="80000"/>
            </a:pPr>
            <a:r>
              <a:rPr lang="en-US" sz="1800" dirty="0" smtClean="0">
                <a:gradFill>
                  <a:gsLst>
                    <a:gs pos="0">
                      <a:srgbClr val="FFFFFF"/>
                    </a:gs>
                    <a:gs pos="100000">
                      <a:srgbClr val="FFFFFF"/>
                    </a:gs>
                  </a:gsLst>
                  <a:lin ang="5400000" scaled="0"/>
                </a:gradFill>
              </a:rPr>
              <a:t>Windows Azure Datacenter</a:t>
            </a:r>
            <a:endParaRPr lang="en-US" sz="1800" dirty="0">
              <a:gradFill>
                <a:gsLst>
                  <a:gs pos="0">
                    <a:srgbClr val="FFFFFF"/>
                  </a:gs>
                  <a:gs pos="100000">
                    <a:srgbClr val="FFFFFF"/>
                  </a:gs>
                </a:gsLst>
                <a:lin ang="5400000" scaled="0"/>
              </a:gradFill>
            </a:endParaRPr>
          </a:p>
        </p:txBody>
      </p:sp>
      <p:sp>
        <p:nvSpPr>
          <p:cNvPr id="52" name="TextBox 51"/>
          <p:cNvSpPr txBox="1"/>
          <p:nvPr/>
        </p:nvSpPr>
        <p:spPr>
          <a:xfrm>
            <a:off x="8864825" y="3170763"/>
            <a:ext cx="3083636" cy="553998"/>
          </a:xfrm>
          <a:prstGeom prst="rect">
            <a:avLst/>
          </a:prstGeom>
          <a:noFill/>
        </p:spPr>
        <p:txBody>
          <a:bodyPr wrap="square" lIns="0" tIns="0" rIns="0" bIns="0" rtlCol="0">
            <a:spAutoFit/>
          </a:bodyPr>
          <a:lstStyle>
            <a:defPPr>
              <a:defRPr lang="en-US"/>
            </a:defPPr>
            <a:lvl1pPr marL="228600" indent="-228600">
              <a:lnSpc>
                <a:spcPct val="90000"/>
              </a:lnSpc>
              <a:spcAft>
                <a:spcPts val="600"/>
              </a:spcAft>
              <a:buSzPct val="80000"/>
              <a:buAutoNum type="arabicParenR"/>
              <a:defRPr sz="1400" b="1">
                <a:solidFill>
                  <a:schemeClr val="bg1"/>
                </a:solidFill>
              </a:defRPr>
            </a:lvl1pPr>
          </a:lstStyle>
          <a:p>
            <a:pPr marL="290513" indent="-290513">
              <a:buNone/>
            </a:pPr>
            <a:r>
              <a:rPr lang="en-US" sz="2000" b="0" dirty="0" smtClean="0">
                <a:solidFill>
                  <a:srgbClr val="92D050"/>
                </a:solidFill>
                <a:sym typeface="Wingdings" pitchFamily="2" charset="2"/>
              </a:rPr>
              <a:t> </a:t>
            </a:r>
            <a:r>
              <a:rPr lang="en-US" sz="2000" b="0" dirty="0" smtClean="0"/>
              <a:t>Network </a:t>
            </a:r>
            <a:r>
              <a:rPr lang="en-US" sz="2000" b="0" dirty="0"/>
              <a:t>load-balancer </a:t>
            </a:r>
            <a:r>
              <a:rPr lang="en-US" sz="2000" b="0" dirty="0" smtClean="0"/>
              <a:t> configured </a:t>
            </a:r>
            <a:r>
              <a:rPr lang="en-US" sz="2000" b="0" dirty="0"/>
              <a:t>for traffic</a:t>
            </a:r>
          </a:p>
        </p:txBody>
      </p:sp>
      <p:sp>
        <p:nvSpPr>
          <p:cNvPr id="53" name="TextBox 52"/>
          <p:cNvSpPr txBox="1"/>
          <p:nvPr/>
        </p:nvSpPr>
        <p:spPr>
          <a:xfrm>
            <a:off x="307821" y="376411"/>
            <a:ext cx="3564932" cy="984885"/>
          </a:xfrm>
          <a:prstGeom prst="rect">
            <a:avLst/>
          </a:prstGeom>
          <a:noFill/>
        </p:spPr>
        <p:txBody>
          <a:bodyPr wrap="square" lIns="0" tIns="0" rIns="0" bIns="0" rtlCol="0">
            <a:spAutoFit/>
          </a:bodyPr>
          <a:lstStyle/>
          <a:p>
            <a:pPr>
              <a:lnSpc>
                <a:spcPct val="90000"/>
              </a:lnSpc>
              <a:spcAft>
                <a:spcPts val="600"/>
              </a:spcAft>
              <a:buSzPct val="80000"/>
            </a:pPr>
            <a:r>
              <a:rPr lang="en-US" sz="2000" dirty="0" smtClean="0">
                <a:solidFill>
                  <a:srgbClr val="92D050"/>
                </a:solidFill>
                <a:sym typeface="Wingdings" pitchFamily="2" charset="2"/>
              </a:rPr>
              <a:t> </a:t>
            </a:r>
            <a:r>
              <a:rPr lang="en-US" sz="2000" dirty="0" smtClean="0">
                <a:solidFill>
                  <a:schemeClr val="bg1"/>
                </a:solidFill>
              </a:rPr>
              <a:t>Provision Role Instances</a:t>
            </a:r>
          </a:p>
          <a:p>
            <a:pPr>
              <a:lnSpc>
                <a:spcPct val="90000"/>
              </a:lnSpc>
              <a:spcAft>
                <a:spcPts val="600"/>
              </a:spcAft>
              <a:buSzPct val="80000"/>
            </a:pPr>
            <a:r>
              <a:rPr lang="en-US" sz="2000" dirty="0" smtClean="0">
                <a:solidFill>
                  <a:srgbClr val="92D050"/>
                </a:solidFill>
                <a:sym typeface="Wingdings" pitchFamily="2" charset="2"/>
              </a:rPr>
              <a:t> </a:t>
            </a:r>
            <a:r>
              <a:rPr lang="en-US" sz="2000" dirty="0" smtClean="0">
                <a:solidFill>
                  <a:schemeClr val="bg1"/>
                </a:solidFill>
              </a:rPr>
              <a:t>Deploy App Code</a:t>
            </a:r>
          </a:p>
          <a:p>
            <a:pPr>
              <a:lnSpc>
                <a:spcPct val="90000"/>
              </a:lnSpc>
              <a:spcAft>
                <a:spcPts val="600"/>
              </a:spcAft>
              <a:buSzPct val="80000"/>
            </a:pPr>
            <a:r>
              <a:rPr lang="en-US" sz="2000" dirty="0" smtClean="0">
                <a:solidFill>
                  <a:srgbClr val="92D050"/>
                </a:solidFill>
                <a:sym typeface="Wingdings" pitchFamily="2" charset="2"/>
              </a:rPr>
              <a:t> </a:t>
            </a:r>
            <a:r>
              <a:rPr lang="en-US" sz="2000" dirty="0" smtClean="0">
                <a:solidFill>
                  <a:srgbClr val="92D050"/>
                </a:solidFill>
              </a:rPr>
              <a:t>Configure Network</a:t>
            </a:r>
          </a:p>
        </p:txBody>
      </p:sp>
      <p:grpSp>
        <p:nvGrpSpPr>
          <p:cNvPr id="55" name="Group 54"/>
          <p:cNvGrpSpPr/>
          <p:nvPr/>
        </p:nvGrpSpPr>
        <p:grpSpPr>
          <a:xfrm>
            <a:off x="4435624" y="5638800"/>
            <a:ext cx="3311540" cy="694552"/>
            <a:chOff x="4408729" y="4834352"/>
            <a:chExt cx="3311540" cy="694552"/>
          </a:xfrm>
        </p:grpSpPr>
        <p:pic>
          <p:nvPicPr>
            <p:cNvPr id="56" name="Picture 5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408729" y="4834352"/>
              <a:ext cx="1607803" cy="694552"/>
            </a:xfrm>
            <a:prstGeom prst="rect">
              <a:avLst/>
            </a:prstGeom>
          </p:spPr>
        </p:pic>
        <p:pic>
          <p:nvPicPr>
            <p:cNvPr id="57" name="Picture 5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112466" y="4834352"/>
              <a:ext cx="1607803" cy="694552"/>
            </a:xfrm>
            <a:prstGeom prst="rect">
              <a:avLst/>
            </a:prstGeom>
          </p:spPr>
        </p:pic>
      </p:grpSp>
    </p:spTree>
    <p:extLst>
      <p:ext uri="{BB962C8B-B14F-4D97-AF65-F5344CB8AC3E}">
        <p14:creationId xmlns:p14="http://schemas.microsoft.com/office/powerpoint/2010/main" val="250022388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4344"/>
                                        </p:tgtEl>
                                        <p:attrNameLst>
                                          <p:attrName>style.visibility</p:attrName>
                                        </p:attrNameLst>
                                      </p:cBhvr>
                                      <p:to>
                                        <p:strVal val="visible"/>
                                      </p:to>
                                    </p:set>
                                    <p:animEffect transition="in" filter="fade">
                                      <p:cBhvr>
                                        <p:cTn id="7" dur="500"/>
                                        <p:tgtEl>
                                          <p:spTgt spid="14344"/>
                                        </p:tgtEl>
                                      </p:cBhvr>
                                    </p:animEffect>
                                  </p:childTnLst>
                                </p:cTn>
                              </p:par>
                            </p:childTnLst>
                          </p:cTn>
                        </p:par>
                        <p:par>
                          <p:cTn id="8" fill="hold">
                            <p:stCondLst>
                              <p:cond delay="500"/>
                            </p:stCondLst>
                            <p:childTnLst>
                              <p:par>
                                <p:cTn id="9" presetID="10" presetClass="entr" presetSubtype="0" fill="hold" grpId="1"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250"/>
                                        <p:tgtEl>
                                          <p:spTgt spid="52"/>
                                        </p:tgtEl>
                                      </p:cBhvr>
                                    </p:animEffect>
                                  </p:childTnLst>
                                </p:cTn>
                              </p:par>
                            </p:childTnLst>
                          </p:cTn>
                        </p:par>
                        <p:par>
                          <p:cTn id="12" fill="hold">
                            <p:stCondLst>
                              <p:cond delay="750"/>
                            </p:stCondLst>
                            <p:childTnLst>
                              <p:par>
                                <p:cTn id="13" presetID="10" presetClass="entr" presetSubtype="0" fill="hold" nodeType="afterEffect">
                                  <p:stCondLst>
                                    <p:cond delay="250"/>
                                  </p:stCondLst>
                                  <p:childTnLst>
                                    <p:set>
                                      <p:cBhvr>
                                        <p:cTn id="14" dur="1" fill="hold">
                                          <p:stCondLst>
                                            <p:cond delay="0"/>
                                          </p:stCondLst>
                                        </p:cTn>
                                        <p:tgtEl>
                                          <p:spTgt spid="14346"/>
                                        </p:tgtEl>
                                        <p:attrNameLst>
                                          <p:attrName>style.visibility</p:attrName>
                                        </p:attrNameLst>
                                      </p:cBhvr>
                                      <p:to>
                                        <p:strVal val="visible"/>
                                      </p:to>
                                    </p:set>
                                    <p:animEffect transition="in" filter="fade">
                                      <p:cBhvr>
                                        <p:cTn id="15" dur="250"/>
                                        <p:tgtEl>
                                          <p:spTgt spid="14346"/>
                                        </p:tgtEl>
                                      </p:cBhvr>
                                    </p:animEffect>
                                  </p:childTnLst>
                                </p:cTn>
                              </p:par>
                            </p:childTnLst>
                          </p:cTn>
                        </p:par>
                        <p:par>
                          <p:cTn id="16" fill="hold">
                            <p:stCondLst>
                              <p:cond delay="1250"/>
                            </p:stCondLst>
                            <p:childTnLst>
                              <p:par>
                                <p:cTn id="17" presetID="10" presetClass="entr" presetSubtype="0" fill="hold" nodeType="afterEffect">
                                  <p:stCondLst>
                                    <p:cond delay="0"/>
                                  </p:stCondLst>
                                  <p:childTnLst>
                                    <p:set>
                                      <p:cBhvr>
                                        <p:cTn id="18" dur="1" fill="hold">
                                          <p:stCondLst>
                                            <p:cond delay="0"/>
                                          </p:stCondLst>
                                        </p:cTn>
                                        <p:tgtEl>
                                          <p:spTgt spid="14345"/>
                                        </p:tgtEl>
                                        <p:attrNameLst>
                                          <p:attrName>style.visibility</p:attrName>
                                        </p:attrNameLst>
                                      </p:cBhvr>
                                      <p:to>
                                        <p:strVal val="visible"/>
                                      </p:to>
                                    </p:set>
                                    <p:animEffect transition="in" filter="fade">
                                      <p:cBhvr>
                                        <p:cTn id="19" dur="250"/>
                                        <p:tgtEl>
                                          <p:spTgt spid="14345"/>
                                        </p:tgtEl>
                                      </p:cBhvr>
                                    </p:animEffect>
                                  </p:childTnLst>
                                </p:cTn>
                              </p:par>
                            </p:childTnLst>
                          </p:cTn>
                        </p:par>
                        <p:par>
                          <p:cTn id="20" fill="hold">
                            <p:stCondLst>
                              <p:cond delay="1500"/>
                            </p:stCondLst>
                            <p:childTnLst>
                              <p:par>
                                <p:cTn id="21" presetID="10" presetClass="entr" presetSubtype="0" fill="hold" nodeType="afterEffect">
                                  <p:stCondLst>
                                    <p:cond delay="0"/>
                                  </p:stCondLst>
                                  <p:childTnLst>
                                    <p:set>
                                      <p:cBhvr>
                                        <p:cTn id="22" dur="1" fill="hold">
                                          <p:stCondLst>
                                            <p:cond delay="0"/>
                                          </p:stCondLst>
                                        </p:cTn>
                                        <p:tgtEl>
                                          <p:spTgt spid="14347"/>
                                        </p:tgtEl>
                                        <p:attrNameLst>
                                          <p:attrName>style.visibility</p:attrName>
                                        </p:attrNameLst>
                                      </p:cBhvr>
                                      <p:to>
                                        <p:strVal val="visible"/>
                                      </p:to>
                                    </p:set>
                                    <p:animEffect transition="in" filter="fade">
                                      <p:cBhvr>
                                        <p:cTn id="23" dur="250"/>
                                        <p:tgtEl>
                                          <p:spTgt spid="14347"/>
                                        </p:tgtEl>
                                      </p:cBhvr>
                                    </p:animEffect>
                                  </p:childTnLst>
                                </p:cTn>
                              </p:par>
                            </p:childTnLst>
                          </p:cTn>
                        </p:par>
                        <p:par>
                          <p:cTn id="24" fill="hold">
                            <p:stCondLst>
                              <p:cond delay="1750"/>
                            </p:stCondLst>
                            <p:childTnLst>
                              <p:par>
                                <p:cTn id="25" presetID="12" presetClass="entr" presetSubtype="1" fill="hold" nodeType="afterEffect">
                                  <p:stCondLst>
                                    <p:cond delay="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500"/>
                                        <p:tgtEl>
                                          <p:spTgt spid="44"/>
                                        </p:tgtEl>
                                        <p:attrNameLst>
                                          <p:attrName>ppt_y</p:attrName>
                                        </p:attrNameLst>
                                      </p:cBhvr>
                                      <p:tavLst>
                                        <p:tav tm="0">
                                          <p:val>
                                            <p:strVal val="#ppt_y-#ppt_h*1.125000"/>
                                          </p:val>
                                        </p:tav>
                                        <p:tav tm="100000">
                                          <p:val>
                                            <p:strVal val="#ppt_y"/>
                                          </p:val>
                                        </p:tav>
                                      </p:tavLst>
                                    </p:anim>
                                    <p:animEffect transition="in" filter="wipe(down)">
                                      <p:cBhvr>
                                        <p:cTn id="28" dur="500"/>
                                        <p:tgtEl>
                                          <p:spTgt spid="44"/>
                                        </p:tgtEl>
                                      </p:cBhvr>
                                    </p:animEffect>
                                  </p:childTnLst>
                                </p:cTn>
                              </p:par>
                            </p:childTnLst>
                          </p:cTn>
                        </p:par>
                        <p:par>
                          <p:cTn id="29" fill="hold">
                            <p:stCondLst>
                              <p:cond delay="2250"/>
                            </p:stCondLst>
                            <p:childTnLst>
                              <p:par>
                                <p:cTn id="30" presetID="22" presetClass="entr" presetSubtype="1" fill="hold" nodeType="afterEffect">
                                  <p:stCondLst>
                                    <p:cond delay="0"/>
                                  </p:stCondLst>
                                  <p:childTnLst>
                                    <p:set>
                                      <p:cBhvr>
                                        <p:cTn id="31" dur="1" fill="hold">
                                          <p:stCondLst>
                                            <p:cond delay="0"/>
                                          </p:stCondLst>
                                        </p:cTn>
                                        <p:tgtEl>
                                          <p:spTgt spid="48"/>
                                        </p:tgtEl>
                                        <p:attrNameLst>
                                          <p:attrName>style.visibility</p:attrName>
                                        </p:attrNameLst>
                                      </p:cBhvr>
                                      <p:to>
                                        <p:strVal val="visible"/>
                                      </p:to>
                                    </p:set>
                                    <p:animEffect transition="in" filter="wipe(up)">
                                      <p:cBhvr>
                                        <p:cTn id="32" dur="500"/>
                                        <p:tgtEl>
                                          <p:spTgt spid="48"/>
                                        </p:tgtEl>
                                      </p:cBhvr>
                                    </p:animEffect>
                                  </p:childTnLst>
                                </p:cTn>
                              </p:par>
                            </p:childTnLst>
                          </p:cTn>
                        </p:par>
                        <p:par>
                          <p:cTn id="33" fill="hold">
                            <p:stCondLst>
                              <p:cond delay="2750"/>
                            </p:stCondLst>
                            <p:childTnLst>
                              <p:par>
                                <p:cTn id="34" presetID="22" presetClass="entr" presetSubtype="1" fill="hold" nodeType="afterEffect">
                                  <p:stCondLst>
                                    <p:cond delay="0"/>
                                  </p:stCondLst>
                                  <p:childTnLst>
                                    <p:set>
                                      <p:cBhvr>
                                        <p:cTn id="35" dur="1" fill="hold">
                                          <p:stCondLst>
                                            <p:cond delay="0"/>
                                          </p:stCondLst>
                                        </p:cTn>
                                        <p:tgtEl>
                                          <p:spTgt spid="14359"/>
                                        </p:tgtEl>
                                        <p:attrNameLst>
                                          <p:attrName>style.visibility</p:attrName>
                                        </p:attrNameLst>
                                      </p:cBhvr>
                                      <p:to>
                                        <p:strVal val="visible"/>
                                      </p:to>
                                    </p:set>
                                    <p:animEffect transition="in" filter="wipe(up)">
                                      <p:cBhvr>
                                        <p:cTn id="36" dur="250"/>
                                        <p:tgtEl>
                                          <p:spTgt spid="14359"/>
                                        </p:tgtEl>
                                      </p:cBhvr>
                                    </p:animEffect>
                                  </p:childTnLst>
                                </p:cTn>
                              </p:par>
                            </p:childTnLst>
                          </p:cTn>
                        </p:par>
                        <p:par>
                          <p:cTn id="37" fill="hold">
                            <p:stCondLst>
                              <p:cond delay="3000"/>
                            </p:stCondLst>
                            <p:childTnLst>
                              <p:par>
                                <p:cTn id="38" presetID="22" presetClass="entr" presetSubtype="1" fill="hold"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up)">
                                      <p:cBhvr>
                                        <p:cTn id="40" dur="250"/>
                                        <p:tgtEl>
                                          <p:spTgt spid="12"/>
                                        </p:tgtEl>
                                      </p:cBhvr>
                                    </p:animEffect>
                                  </p:childTnLst>
                                </p:cTn>
                              </p:par>
                              <p:par>
                                <p:cTn id="41" presetID="10" presetClass="exit" presetSubtype="0" fill="hold" grpId="0" nodeType="withEffect">
                                  <p:stCondLst>
                                    <p:cond delay="0"/>
                                  </p:stCondLst>
                                  <p:childTnLst>
                                    <p:animEffect transition="out" filter="fade">
                                      <p:cBhvr>
                                        <p:cTn id="42" dur="250"/>
                                        <p:tgtEl>
                                          <p:spTgt spid="52"/>
                                        </p:tgtEl>
                                      </p:cBhvr>
                                    </p:animEffect>
                                    <p:set>
                                      <p:cBhvr>
                                        <p:cTn id="43" dur="1" fill="hold">
                                          <p:stCondLst>
                                            <p:cond delay="249"/>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2" grpId="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 name="Picture 6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39757" y="4837059"/>
            <a:ext cx="1607803" cy="694552"/>
          </a:xfrm>
          <a:prstGeom prst="rect">
            <a:avLst/>
          </a:prstGeom>
        </p:spPr>
      </p:pic>
      <p:cxnSp>
        <p:nvCxnSpPr>
          <p:cNvPr id="12" name="Elbow Connector 11"/>
          <p:cNvCxnSpPr>
            <a:stCxn id="65" idx="4"/>
            <a:endCxn id="14348" idx="0"/>
          </p:cNvCxnSpPr>
          <p:nvPr/>
        </p:nvCxnSpPr>
        <p:spPr>
          <a:xfrm rot="5400000">
            <a:off x="6651953" y="1800247"/>
            <a:ext cx="1203982" cy="1278019"/>
          </a:xfrm>
          <a:prstGeom prst="bentConnector3">
            <a:avLst>
              <a:gd name="adj1" fmla="val 50000"/>
            </a:avLst>
          </a:prstGeom>
          <a:ln w="114300" cap="flat">
            <a:solidFill>
              <a:srgbClr val="85BCE6"/>
            </a:solidFill>
            <a:headEnd type="none" w="med" len="sm"/>
            <a:tailEnd type="triangle" w="med" len="sm"/>
          </a:ln>
        </p:spPr>
        <p:style>
          <a:lnRef idx="1">
            <a:schemeClr val="accent1"/>
          </a:lnRef>
          <a:fillRef idx="0">
            <a:schemeClr val="accent1"/>
          </a:fillRef>
          <a:effectRef idx="0">
            <a:schemeClr val="accent1"/>
          </a:effectRef>
          <a:fontRef idx="minor">
            <a:schemeClr val="tx1"/>
          </a:fontRef>
        </p:style>
      </p:cxnSp>
      <p:grpSp>
        <p:nvGrpSpPr>
          <p:cNvPr id="14344" name="Group 14343"/>
          <p:cNvGrpSpPr/>
          <p:nvPr/>
        </p:nvGrpSpPr>
        <p:grpSpPr>
          <a:xfrm>
            <a:off x="3644150" y="3134021"/>
            <a:ext cx="4919133" cy="624062"/>
            <a:chOff x="3733800" y="2866656"/>
            <a:chExt cx="4919133" cy="624062"/>
          </a:xfrm>
        </p:grpSpPr>
        <p:sp>
          <p:nvSpPr>
            <p:cNvPr id="4" name="Trapezoid 3"/>
            <p:cNvSpPr/>
            <p:nvPr/>
          </p:nvSpPr>
          <p:spPr bwMode="auto">
            <a:xfrm>
              <a:off x="3733800" y="2866656"/>
              <a:ext cx="4919133" cy="624062"/>
            </a:xfrm>
            <a:prstGeom prst="trapezoid">
              <a:avLst/>
            </a:prstGeom>
            <a:solidFill>
              <a:srgbClr val="92D050"/>
            </a:solidFill>
            <a:ln w="76200">
              <a:solidFill>
                <a:srgbClr val="92D05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pPr>
              <a:r>
                <a:rPr lang="en-US" sz="2200" dirty="0" smtClean="0">
                  <a:gradFill>
                    <a:gsLst>
                      <a:gs pos="0">
                        <a:srgbClr val="FFFFFF"/>
                      </a:gs>
                      <a:gs pos="100000">
                        <a:srgbClr val="FFFFFF"/>
                      </a:gs>
                    </a:gsLst>
                    <a:lin ang="5400000" scaled="0"/>
                  </a:gradFill>
                </a:rPr>
                <a:t> Network Load Balancer</a:t>
              </a:r>
            </a:p>
          </p:txBody>
        </p:sp>
        <p:pic>
          <p:nvPicPr>
            <p:cNvPr id="14343" name="Picture 1434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81308" y="3005882"/>
              <a:ext cx="1244606" cy="351486"/>
            </a:xfrm>
            <a:prstGeom prst="rect">
              <a:avLst/>
            </a:prstGeom>
          </p:spPr>
        </p:pic>
      </p:grpSp>
      <p:sp>
        <p:nvSpPr>
          <p:cNvPr id="14348" name="Oval 14347"/>
          <p:cNvSpPr/>
          <p:nvPr/>
        </p:nvSpPr>
        <p:spPr bwMode="auto">
          <a:xfrm>
            <a:off x="6441475" y="3041247"/>
            <a:ext cx="346918" cy="346918"/>
          </a:xfrm>
          <a:prstGeom prst="ellipse">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cxnSp>
        <p:nvCxnSpPr>
          <p:cNvPr id="48" name="Elbow Connector 47"/>
          <p:cNvCxnSpPr>
            <a:stCxn id="66" idx="4"/>
            <a:endCxn id="50" idx="0"/>
          </p:cNvCxnSpPr>
          <p:nvPr/>
        </p:nvCxnSpPr>
        <p:spPr>
          <a:xfrm rot="16200000" flipH="1">
            <a:off x="4326481" y="1626469"/>
            <a:ext cx="1203982" cy="1625573"/>
          </a:xfrm>
          <a:prstGeom prst="bentConnector3">
            <a:avLst>
              <a:gd name="adj1" fmla="val 50000"/>
            </a:avLst>
          </a:prstGeom>
          <a:ln w="114300" cap="flat">
            <a:solidFill>
              <a:srgbClr val="85BCE6"/>
            </a:solidFill>
            <a:headEnd type="none" w="med" len="sm"/>
            <a:tailEnd type="triangle" w="med" len="sm"/>
          </a:ln>
        </p:spPr>
        <p:style>
          <a:lnRef idx="1">
            <a:schemeClr val="accent1"/>
          </a:lnRef>
          <a:fillRef idx="0">
            <a:schemeClr val="accent1"/>
          </a:fillRef>
          <a:effectRef idx="0">
            <a:schemeClr val="accent1"/>
          </a:effectRef>
          <a:fontRef idx="minor">
            <a:schemeClr val="tx1"/>
          </a:fontRef>
        </p:style>
      </p:cxnSp>
      <p:sp>
        <p:nvSpPr>
          <p:cNvPr id="50" name="Oval 49"/>
          <p:cNvSpPr/>
          <p:nvPr/>
        </p:nvSpPr>
        <p:spPr bwMode="auto">
          <a:xfrm>
            <a:off x="5567800" y="3041247"/>
            <a:ext cx="346918" cy="346918"/>
          </a:xfrm>
          <a:prstGeom prst="ellipse">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54" name="Oval 53"/>
          <p:cNvSpPr/>
          <p:nvPr/>
        </p:nvSpPr>
        <p:spPr bwMode="auto">
          <a:xfrm>
            <a:off x="6008587" y="3041247"/>
            <a:ext cx="346918" cy="346918"/>
          </a:xfrm>
          <a:prstGeom prst="ellipse">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cxnSp>
        <p:nvCxnSpPr>
          <p:cNvPr id="14359" name="Straight Arrow Connector 14358"/>
          <p:cNvCxnSpPr>
            <a:stCxn id="73" idx="4"/>
            <a:endCxn id="54" idx="0"/>
          </p:cNvCxnSpPr>
          <p:nvPr/>
        </p:nvCxnSpPr>
        <p:spPr>
          <a:xfrm flipH="1">
            <a:off x="6182046" y="1837265"/>
            <a:ext cx="327" cy="1203982"/>
          </a:xfrm>
          <a:prstGeom prst="straightConnector1">
            <a:avLst/>
          </a:prstGeom>
          <a:ln w="114300" cap="flat">
            <a:solidFill>
              <a:srgbClr val="85BCE6"/>
            </a:solidFill>
            <a:headEnd type="none" w="med" len="sm"/>
            <a:tailEnd type="triangle" w="med" len="sm"/>
          </a:ln>
        </p:spPr>
        <p:style>
          <a:lnRef idx="1">
            <a:schemeClr val="accent1"/>
          </a:lnRef>
          <a:fillRef idx="0">
            <a:schemeClr val="accent1"/>
          </a:fillRef>
          <a:effectRef idx="0">
            <a:schemeClr val="accent1"/>
          </a:effectRef>
          <a:fontRef idx="minor">
            <a:schemeClr val="tx1"/>
          </a:fontRef>
        </p:style>
      </p:cxnSp>
      <p:sp>
        <p:nvSpPr>
          <p:cNvPr id="65" name="Oval 64"/>
          <p:cNvSpPr/>
          <p:nvPr/>
        </p:nvSpPr>
        <p:spPr bwMode="auto">
          <a:xfrm>
            <a:off x="7719494" y="1490347"/>
            <a:ext cx="346918" cy="346918"/>
          </a:xfrm>
          <a:prstGeom prst="ellipse">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66" name="Oval 65"/>
          <p:cNvSpPr/>
          <p:nvPr/>
        </p:nvSpPr>
        <p:spPr bwMode="auto">
          <a:xfrm>
            <a:off x="3942227" y="1490347"/>
            <a:ext cx="346918" cy="346918"/>
          </a:xfrm>
          <a:prstGeom prst="ellipse">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73" name="Oval 72"/>
          <p:cNvSpPr/>
          <p:nvPr/>
        </p:nvSpPr>
        <p:spPr bwMode="auto">
          <a:xfrm>
            <a:off x="6008914" y="1490347"/>
            <a:ext cx="346918" cy="346918"/>
          </a:xfrm>
          <a:prstGeom prst="ellipse">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1" name="Down Arrow 10"/>
          <p:cNvSpPr/>
          <p:nvPr/>
        </p:nvSpPr>
        <p:spPr bwMode="auto">
          <a:xfrm>
            <a:off x="5096089" y="3861057"/>
            <a:ext cx="286871" cy="922867"/>
          </a:xfrm>
          <a:prstGeom prst="downArrow">
            <a:avLst>
              <a:gd name="adj1" fmla="val 42122"/>
              <a:gd name="adj2" fmla="val 62085"/>
            </a:avLst>
          </a:prstGeom>
          <a:solidFill>
            <a:srgbClr val="85BCE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78" name="Down Arrow 77"/>
          <p:cNvSpPr/>
          <p:nvPr/>
        </p:nvSpPr>
        <p:spPr bwMode="auto">
          <a:xfrm>
            <a:off x="6800215" y="3861057"/>
            <a:ext cx="286871" cy="922867"/>
          </a:xfrm>
          <a:prstGeom prst="downArrow">
            <a:avLst>
              <a:gd name="adj1" fmla="val 42122"/>
              <a:gd name="adj2" fmla="val 62085"/>
            </a:avLst>
          </a:prstGeom>
          <a:solidFill>
            <a:srgbClr val="85BCE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nvGrpSpPr>
          <p:cNvPr id="79" name="Group 78"/>
          <p:cNvGrpSpPr/>
          <p:nvPr/>
        </p:nvGrpSpPr>
        <p:grpSpPr>
          <a:xfrm>
            <a:off x="-676766" y="4834324"/>
            <a:ext cx="13536709" cy="2301370"/>
            <a:chOff x="-703661" y="4378191"/>
            <a:chExt cx="13536709" cy="2301370"/>
          </a:xfrm>
        </p:grpSpPr>
        <p:pic>
          <p:nvPicPr>
            <p:cNvPr id="80" name="Picture 7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3661" y="4378191"/>
              <a:ext cx="1607803" cy="694552"/>
            </a:xfrm>
            <a:prstGeom prst="rect">
              <a:avLst/>
            </a:prstGeom>
          </p:spPr>
        </p:pic>
        <p:pic>
          <p:nvPicPr>
            <p:cNvPr id="81" name="Picture 8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0468" y="4378191"/>
              <a:ext cx="1607803" cy="694552"/>
            </a:xfrm>
            <a:prstGeom prst="rect">
              <a:avLst/>
            </a:prstGeom>
          </p:spPr>
        </p:pic>
        <p:pic>
          <p:nvPicPr>
            <p:cNvPr id="82" name="Picture 8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4597" y="4378191"/>
              <a:ext cx="1607803" cy="694552"/>
            </a:xfrm>
            <a:prstGeom prst="rect">
              <a:avLst/>
            </a:prstGeom>
          </p:spPr>
        </p:pic>
        <p:pic>
          <p:nvPicPr>
            <p:cNvPr id="83" name="Picture 8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16984" y="4378191"/>
              <a:ext cx="1607803" cy="694552"/>
            </a:xfrm>
            <a:prstGeom prst="rect">
              <a:avLst/>
            </a:prstGeom>
          </p:spPr>
        </p:pic>
        <p:pic>
          <p:nvPicPr>
            <p:cNvPr id="84" name="Picture 8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21113" y="4378191"/>
              <a:ext cx="1607803" cy="694552"/>
            </a:xfrm>
            <a:prstGeom prst="rect">
              <a:avLst/>
            </a:prstGeom>
          </p:spPr>
        </p:pic>
        <p:pic>
          <p:nvPicPr>
            <p:cNvPr id="85" name="Picture 8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225245" y="4378191"/>
              <a:ext cx="1607803" cy="694552"/>
            </a:xfrm>
            <a:prstGeom prst="rect">
              <a:avLst/>
            </a:prstGeom>
          </p:spPr>
        </p:pic>
        <p:pic>
          <p:nvPicPr>
            <p:cNvPr id="86" name="Picture 8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3661" y="5181600"/>
              <a:ext cx="1607803" cy="694552"/>
            </a:xfrm>
            <a:prstGeom prst="rect">
              <a:avLst/>
            </a:prstGeom>
          </p:spPr>
        </p:pic>
        <p:pic>
          <p:nvPicPr>
            <p:cNvPr id="87" name="Picture 8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0468" y="5181600"/>
              <a:ext cx="1607803" cy="694552"/>
            </a:xfrm>
            <a:prstGeom prst="rect">
              <a:avLst/>
            </a:prstGeom>
          </p:spPr>
        </p:pic>
        <p:pic>
          <p:nvPicPr>
            <p:cNvPr id="88" name="Picture 8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4597" y="5181600"/>
              <a:ext cx="1607803" cy="694552"/>
            </a:xfrm>
            <a:prstGeom prst="rect">
              <a:avLst/>
            </a:prstGeom>
          </p:spPr>
        </p:pic>
        <p:pic>
          <p:nvPicPr>
            <p:cNvPr id="89" name="Picture 8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08726" y="5181600"/>
              <a:ext cx="1607803" cy="694552"/>
            </a:xfrm>
            <a:prstGeom prst="rect">
              <a:avLst/>
            </a:prstGeom>
          </p:spPr>
        </p:pic>
        <p:pic>
          <p:nvPicPr>
            <p:cNvPr id="90" name="Picture 8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12855" y="5181600"/>
              <a:ext cx="1607803" cy="694552"/>
            </a:xfrm>
            <a:prstGeom prst="rect">
              <a:avLst/>
            </a:prstGeom>
          </p:spPr>
        </p:pic>
        <p:pic>
          <p:nvPicPr>
            <p:cNvPr id="91" name="Picture 9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16984" y="5181600"/>
              <a:ext cx="1607803" cy="694552"/>
            </a:xfrm>
            <a:prstGeom prst="rect">
              <a:avLst/>
            </a:prstGeom>
          </p:spPr>
        </p:pic>
        <p:pic>
          <p:nvPicPr>
            <p:cNvPr id="92" name="Picture 9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21113" y="5181600"/>
              <a:ext cx="1607803" cy="694552"/>
            </a:xfrm>
            <a:prstGeom prst="rect">
              <a:avLst/>
            </a:prstGeom>
          </p:spPr>
        </p:pic>
        <p:pic>
          <p:nvPicPr>
            <p:cNvPr id="93" name="Picture 9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225245" y="5181600"/>
              <a:ext cx="1607803" cy="694552"/>
            </a:xfrm>
            <a:prstGeom prst="rect">
              <a:avLst/>
            </a:prstGeom>
          </p:spPr>
        </p:pic>
        <p:pic>
          <p:nvPicPr>
            <p:cNvPr id="94" name="Picture 9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3661" y="5985009"/>
              <a:ext cx="1607803" cy="694552"/>
            </a:xfrm>
            <a:prstGeom prst="rect">
              <a:avLst/>
            </a:prstGeom>
          </p:spPr>
        </p:pic>
        <p:pic>
          <p:nvPicPr>
            <p:cNvPr id="95" name="Picture 9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00468" y="5985009"/>
              <a:ext cx="1607803" cy="694552"/>
            </a:xfrm>
            <a:prstGeom prst="rect">
              <a:avLst/>
            </a:prstGeom>
          </p:spPr>
        </p:pic>
        <p:pic>
          <p:nvPicPr>
            <p:cNvPr id="96" name="Picture 9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4597" y="5985009"/>
              <a:ext cx="1607803" cy="694552"/>
            </a:xfrm>
            <a:prstGeom prst="rect">
              <a:avLst/>
            </a:prstGeom>
          </p:spPr>
        </p:pic>
        <p:pic>
          <p:nvPicPr>
            <p:cNvPr id="97" name="Picture 9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08726" y="5985009"/>
              <a:ext cx="1607803" cy="694552"/>
            </a:xfrm>
            <a:prstGeom prst="rect">
              <a:avLst/>
            </a:prstGeom>
          </p:spPr>
        </p:pic>
        <p:pic>
          <p:nvPicPr>
            <p:cNvPr id="98" name="Picture 9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12855" y="5985009"/>
              <a:ext cx="1607803" cy="694552"/>
            </a:xfrm>
            <a:prstGeom prst="rect">
              <a:avLst/>
            </a:prstGeom>
          </p:spPr>
        </p:pic>
        <p:pic>
          <p:nvPicPr>
            <p:cNvPr id="99" name="Picture 9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16984" y="5985009"/>
              <a:ext cx="1607803" cy="694552"/>
            </a:xfrm>
            <a:prstGeom prst="rect">
              <a:avLst/>
            </a:prstGeom>
          </p:spPr>
        </p:pic>
        <p:pic>
          <p:nvPicPr>
            <p:cNvPr id="100" name="Picture 9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521113" y="5985009"/>
              <a:ext cx="1607803" cy="694552"/>
            </a:xfrm>
            <a:prstGeom prst="rect">
              <a:avLst/>
            </a:prstGeom>
          </p:spPr>
        </p:pic>
        <p:pic>
          <p:nvPicPr>
            <p:cNvPr id="101" name="Picture 10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225245" y="5985009"/>
              <a:ext cx="1607803" cy="694552"/>
            </a:xfrm>
            <a:prstGeom prst="rect">
              <a:avLst/>
            </a:prstGeom>
          </p:spPr>
        </p:pic>
      </p:grpSp>
      <p:pic>
        <p:nvPicPr>
          <p:cNvPr id="103" name="Picture 10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35624" y="4834352"/>
            <a:ext cx="1607803" cy="694552"/>
          </a:xfrm>
          <a:prstGeom prst="rect">
            <a:avLst/>
          </a:prstGeom>
        </p:spPr>
      </p:pic>
      <p:pic>
        <p:nvPicPr>
          <p:cNvPr id="104" name="Picture 10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39361" y="4834352"/>
            <a:ext cx="1607803" cy="694552"/>
          </a:xfrm>
          <a:prstGeom prst="rect">
            <a:avLst/>
          </a:prstGeom>
        </p:spPr>
      </p:pic>
      <p:sp>
        <p:nvSpPr>
          <p:cNvPr id="113" name="TextBox 112"/>
          <p:cNvSpPr txBox="1"/>
          <p:nvPr/>
        </p:nvSpPr>
        <p:spPr>
          <a:xfrm>
            <a:off x="339026" y="4417605"/>
            <a:ext cx="3635453" cy="221599"/>
          </a:xfrm>
          <a:prstGeom prst="rect">
            <a:avLst/>
          </a:prstGeom>
          <a:noFill/>
        </p:spPr>
        <p:txBody>
          <a:bodyPr wrap="square" lIns="0" tIns="0" rIns="0" bIns="0" rtlCol="0">
            <a:spAutoFit/>
          </a:bodyPr>
          <a:lstStyle/>
          <a:p>
            <a:pPr>
              <a:lnSpc>
                <a:spcPct val="80000"/>
              </a:lnSpc>
              <a:buSzPct val="80000"/>
            </a:pPr>
            <a:r>
              <a:rPr lang="en-US" sz="1800" dirty="0" smtClean="0">
                <a:gradFill>
                  <a:gsLst>
                    <a:gs pos="0">
                      <a:srgbClr val="FFFFFF"/>
                    </a:gs>
                    <a:gs pos="100000">
                      <a:srgbClr val="FFFFFF"/>
                    </a:gs>
                  </a:gsLst>
                  <a:lin ang="5400000" scaled="0"/>
                </a:gradFill>
              </a:rPr>
              <a:t>Windows Azure Datacenter</a:t>
            </a:r>
            <a:endParaRPr lang="en-US" sz="1800" dirty="0">
              <a:gradFill>
                <a:gsLst>
                  <a:gs pos="0">
                    <a:srgbClr val="FFFFFF"/>
                  </a:gs>
                  <a:gs pos="100000">
                    <a:srgbClr val="FFFFFF"/>
                  </a:gs>
                </a:gsLst>
                <a:lin ang="5400000" scaled="0"/>
              </a:gradFill>
            </a:endParaRPr>
          </a:p>
        </p:txBody>
      </p:sp>
      <p:grpSp>
        <p:nvGrpSpPr>
          <p:cNvPr id="2" name="Group 1"/>
          <p:cNvGrpSpPr/>
          <p:nvPr/>
        </p:nvGrpSpPr>
        <p:grpSpPr>
          <a:xfrm>
            <a:off x="6163815" y="4859438"/>
            <a:ext cx="1559689" cy="647013"/>
            <a:chOff x="6143874" y="4848820"/>
            <a:chExt cx="1603514" cy="665193"/>
          </a:xfrm>
        </p:grpSpPr>
        <p:pic>
          <p:nvPicPr>
            <p:cNvPr id="55" name="Picture 5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143874" y="4848820"/>
              <a:ext cx="1603514" cy="665193"/>
            </a:xfrm>
            <a:prstGeom prst="rect">
              <a:avLst/>
            </a:prstGeom>
          </p:spPr>
        </p:pic>
        <p:pic>
          <p:nvPicPr>
            <p:cNvPr id="51" name="Picture 50"/>
            <p:cNvPicPr>
              <a:picLocks noChangeAspect="1"/>
            </p:cNvPicPr>
            <p:nvPr/>
          </p:nvPicPr>
          <p:blipFill>
            <a:blip r:embed="rId7" cstate="print">
              <a:extLst>
                <a:ext uri="{BEBA8EAE-BF5A-486C-A8C5-ECC9F3942E4B}">
                  <a14:imgProps xmlns:a14="http://schemas.microsoft.com/office/drawing/2010/main">
                    <a14:imgLayer r:embed="rId8">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6673511" y="4899227"/>
              <a:ext cx="540279" cy="540279"/>
            </a:xfrm>
            <a:prstGeom prst="rect">
              <a:avLst/>
            </a:prstGeom>
          </p:spPr>
        </p:pic>
      </p:grpSp>
      <p:grpSp>
        <p:nvGrpSpPr>
          <p:cNvPr id="3" name="Group 2"/>
          <p:cNvGrpSpPr/>
          <p:nvPr/>
        </p:nvGrpSpPr>
        <p:grpSpPr>
          <a:xfrm>
            <a:off x="7844717" y="4836448"/>
            <a:ext cx="1607803" cy="694552"/>
            <a:chOff x="9644337" y="5637733"/>
            <a:chExt cx="1607803" cy="694552"/>
          </a:xfrm>
        </p:grpSpPr>
        <p:pic>
          <p:nvPicPr>
            <p:cNvPr id="53" name="Picture 5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644337" y="5637733"/>
              <a:ext cx="1607803" cy="694552"/>
            </a:xfrm>
            <a:prstGeom prst="rect">
              <a:avLst/>
            </a:prstGeom>
          </p:spPr>
        </p:pic>
        <p:pic>
          <p:nvPicPr>
            <p:cNvPr id="52" name="Picture 51"/>
            <p:cNvPicPr>
              <a:picLocks noChangeAspect="1"/>
            </p:cNvPicPr>
            <p:nvPr/>
          </p:nvPicPr>
          <p:blipFill>
            <a:blip r:embed="rId10" cstate="print">
              <a:duotone>
                <a:prstClr val="black"/>
                <a:schemeClr val="bg1">
                  <a:tint val="45000"/>
                  <a:satMod val="400000"/>
                </a:schemeClr>
              </a:duotone>
              <a:extLst>
                <a:ext uri="{BEBA8EAE-BF5A-486C-A8C5-ECC9F3942E4B}">
                  <a14:imgProps xmlns:a14="http://schemas.microsoft.com/office/drawing/2010/main">
                    <a14:imgLayer r:embed="rId11">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10201230" y="5736690"/>
              <a:ext cx="494017" cy="494017"/>
            </a:xfrm>
            <a:prstGeom prst="rect">
              <a:avLst/>
            </a:prstGeom>
          </p:spPr>
        </p:pic>
      </p:grpSp>
      <p:cxnSp>
        <p:nvCxnSpPr>
          <p:cNvPr id="57" name="Elbow Connector 56"/>
          <p:cNvCxnSpPr>
            <a:stCxn id="59" idx="4"/>
            <a:endCxn id="58" idx="0"/>
          </p:cNvCxnSpPr>
          <p:nvPr/>
        </p:nvCxnSpPr>
        <p:spPr>
          <a:xfrm rot="16200000" flipH="1">
            <a:off x="7329058" y="3475649"/>
            <a:ext cx="933314" cy="1704129"/>
          </a:xfrm>
          <a:prstGeom prst="bentConnector3">
            <a:avLst>
              <a:gd name="adj1" fmla="val 50000"/>
            </a:avLst>
          </a:prstGeom>
          <a:ln w="114300" cap="flat">
            <a:solidFill>
              <a:srgbClr val="85BCE6"/>
            </a:solidFill>
            <a:headEnd type="none" w="med" len="sm"/>
            <a:tailEnd type="triangle" w="med" len="sm"/>
          </a:ln>
        </p:spPr>
        <p:style>
          <a:lnRef idx="1">
            <a:schemeClr val="accent1"/>
          </a:lnRef>
          <a:fillRef idx="0">
            <a:schemeClr val="accent1"/>
          </a:fillRef>
          <a:effectRef idx="0">
            <a:schemeClr val="accent1"/>
          </a:effectRef>
          <a:fontRef idx="minor">
            <a:schemeClr val="tx1"/>
          </a:fontRef>
        </p:style>
      </p:cxnSp>
      <p:sp>
        <p:nvSpPr>
          <p:cNvPr id="58" name="Oval 57"/>
          <p:cNvSpPr/>
          <p:nvPr/>
        </p:nvSpPr>
        <p:spPr bwMode="auto">
          <a:xfrm>
            <a:off x="8474321" y="4794371"/>
            <a:ext cx="346918" cy="346918"/>
          </a:xfrm>
          <a:prstGeom prst="ellipse">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59" name="Oval 58"/>
          <p:cNvSpPr/>
          <p:nvPr/>
        </p:nvSpPr>
        <p:spPr bwMode="auto">
          <a:xfrm>
            <a:off x="6770192" y="3514139"/>
            <a:ext cx="346918" cy="346918"/>
          </a:xfrm>
          <a:prstGeom prst="ellipse">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63" name="Picture 6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844717" y="4836448"/>
            <a:ext cx="1607803" cy="694552"/>
          </a:xfrm>
          <a:prstGeom prst="rect">
            <a:avLst/>
          </a:prstGeom>
        </p:spPr>
      </p:pic>
      <p:pic>
        <p:nvPicPr>
          <p:cNvPr id="74" name="Picture 7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46650" y="4836448"/>
            <a:ext cx="1607803" cy="694552"/>
          </a:xfrm>
          <a:prstGeom prst="rect">
            <a:avLst/>
          </a:prstGeom>
        </p:spPr>
      </p:pic>
      <p:grpSp>
        <p:nvGrpSpPr>
          <p:cNvPr id="68" name="Group 67"/>
          <p:cNvGrpSpPr/>
          <p:nvPr/>
        </p:nvGrpSpPr>
        <p:grpSpPr>
          <a:xfrm>
            <a:off x="7873904" y="4866364"/>
            <a:ext cx="1562783" cy="644852"/>
            <a:chOff x="2097374" y="3719871"/>
            <a:chExt cx="1562783" cy="644852"/>
          </a:xfrm>
        </p:grpSpPr>
        <p:sp>
          <p:nvSpPr>
            <p:cNvPr id="69" name="Rounded Rectangle 68"/>
            <p:cNvSpPr/>
            <p:nvPr/>
          </p:nvSpPr>
          <p:spPr bwMode="auto">
            <a:xfrm>
              <a:off x="2097374" y="3719871"/>
              <a:ext cx="1562783" cy="644852"/>
            </a:xfrm>
            <a:prstGeom prst="roundRect">
              <a:avLst>
                <a:gd name="adj" fmla="val 11704"/>
              </a:avLst>
            </a:prstGeom>
            <a:solidFill>
              <a:srgbClr val="85BCE6"/>
            </a:solidFill>
            <a:ln w="1270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70" name="Picture 69"/>
            <p:cNvPicPr>
              <a:picLocks noChangeAspect="1"/>
            </p:cNvPicPr>
            <p:nvPr/>
          </p:nvPicPr>
          <p:blipFill>
            <a:blip r:embed="rId13" cstate="print">
              <a:duotone>
                <a:prstClr val="black"/>
                <a:schemeClr val="bg1">
                  <a:tint val="45000"/>
                  <a:satMod val="400000"/>
                </a:schemeClr>
              </a:duotone>
              <a:extLst>
                <a:ext uri="{BEBA8EAE-BF5A-486C-A8C5-ECC9F3942E4B}">
                  <a14:imgProps xmlns:a14="http://schemas.microsoft.com/office/drawing/2010/main">
                    <a14:imgLayer r:embed="rId14">
                      <a14:imgEffect>
                        <a14:colorTemperature colorTemp="1500"/>
                      </a14:imgEffect>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2615591" y="3772205"/>
              <a:ext cx="526347" cy="526347"/>
            </a:xfrm>
            <a:prstGeom prst="rect">
              <a:avLst/>
            </a:prstGeom>
          </p:spPr>
        </p:pic>
      </p:grpSp>
      <p:grpSp>
        <p:nvGrpSpPr>
          <p:cNvPr id="67" name="Group 66"/>
          <p:cNvGrpSpPr/>
          <p:nvPr/>
        </p:nvGrpSpPr>
        <p:grpSpPr>
          <a:xfrm>
            <a:off x="4435624" y="5638800"/>
            <a:ext cx="3311540" cy="694552"/>
            <a:chOff x="4408729" y="4834352"/>
            <a:chExt cx="3311540" cy="694552"/>
          </a:xfrm>
        </p:grpSpPr>
        <p:pic>
          <p:nvPicPr>
            <p:cNvPr id="71" name="Picture 7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08729" y="4834352"/>
              <a:ext cx="1607803" cy="694552"/>
            </a:xfrm>
            <a:prstGeom prst="rect">
              <a:avLst/>
            </a:prstGeom>
          </p:spPr>
        </p:pic>
        <p:pic>
          <p:nvPicPr>
            <p:cNvPr id="72" name="Picture 7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12466" y="4834352"/>
              <a:ext cx="1607803" cy="694552"/>
            </a:xfrm>
            <a:prstGeom prst="rect">
              <a:avLst/>
            </a:prstGeom>
          </p:spPr>
        </p:pic>
      </p:grpSp>
      <p:pic>
        <p:nvPicPr>
          <p:cNvPr id="75" name="Picture 74"/>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5343344" y="285966"/>
            <a:ext cx="1688040" cy="1486715"/>
          </a:xfrm>
          <a:prstGeom prst="rect">
            <a:avLst/>
          </a:prstGeom>
        </p:spPr>
      </p:pic>
      <p:pic>
        <p:nvPicPr>
          <p:cNvPr id="76" name="Picture 75"/>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3324138" y="817213"/>
            <a:ext cx="1587892" cy="976385"/>
          </a:xfrm>
          <a:prstGeom prst="rect">
            <a:avLst/>
          </a:prstGeom>
        </p:spPr>
      </p:pic>
      <p:pic>
        <p:nvPicPr>
          <p:cNvPr id="77" name="Picture 76"/>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7615570" y="699386"/>
            <a:ext cx="566904" cy="1069389"/>
          </a:xfrm>
          <a:prstGeom prst="rect">
            <a:avLst/>
          </a:prstGeom>
        </p:spPr>
      </p:pic>
    </p:spTree>
    <p:extLst>
      <p:ext uri="{BB962C8B-B14F-4D97-AF65-F5344CB8AC3E}">
        <p14:creationId xmlns:p14="http://schemas.microsoft.com/office/powerpoint/2010/main" val="343893212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xit" presetSubtype="0" fill="hold" grpId="0" nodeType="afterEffect">
                                  <p:stCondLst>
                                    <p:cond delay="250"/>
                                  </p:stCondLst>
                                  <p:childTnLst>
                                    <p:animEffect transition="out" filter="fade">
                                      <p:cBhvr>
                                        <p:cTn id="10" dur="500"/>
                                        <p:tgtEl>
                                          <p:spTgt spid="78"/>
                                        </p:tgtEl>
                                      </p:cBhvr>
                                    </p:animEffect>
                                    <p:set>
                                      <p:cBhvr>
                                        <p:cTn id="11" dur="1" fill="hold">
                                          <p:stCondLst>
                                            <p:cond delay="499"/>
                                          </p:stCondLst>
                                        </p:cTn>
                                        <p:tgtEl>
                                          <p:spTgt spid="78"/>
                                        </p:tgtEl>
                                        <p:attrNameLst>
                                          <p:attrName>style.visibility</p:attrName>
                                        </p:attrNameLst>
                                      </p:cBhvr>
                                      <p:to>
                                        <p:strVal val="hidden"/>
                                      </p:to>
                                    </p:set>
                                  </p:childTnLst>
                                </p:cTn>
                              </p:par>
                            </p:childTnLst>
                          </p:cTn>
                        </p:par>
                        <p:par>
                          <p:cTn id="12" fill="hold">
                            <p:stCondLst>
                              <p:cond delay="1250"/>
                            </p:stCondLst>
                            <p:childTnLst>
                              <p:par>
                                <p:cTn id="13" presetID="10" presetClass="entr" presetSubtype="0" fill="hold" nodeType="afterEffect">
                                  <p:stCondLst>
                                    <p:cond delay="50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2250"/>
                            </p:stCondLst>
                            <p:childTnLst>
                              <p:par>
                                <p:cTn id="17" presetID="10" presetClass="entr" presetSubtype="0" fill="hold" nodeType="afterEffect">
                                  <p:stCondLst>
                                    <p:cond delay="250"/>
                                  </p:stCondLst>
                                  <p:childTnLst>
                                    <p:set>
                                      <p:cBhvr>
                                        <p:cTn id="18" dur="1" fill="hold">
                                          <p:stCondLst>
                                            <p:cond delay="0"/>
                                          </p:stCondLst>
                                        </p:cTn>
                                        <p:tgtEl>
                                          <p:spTgt spid="63"/>
                                        </p:tgtEl>
                                        <p:attrNameLst>
                                          <p:attrName>style.visibility</p:attrName>
                                        </p:attrNameLst>
                                      </p:cBhvr>
                                      <p:to>
                                        <p:strVal val="visible"/>
                                      </p:to>
                                    </p:set>
                                    <p:animEffect transition="in" filter="fade">
                                      <p:cBhvr>
                                        <p:cTn id="19" dur="500"/>
                                        <p:tgtEl>
                                          <p:spTgt spid="63"/>
                                        </p:tgtEl>
                                      </p:cBhvr>
                                    </p:animEffect>
                                  </p:childTnLst>
                                </p:cTn>
                              </p:par>
                            </p:childTnLst>
                          </p:cTn>
                        </p:par>
                        <p:par>
                          <p:cTn id="20" fill="hold">
                            <p:stCondLst>
                              <p:cond delay="3000"/>
                            </p:stCondLst>
                            <p:childTnLst>
                              <p:par>
                                <p:cTn id="21" presetID="42" presetClass="entr" presetSubtype="0" fill="hold" nodeType="afterEffect">
                                  <p:stCondLst>
                                    <p:cond delay="250"/>
                                  </p:stCondLst>
                                  <p:childTnLst>
                                    <p:set>
                                      <p:cBhvr>
                                        <p:cTn id="22" dur="1" fill="hold">
                                          <p:stCondLst>
                                            <p:cond delay="0"/>
                                          </p:stCondLst>
                                        </p:cTn>
                                        <p:tgtEl>
                                          <p:spTgt spid="68"/>
                                        </p:tgtEl>
                                        <p:attrNameLst>
                                          <p:attrName>style.visibility</p:attrName>
                                        </p:attrNameLst>
                                      </p:cBhvr>
                                      <p:to>
                                        <p:strVal val="visible"/>
                                      </p:to>
                                    </p:set>
                                    <p:animEffect transition="in" filter="fade">
                                      <p:cBhvr>
                                        <p:cTn id="23" dur="1000"/>
                                        <p:tgtEl>
                                          <p:spTgt spid="68"/>
                                        </p:tgtEl>
                                      </p:cBhvr>
                                    </p:animEffect>
                                    <p:anim calcmode="lin" valueType="num">
                                      <p:cBhvr>
                                        <p:cTn id="24" dur="1000" fill="hold"/>
                                        <p:tgtEl>
                                          <p:spTgt spid="68"/>
                                        </p:tgtEl>
                                        <p:attrNameLst>
                                          <p:attrName>ppt_x</p:attrName>
                                        </p:attrNameLst>
                                      </p:cBhvr>
                                      <p:tavLst>
                                        <p:tav tm="0">
                                          <p:val>
                                            <p:strVal val="#ppt_x"/>
                                          </p:val>
                                        </p:tav>
                                        <p:tav tm="100000">
                                          <p:val>
                                            <p:strVal val="#ppt_x"/>
                                          </p:val>
                                        </p:tav>
                                      </p:tavLst>
                                    </p:anim>
                                    <p:anim calcmode="lin" valueType="num">
                                      <p:cBhvr>
                                        <p:cTn id="25" dur="1000" fill="hold"/>
                                        <p:tgtEl>
                                          <p:spTgt spid="68"/>
                                        </p:tgtEl>
                                        <p:attrNameLst>
                                          <p:attrName>ppt_y</p:attrName>
                                        </p:attrNameLst>
                                      </p:cBhvr>
                                      <p:tavLst>
                                        <p:tav tm="0">
                                          <p:val>
                                            <p:strVal val="#ppt_y+.1"/>
                                          </p:val>
                                        </p:tav>
                                        <p:tav tm="100000">
                                          <p:val>
                                            <p:strVal val="#ppt_y"/>
                                          </p:val>
                                        </p:tav>
                                      </p:tavLst>
                                    </p:anim>
                                  </p:childTnLst>
                                </p:cTn>
                              </p:par>
                            </p:childTnLst>
                          </p:cTn>
                        </p:par>
                        <p:par>
                          <p:cTn id="26" fill="hold">
                            <p:stCondLst>
                              <p:cond delay="4250"/>
                            </p:stCondLst>
                            <p:childTnLst>
                              <p:par>
                                <p:cTn id="27" presetID="10" presetClass="exit" presetSubtype="0" fill="hold" nodeType="afterEffect">
                                  <p:stCondLst>
                                    <p:cond delay="750"/>
                                  </p:stCondLst>
                                  <p:childTnLst>
                                    <p:animEffect transition="out" filter="fade">
                                      <p:cBhvr>
                                        <p:cTn id="28" dur="500"/>
                                        <p:tgtEl>
                                          <p:spTgt spid="68"/>
                                        </p:tgtEl>
                                      </p:cBhvr>
                                    </p:animEffect>
                                    <p:set>
                                      <p:cBhvr>
                                        <p:cTn id="29" dur="1" fill="hold">
                                          <p:stCondLst>
                                            <p:cond delay="499"/>
                                          </p:stCondLst>
                                        </p:cTn>
                                        <p:tgtEl>
                                          <p:spTgt spid="68"/>
                                        </p:tgtEl>
                                        <p:attrNameLst>
                                          <p:attrName>style.visibility</p:attrName>
                                        </p:attrNameLst>
                                      </p:cBhvr>
                                      <p:to>
                                        <p:strVal val="hidden"/>
                                      </p:to>
                                    </p:set>
                                  </p:childTnLst>
                                </p:cTn>
                              </p:par>
                            </p:childTnLst>
                          </p:cTn>
                        </p:par>
                        <p:par>
                          <p:cTn id="30" fill="hold">
                            <p:stCondLst>
                              <p:cond delay="5500"/>
                            </p:stCondLst>
                            <p:childTnLst>
                              <p:par>
                                <p:cTn id="31" presetID="10" presetClass="entr" presetSubtype="0" fill="hold" nodeType="afterEffect">
                                  <p:stCondLst>
                                    <p:cond delay="0"/>
                                  </p:stCondLst>
                                  <p:childTnLst>
                                    <p:set>
                                      <p:cBhvr>
                                        <p:cTn id="32" dur="1" fill="hold">
                                          <p:stCondLst>
                                            <p:cond delay="0"/>
                                          </p:stCondLst>
                                        </p:cTn>
                                        <p:tgtEl>
                                          <p:spTgt spid="74"/>
                                        </p:tgtEl>
                                        <p:attrNameLst>
                                          <p:attrName>style.visibility</p:attrName>
                                        </p:attrNameLst>
                                      </p:cBhvr>
                                      <p:to>
                                        <p:strVal val="visible"/>
                                      </p:to>
                                    </p:set>
                                    <p:animEffect transition="in" filter="fade">
                                      <p:cBhvr>
                                        <p:cTn id="33" dur="500"/>
                                        <p:tgtEl>
                                          <p:spTgt spid="74"/>
                                        </p:tgtEl>
                                      </p:cBhvr>
                                    </p:animEffect>
                                  </p:childTnLst>
                                </p:cTn>
                              </p:par>
                            </p:childTnLst>
                          </p:cTn>
                        </p:par>
                        <p:par>
                          <p:cTn id="34" fill="hold">
                            <p:stCondLst>
                              <p:cond delay="6000"/>
                            </p:stCondLst>
                            <p:childTnLst>
                              <p:par>
                                <p:cTn id="35" presetID="22" presetClass="entr" presetSubtype="8" fill="hold" nodeType="afterEffect">
                                  <p:stCondLst>
                                    <p:cond delay="0"/>
                                  </p:stCondLst>
                                  <p:childTnLst>
                                    <p:set>
                                      <p:cBhvr>
                                        <p:cTn id="36" dur="1" fill="hold">
                                          <p:stCondLst>
                                            <p:cond delay="0"/>
                                          </p:stCondLst>
                                        </p:cTn>
                                        <p:tgtEl>
                                          <p:spTgt spid="57"/>
                                        </p:tgtEl>
                                        <p:attrNameLst>
                                          <p:attrName>style.visibility</p:attrName>
                                        </p:attrNameLst>
                                      </p:cBhvr>
                                      <p:to>
                                        <p:strVal val="visible"/>
                                      </p:to>
                                    </p:set>
                                    <p:animEffect transition="in" filter="wipe(left)">
                                      <p:cBhvr>
                                        <p:cTn id="37" dur="500"/>
                                        <p:tgtEl>
                                          <p:spTgt spid="57"/>
                                        </p:tgtEl>
                                      </p:cBhvr>
                                    </p:animEffect>
                                  </p:childTnLst>
                                </p:cTn>
                              </p:par>
                            </p:childTnLst>
                          </p:cTn>
                        </p:par>
                        <p:par>
                          <p:cTn id="38" fill="hold">
                            <p:stCondLst>
                              <p:cond delay="6500"/>
                            </p:stCondLst>
                            <p:childTnLst>
                              <p:par>
                                <p:cTn id="39" presetID="10" presetClass="exit" presetSubtype="0" fill="hold" nodeType="afterEffect">
                                  <p:stCondLst>
                                    <p:cond delay="0"/>
                                  </p:stCondLst>
                                  <p:childTnLst>
                                    <p:animEffect transition="out" filter="fade">
                                      <p:cBhvr>
                                        <p:cTn id="40" dur="500"/>
                                        <p:tgtEl>
                                          <p:spTgt spid="2"/>
                                        </p:tgtEl>
                                      </p:cBhvr>
                                    </p:animEffect>
                                    <p:set>
                                      <p:cBhvr>
                                        <p:cTn id="41" dur="1" fill="hold">
                                          <p:stCondLst>
                                            <p:cond delay="499"/>
                                          </p:stCondLst>
                                        </p:cTn>
                                        <p:tgtEl>
                                          <p:spTgt spid="2"/>
                                        </p:tgtEl>
                                        <p:attrNameLst>
                                          <p:attrName>style.visibility</p:attrName>
                                        </p:attrNameLst>
                                      </p:cBhvr>
                                      <p:to>
                                        <p:strVal val="hidden"/>
                                      </p:to>
                                    </p:set>
                                  </p:childTnLst>
                                </p:cTn>
                              </p:par>
                              <p:par>
                                <p:cTn id="42" presetID="10" presetClass="exit" presetSubtype="0" fill="hold" nodeType="withEffect">
                                  <p:stCondLst>
                                    <p:cond delay="0"/>
                                  </p:stCondLst>
                                  <p:childTnLst>
                                    <p:animEffect transition="out" filter="fade">
                                      <p:cBhvr>
                                        <p:cTn id="43" dur="500"/>
                                        <p:tgtEl>
                                          <p:spTgt spid="104"/>
                                        </p:tgtEl>
                                      </p:cBhvr>
                                    </p:animEffect>
                                    <p:set>
                                      <p:cBhvr>
                                        <p:cTn id="44" dur="1" fill="hold">
                                          <p:stCondLst>
                                            <p:cond delay="499"/>
                                          </p:stCondLst>
                                        </p:cTn>
                                        <p:tgtEl>
                                          <p:spTgt spid="10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776942" y="2932152"/>
            <a:ext cx="8222507" cy="1107996"/>
          </a:xfrm>
          <a:prstGeom prst="rect">
            <a:avLst/>
          </a:prstGeom>
        </p:spPr>
        <p:txBody>
          <a:bodyPr wrap="none">
            <a:spAutoFit/>
          </a:bodyPr>
          <a:lstStyle/>
          <a:p>
            <a:pPr lvl="0" defTabSz="914099" fontAlgn="base">
              <a:spcBef>
                <a:spcPct val="0"/>
              </a:spcBef>
              <a:spcAft>
                <a:spcPct val="0"/>
              </a:spcAft>
            </a:pPr>
            <a:r>
              <a:rPr lang="en-US" sz="6600" dirty="0" smtClean="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Cloud Services (Mgmt)</a:t>
            </a:r>
            <a:endParaRPr lang="en-US" sz="6600"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11114088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0" y="2265363"/>
            <a:ext cx="12188825" cy="2216150"/>
          </a:xfrm>
        </p:spPr>
        <p:txBody>
          <a:bodyPr/>
          <a:lstStyle/>
          <a:p>
            <a:pPr algn="ctr"/>
            <a:r>
              <a:rPr lang="en-US" sz="8000" dirty="0" smtClean="0"/>
              <a:t>focus on apps, </a:t>
            </a:r>
            <a:br>
              <a:rPr lang="en-US" sz="8000" dirty="0" smtClean="0"/>
            </a:br>
            <a:r>
              <a:rPr lang="en-US" sz="8000" dirty="0" smtClean="0"/>
              <a:t>not infrastructure</a:t>
            </a:r>
            <a:endParaRPr lang="en-US" sz="8000" dirty="0"/>
          </a:p>
        </p:txBody>
      </p:sp>
    </p:spTree>
    <p:extLst>
      <p:ext uri="{BB962C8B-B14F-4D97-AF65-F5344CB8AC3E}">
        <p14:creationId xmlns:p14="http://schemas.microsoft.com/office/powerpoint/2010/main" val="2782714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p:txBody>
          <a:bodyPr/>
          <a:lstStyle/>
          <a:p>
            <a:r>
              <a:rPr lang="en-US" dirty="0" smtClean="0">
                <a:solidFill>
                  <a:srgbClr val="FFC000"/>
                </a:solidFill>
              </a:rPr>
              <a:t>video</a:t>
            </a:r>
            <a:endParaRPr lang="en-US" dirty="0">
              <a:solidFill>
                <a:srgbClr val="FFC000"/>
              </a:solidFill>
            </a:endParaRPr>
          </a:p>
        </p:txBody>
      </p:sp>
      <p:sp>
        <p:nvSpPr>
          <p:cNvPr id="2" name="Title 1"/>
          <p:cNvSpPr>
            <a:spLocks noGrp="1"/>
          </p:cNvSpPr>
          <p:nvPr>
            <p:ph type="ctrTitle"/>
          </p:nvPr>
        </p:nvSpPr>
        <p:spPr>
          <a:xfrm>
            <a:off x="469900" y="3008679"/>
            <a:ext cx="5601068" cy="1523494"/>
          </a:xfrm>
        </p:spPr>
        <p:txBody>
          <a:bodyPr anchor="ctr"/>
          <a:lstStyle/>
          <a:p>
            <a:pPr algn="r"/>
            <a:r>
              <a:rPr lang="en-US" dirty="0" smtClean="0"/>
              <a:t>Inside a Datacenter </a:t>
            </a:r>
            <a:r>
              <a:rPr lang="en-US" dirty="0" smtClean="0">
                <a:solidFill>
                  <a:srgbClr val="00AEEF">
                    <a:alpha val="98000"/>
                  </a:srgbClr>
                </a:solidFill>
                <a:sym typeface="Wingdings" pitchFamily="2" charset="2"/>
              </a:rPr>
              <a:t></a:t>
            </a:r>
            <a:endParaRPr lang="en-US" dirty="0">
              <a:solidFill>
                <a:srgbClr val="00AEEF">
                  <a:alpha val="98000"/>
                </a:srgbClr>
              </a:solidFill>
            </a:endParaRPr>
          </a:p>
        </p:txBody>
      </p:sp>
    </p:spTree>
    <p:extLst>
      <p:ext uri="{BB962C8B-B14F-4D97-AF65-F5344CB8AC3E}">
        <p14:creationId xmlns:p14="http://schemas.microsoft.com/office/powerpoint/2010/main" val="2684137688"/>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662795" y="2608263"/>
            <a:ext cx="4764088" cy="1497012"/>
          </a:xfrm>
        </p:spPr>
        <p:txBody>
          <a:bodyPr/>
          <a:lstStyle/>
          <a:p>
            <a:pPr algn="r"/>
            <a:r>
              <a:rPr lang="en-US" dirty="0" smtClean="0">
                <a:solidFill>
                  <a:schemeClr val="bg1"/>
                </a:solidFill>
              </a:rPr>
              <a:t>application</a:t>
            </a:r>
            <a:br>
              <a:rPr lang="en-US" dirty="0" smtClean="0">
                <a:solidFill>
                  <a:schemeClr val="bg1"/>
                </a:solidFill>
              </a:rPr>
            </a:br>
            <a:r>
              <a:rPr lang="en-US" dirty="0" smtClean="0">
                <a:solidFill>
                  <a:schemeClr val="bg1"/>
                </a:solidFill>
              </a:rPr>
              <a:t>building</a:t>
            </a:r>
            <a:r>
              <a:rPr lang="en-US" dirty="0"/>
              <a:t> </a:t>
            </a:r>
            <a:r>
              <a:rPr lang="en-US" dirty="0" smtClean="0">
                <a:solidFill>
                  <a:schemeClr val="bg1"/>
                </a:solidFill>
              </a:rPr>
              <a:t>blocks</a:t>
            </a:r>
            <a:endParaRPr lang="en-US" dirty="0">
              <a:solidFill>
                <a:schemeClr val="bg1"/>
              </a:solidFill>
            </a:endParaRPr>
          </a:p>
        </p:txBody>
      </p:sp>
      <p:grpSp>
        <p:nvGrpSpPr>
          <p:cNvPr id="37" name="Group 36"/>
          <p:cNvGrpSpPr/>
          <p:nvPr/>
        </p:nvGrpSpPr>
        <p:grpSpPr>
          <a:xfrm>
            <a:off x="5674401" y="622717"/>
            <a:ext cx="1896557" cy="1772642"/>
            <a:chOff x="5665775" y="2466267"/>
            <a:chExt cx="1896557" cy="1772642"/>
          </a:xfrm>
        </p:grpSpPr>
        <p:sp>
          <p:nvSpPr>
            <p:cNvPr id="17" name="Rectangle 16"/>
            <p:cNvSpPr/>
            <p:nvPr/>
          </p:nvSpPr>
          <p:spPr bwMode="auto">
            <a:xfrm>
              <a:off x="5665775" y="2466267"/>
              <a:ext cx="1896557" cy="1772642"/>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2880" tIns="91440" rIns="91436" bIns="182880" numCol="1" rtlCol="0" anchor="b"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rPr>
                <a:t>storage</a:t>
              </a:r>
            </a:p>
          </p:txBody>
        </p:sp>
        <p:pic>
          <p:nvPicPr>
            <p:cNvPr id="1026" name="Picture 2" descr="C:\Users\Jonahs\Dropbox\Projects SCOTT\MEET Windows Azure\source\Background\tile-icon-storag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88309" y="2751666"/>
              <a:ext cx="851488" cy="85148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 name="Group 1"/>
          <p:cNvGrpSpPr/>
          <p:nvPr/>
        </p:nvGrpSpPr>
        <p:grpSpPr>
          <a:xfrm>
            <a:off x="1737675" y="622717"/>
            <a:ext cx="1896557" cy="1772642"/>
            <a:chOff x="1685919" y="596839"/>
            <a:chExt cx="1896557" cy="1772642"/>
          </a:xfrm>
        </p:grpSpPr>
        <p:sp>
          <p:nvSpPr>
            <p:cNvPr id="8" name="Rectangle 7"/>
            <p:cNvSpPr/>
            <p:nvPr/>
          </p:nvSpPr>
          <p:spPr bwMode="auto">
            <a:xfrm>
              <a:off x="1685919" y="596839"/>
              <a:ext cx="1896557" cy="1772642"/>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2880" tIns="91440" rIns="91436" bIns="182880" numCol="1" rtlCol="0" anchor="b"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rPr>
                <a:t>big data</a:t>
              </a:r>
            </a:p>
          </p:txBody>
        </p:sp>
        <p:pic>
          <p:nvPicPr>
            <p:cNvPr id="1027" name="Picture 3" descr="C:\Users\Jonahs\Dropbox\Projects SCOTT\MEET Windows Azure\source\Background\tile-icon-bigdata.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52075" y="926787"/>
              <a:ext cx="851488" cy="85148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6" name="Group 35"/>
          <p:cNvGrpSpPr/>
          <p:nvPr/>
        </p:nvGrpSpPr>
        <p:grpSpPr>
          <a:xfrm>
            <a:off x="5673977" y="2467965"/>
            <a:ext cx="1896557" cy="1772642"/>
            <a:chOff x="3671322" y="4341709"/>
            <a:chExt cx="1896557" cy="1772642"/>
          </a:xfrm>
        </p:grpSpPr>
        <p:sp>
          <p:nvSpPr>
            <p:cNvPr id="26" name="Rectangle 25"/>
            <p:cNvSpPr/>
            <p:nvPr/>
          </p:nvSpPr>
          <p:spPr bwMode="auto">
            <a:xfrm>
              <a:off x="3671322" y="4341709"/>
              <a:ext cx="1896557" cy="1772642"/>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2880" tIns="91440" rIns="91436" bIns="182880" numCol="1" rtlCol="0" anchor="b"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rPr>
                <a:t>caching</a:t>
              </a:r>
            </a:p>
          </p:txBody>
        </p:sp>
        <p:pic>
          <p:nvPicPr>
            <p:cNvPr id="1028" name="Picture 4" descr="C:\Users\Jonahs\Dropbox\Projects SCOTT\MEET Windows Azure\source\Background\tile-icon-cache.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93856" y="4643082"/>
              <a:ext cx="851488" cy="85148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8" name="Group 37"/>
          <p:cNvGrpSpPr/>
          <p:nvPr/>
        </p:nvGrpSpPr>
        <p:grpSpPr>
          <a:xfrm>
            <a:off x="5673978" y="4315831"/>
            <a:ext cx="1896557" cy="1772642"/>
            <a:chOff x="5656726" y="4341709"/>
            <a:chExt cx="1896557" cy="1772642"/>
          </a:xfrm>
        </p:grpSpPr>
        <p:sp>
          <p:nvSpPr>
            <p:cNvPr id="29" name="Rectangle 28"/>
            <p:cNvSpPr/>
            <p:nvPr/>
          </p:nvSpPr>
          <p:spPr bwMode="auto">
            <a:xfrm>
              <a:off x="5656726" y="4341709"/>
              <a:ext cx="1896557" cy="1772642"/>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2880" tIns="91440" rIns="91436" bIns="182880" numCol="1" rtlCol="0" anchor="b"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rPr>
                <a:t>CDN</a:t>
              </a:r>
            </a:p>
          </p:txBody>
        </p:sp>
        <p:pic>
          <p:nvPicPr>
            <p:cNvPr id="1029" name="Picture 5" descr="C:\Users\Jonahs\Dropbox\Projects SCOTT\MEET Windows Azure\source\Background\tile-icon-CDN.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79260" y="4671657"/>
              <a:ext cx="851488" cy="85148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 name="Group 2"/>
          <p:cNvGrpSpPr/>
          <p:nvPr/>
        </p:nvGrpSpPr>
        <p:grpSpPr>
          <a:xfrm>
            <a:off x="3705827" y="622717"/>
            <a:ext cx="1896557" cy="1772642"/>
            <a:chOff x="3671323" y="596839"/>
            <a:chExt cx="1896557" cy="1772642"/>
          </a:xfrm>
        </p:grpSpPr>
        <p:sp>
          <p:nvSpPr>
            <p:cNvPr id="11" name="Rectangle 10"/>
            <p:cNvSpPr/>
            <p:nvPr/>
          </p:nvSpPr>
          <p:spPr bwMode="auto">
            <a:xfrm>
              <a:off x="3671323" y="596839"/>
              <a:ext cx="1896557" cy="1772642"/>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2880" tIns="91440" rIns="91436" bIns="182880" numCol="1" rtlCol="0" anchor="b"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rPr>
                <a:t>database</a:t>
              </a:r>
            </a:p>
          </p:txBody>
        </p:sp>
        <p:pic>
          <p:nvPicPr>
            <p:cNvPr id="1030" name="Picture 6" descr="C:\Users\Jonahs\Dropbox\Projects SCOTT\MEET Windows Azure\source\Background\tile-icon-database.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93856" y="926787"/>
              <a:ext cx="851488" cy="85148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 name="Group 5"/>
          <p:cNvGrpSpPr/>
          <p:nvPr/>
        </p:nvGrpSpPr>
        <p:grpSpPr>
          <a:xfrm>
            <a:off x="9628379" y="2467965"/>
            <a:ext cx="1896557" cy="1772642"/>
            <a:chOff x="9645631" y="2476591"/>
            <a:chExt cx="1896557" cy="1772642"/>
          </a:xfrm>
          <a:solidFill>
            <a:srgbClr val="92D050"/>
          </a:solidFill>
        </p:grpSpPr>
        <p:sp>
          <p:nvSpPr>
            <p:cNvPr id="23" name="Rectangle 22"/>
            <p:cNvSpPr/>
            <p:nvPr/>
          </p:nvSpPr>
          <p:spPr bwMode="auto">
            <a:xfrm>
              <a:off x="9645631" y="2476591"/>
              <a:ext cx="1896557" cy="1772642"/>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2880" tIns="91440" rIns="91436" bIns="182880" numCol="1" rtlCol="0" anchor="b"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rPr>
                <a:t>identity</a:t>
              </a:r>
            </a:p>
          </p:txBody>
        </p:sp>
        <p:pic>
          <p:nvPicPr>
            <p:cNvPr id="1031" name="Picture 7" descr="C:\Users\Jonahs\Dropbox\Projects SCOTT\MEET Windows Azure\source\Background\tile-icon-identity.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168165" y="2705562"/>
              <a:ext cx="851488" cy="851488"/>
            </a:xfrm>
            <a:prstGeom prst="rect">
              <a:avLst/>
            </a:prstGeom>
            <a:grpFill/>
            <a:extLst/>
          </p:spPr>
        </p:pic>
      </p:grpSp>
      <p:grpSp>
        <p:nvGrpSpPr>
          <p:cNvPr id="5" name="Group 4"/>
          <p:cNvGrpSpPr/>
          <p:nvPr/>
        </p:nvGrpSpPr>
        <p:grpSpPr>
          <a:xfrm>
            <a:off x="3705827" y="4315831"/>
            <a:ext cx="1896557" cy="1772642"/>
            <a:chOff x="5665775" y="596839"/>
            <a:chExt cx="1896557" cy="1772642"/>
          </a:xfrm>
          <a:solidFill>
            <a:srgbClr val="92D050"/>
          </a:solidFill>
        </p:grpSpPr>
        <p:sp>
          <p:nvSpPr>
            <p:cNvPr id="14" name="Rectangle 13"/>
            <p:cNvSpPr/>
            <p:nvPr/>
          </p:nvSpPr>
          <p:spPr bwMode="auto">
            <a:xfrm>
              <a:off x="5665775" y="596839"/>
              <a:ext cx="1896557" cy="1772642"/>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2880" tIns="91440" rIns="91436" bIns="182880" numCol="1" rtlCol="0" anchor="b"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rPr>
                <a:t>media</a:t>
              </a:r>
            </a:p>
          </p:txBody>
        </p:sp>
        <p:pic>
          <p:nvPicPr>
            <p:cNvPr id="1032" name="Picture 8" descr="C:\Users\Jonahs\Dropbox\Projects SCOTT\MEET Windows Azure\source\Background\tile-icon-media.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188309" y="898212"/>
              <a:ext cx="851488" cy="851488"/>
            </a:xfrm>
            <a:prstGeom prst="rect">
              <a:avLst/>
            </a:prstGeom>
            <a:grpFill/>
            <a:extLst/>
          </p:spPr>
        </p:pic>
      </p:grpSp>
      <p:grpSp>
        <p:nvGrpSpPr>
          <p:cNvPr id="35" name="Group 34"/>
          <p:cNvGrpSpPr/>
          <p:nvPr/>
        </p:nvGrpSpPr>
        <p:grpSpPr>
          <a:xfrm>
            <a:off x="7651179" y="2466267"/>
            <a:ext cx="1896557" cy="1772642"/>
            <a:chOff x="7651179" y="2466267"/>
            <a:chExt cx="1896557" cy="1772642"/>
          </a:xfrm>
        </p:grpSpPr>
        <p:sp>
          <p:nvSpPr>
            <p:cNvPr id="20" name="Rectangle 19"/>
            <p:cNvSpPr/>
            <p:nvPr/>
          </p:nvSpPr>
          <p:spPr bwMode="auto">
            <a:xfrm>
              <a:off x="7651179" y="2466267"/>
              <a:ext cx="1896557" cy="1772642"/>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2880" tIns="91440" rIns="91436" bIns="182880" numCol="1" rtlCol="0" anchor="b"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rPr>
                <a:t>messaging</a:t>
              </a:r>
            </a:p>
          </p:txBody>
        </p:sp>
        <p:pic>
          <p:nvPicPr>
            <p:cNvPr id="1033" name="Picture 9" descr="C:\Users\Jonahs\Dropbox\Projects SCOTT\MEET Windows Azure\source\Background\tile-icon-messaging.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173712" y="2751666"/>
              <a:ext cx="851488" cy="85148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4" name="Group 33"/>
          <p:cNvGrpSpPr/>
          <p:nvPr/>
        </p:nvGrpSpPr>
        <p:grpSpPr>
          <a:xfrm>
            <a:off x="7651178" y="4315831"/>
            <a:ext cx="1896557" cy="1772642"/>
            <a:chOff x="7651178" y="4341709"/>
            <a:chExt cx="1896557" cy="1772642"/>
          </a:xfrm>
        </p:grpSpPr>
        <p:sp>
          <p:nvSpPr>
            <p:cNvPr id="32" name="Rectangle 31"/>
            <p:cNvSpPr/>
            <p:nvPr/>
          </p:nvSpPr>
          <p:spPr bwMode="auto">
            <a:xfrm>
              <a:off x="7651178" y="4341709"/>
              <a:ext cx="1896557" cy="1772642"/>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2880" tIns="91440" rIns="91436" bIns="182880" numCol="1" rtlCol="0" anchor="b"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rPr>
                <a:t>networking</a:t>
              </a:r>
            </a:p>
          </p:txBody>
        </p:sp>
        <p:pic>
          <p:nvPicPr>
            <p:cNvPr id="1034" name="Picture 10" descr="C:\Users\Jonahs\Dropbox\Projects SCOTT\MEET Windows Azure\source\Background\tile-icon-network.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173712" y="4671657"/>
              <a:ext cx="851488" cy="85148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0" name="Group 29"/>
          <p:cNvGrpSpPr/>
          <p:nvPr/>
        </p:nvGrpSpPr>
        <p:grpSpPr>
          <a:xfrm>
            <a:off x="7659356" y="622717"/>
            <a:ext cx="1896557" cy="1772642"/>
            <a:chOff x="5665775" y="2466267"/>
            <a:chExt cx="1896557" cy="1772642"/>
          </a:xfrm>
        </p:grpSpPr>
        <p:sp>
          <p:nvSpPr>
            <p:cNvPr id="31" name="Rectangle 30"/>
            <p:cNvSpPr/>
            <p:nvPr/>
          </p:nvSpPr>
          <p:spPr bwMode="auto">
            <a:xfrm>
              <a:off x="5665775" y="2466267"/>
              <a:ext cx="1896557" cy="1772642"/>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2880" tIns="91440" rIns="91436" bIns="182880" numCol="1" rtlCol="0" anchor="b"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rPr>
                <a:t>traffic</a:t>
              </a:r>
            </a:p>
          </p:txBody>
        </p:sp>
        <p:pic>
          <p:nvPicPr>
            <p:cNvPr id="33" name="Picture 2"/>
            <p:cNvPicPr>
              <a:picLocks noChangeAspect="1" noChangeArrowheads="1"/>
            </p:cNvPicPr>
            <p:nvPr/>
          </p:nvPicPr>
          <p:blipFill>
            <a:blip r:embed="rId12" cstate="print">
              <a:extLst>
                <a:ext uri="{28A0092B-C50C-407E-A947-70E740481C1C}">
                  <a14:useLocalDpi xmlns:a14="http://schemas.microsoft.com/office/drawing/2010/main" val="0"/>
                </a:ext>
              </a:extLst>
            </a:blip>
            <a:stretch>
              <a:fillRect/>
            </a:stretch>
          </p:blipFill>
          <p:spPr bwMode="auto">
            <a:xfrm>
              <a:off x="6188309" y="2751666"/>
              <a:ext cx="851488" cy="85148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9" name="Group 38"/>
          <p:cNvGrpSpPr/>
          <p:nvPr/>
        </p:nvGrpSpPr>
        <p:grpSpPr>
          <a:xfrm>
            <a:off x="9640703" y="622717"/>
            <a:ext cx="1896557" cy="1772642"/>
            <a:chOff x="9640703" y="622717"/>
            <a:chExt cx="1896557" cy="1772642"/>
          </a:xfrm>
        </p:grpSpPr>
        <p:sp>
          <p:nvSpPr>
            <p:cNvPr id="40" name="Rectangle 39"/>
            <p:cNvSpPr/>
            <p:nvPr/>
          </p:nvSpPr>
          <p:spPr bwMode="auto">
            <a:xfrm>
              <a:off x="9640703" y="622717"/>
              <a:ext cx="1896557" cy="1772642"/>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2880" tIns="91440" rIns="91436" bIns="182880" numCol="1" rtlCol="0" anchor="b" anchorCtr="0" compatLnSpc="1">
              <a:prstTxWarp prst="textNoShape">
                <a:avLst/>
              </a:prstTxWarp>
            </a:bodyPr>
            <a:lstStyle/>
            <a:p>
              <a:pPr algn="ctr">
                <a:tabLst>
                  <a:tab pos="1089025" algn="l"/>
                </a:tabLst>
              </a:pPr>
              <a:r>
                <a:rPr lang="en-US" altLang="ja-JP" sz="2000" dirty="0">
                  <a:latin typeface="+mj-lt"/>
                  <a:ea typeface="メイリオ" pitchFamily="50" charset="-128"/>
                  <a:cs typeface="Segoe UI Light" panose="020B0502040204020203" pitchFamily="34" charset="0"/>
                </a:rPr>
                <a:t>c</a:t>
              </a:r>
              <a:r>
                <a:rPr lang="en-US" altLang="ja-JP" sz="2000" dirty="0" smtClean="0">
                  <a:latin typeface="+mj-lt"/>
                  <a:ea typeface="メイリオ" pitchFamily="50" charset="-128"/>
                  <a:cs typeface="Segoe UI Light" panose="020B0502040204020203" pitchFamily="34" charset="0"/>
                </a:rPr>
                <a:t>loud services</a:t>
              </a:r>
              <a:endParaRPr lang="en-US" sz="2000" dirty="0">
                <a:latin typeface="+mj-lt"/>
                <a:ea typeface="メイリオ" pitchFamily="50" charset="-128"/>
                <a:cs typeface="Segoe UI Light" panose="020B0502040204020203" pitchFamily="34" charset="0"/>
              </a:endParaRPr>
            </a:p>
          </p:txBody>
        </p:sp>
        <p:pic>
          <p:nvPicPr>
            <p:cNvPr id="41" name="Picture 40"/>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0036762" y="772604"/>
              <a:ext cx="1101304" cy="1101304"/>
            </a:xfrm>
            <a:prstGeom prst="rect">
              <a:avLst/>
            </a:prstGeom>
            <a:noFill/>
          </p:spPr>
        </p:pic>
      </p:grpSp>
    </p:spTree>
    <p:extLst>
      <p:ext uri="{BB962C8B-B14F-4D97-AF65-F5344CB8AC3E}">
        <p14:creationId xmlns:p14="http://schemas.microsoft.com/office/powerpoint/2010/main" val="8620426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par>
                                <p:cTn id="8" presetID="10" presetClass="entr" presetSubtype="0" fill="hold" nodeType="withEffect">
                                  <p:stCondLst>
                                    <p:cond delay="100"/>
                                  </p:stCondLst>
                                  <p:childTnLst>
                                    <p:set>
                                      <p:cBhvr>
                                        <p:cTn id="9" dur="1" fill="hold">
                                          <p:stCondLst>
                                            <p:cond delay="0"/>
                                          </p:stCondLst>
                                        </p:cTn>
                                        <p:tgtEl>
                                          <p:spTgt spid="35"/>
                                        </p:tgtEl>
                                        <p:attrNameLst>
                                          <p:attrName>style.visibility</p:attrName>
                                        </p:attrNameLst>
                                      </p:cBhvr>
                                      <p:to>
                                        <p:strVal val="visible"/>
                                      </p:to>
                                    </p:set>
                                    <p:animEffect transition="in" filter="fade">
                                      <p:cBhvr>
                                        <p:cTn id="10" dur="500"/>
                                        <p:tgtEl>
                                          <p:spTgt spid="35"/>
                                        </p:tgtEl>
                                      </p:cBhvr>
                                    </p:animEffect>
                                  </p:childTnLst>
                                </p:cTn>
                              </p:par>
                              <p:par>
                                <p:cTn id="11" presetID="10" presetClass="entr" presetSubtype="0" fill="hold" nodeType="withEffect">
                                  <p:stCondLst>
                                    <p:cond delay="15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nodeType="withEffect">
                                  <p:stCondLst>
                                    <p:cond delay="200"/>
                                  </p:stCondLst>
                                  <p:childTnLst>
                                    <p:set>
                                      <p:cBhvr>
                                        <p:cTn id="15" dur="1" fill="hold">
                                          <p:stCondLst>
                                            <p:cond delay="0"/>
                                          </p:stCondLst>
                                        </p:cTn>
                                        <p:tgtEl>
                                          <p:spTgt spid="38"/>
                                        </p:tgtEl>
                                        <p:attrNameLst>
                                          <p:attrName>style.visibility</p:attrName>
                                        </p:attrNameLst>
                                      </p:cBhvr>
                                      <p:to>
                                        <p:strVal val="visible"/>
                                      </p:to>
                                    </p:set>
                                    <p:animEffect transition="in" filter="fade">
                                      <p:cBhvr>
                                        <p:cTn id="16" dur="500"/>
                                        <p:tgtEl>
                                          <p:spTgt spid="38"/>
                                        </p:tgtEl>
                                      </p:cBhvr>
                                    </p:animEffect>
                                  </p:childTnLst>
                                </p:cTn>
                              </p:par>
                              <p:par>
                                <p:cTn id="17" presetID="10" presetClass="entr" presetSubtype="0" fill="hold" nodeType="withEffect">
                                  <p:stCondLst>
                                    <p:cond delay="25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par>
                                <p:cTn id="20" presetID="10" presetClass="entr" presetSubtype="0" fill="hold" nodeType="withEffect">
                                  <p:stCondLst>
                                    <p:cond delay="30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500"/>
                                        <p:tgtEl>
                                          <p:spTgt spid="34"/>
                                        </p:tgtEl>
                                      </p:cBhvr>
                                    </p:animEffect>
                                  </p:childTnLst>
                                </p:cTn>
                              </p:par>
                              <p:par>
                                <p:cTn id="23" presetID="10" presetClass="entr" presetSubtype="0" fill="hold" nodeType="withEffect">
                                  <p:stCondLst>
                                    <p:cond delay="350"/>
                                  </p:stCondLst>
                                  <p:childTnLst>
                                    <p:set>
                                      <p:cBhvr>
                                        <p:cTn id="24" dur="1" fill="hold">
                                          <p:stCondLst>
                                            <p:cond delay="0"/>
                                          </p:stCondLst>
                                        </p:cTn>
                                        <p:tgtEl>
                                          <p:spTgt spid="3"/>
                                        </p:tgtEl>
                                        <p:attrNameLst>
                                          <p:attrName>style.visibility</p:attrName>
                                        </p:attrNameLst>
                                      </p:cBhvr>
                                      <p:to>
                                        <p:strVal val="visible"/>
                                      </p:to>
                                    </p:set>
                                    <p:animEffect transition="in" filter="fade">
                                      <p:cBhvr>
                                        <p:cTn id="25" dur="500"/>
                                        <p:tgtEl>
                                          <p:spTgt spid="3"/>
                                        </p:tgtEl>
                                      </p:cBhvr>
                                    </p:animEffect>
                                  </p:childTnLst>
                                </p:cTn>
                              </p:par>
                              <p:par>
                                <p:cTn id="26" presetID="10" presetClass="entr" presetSubtype="0" fill="hold" nodeType="withEffect">
                                  <p:stCondLst>
                                    <p:cond delay="400"/>
                                  </p:stCondLst>
                                  <p:childTnLst>
                                    <p:set>
                                      <p:cBhvr>
                                        <p:cTn id="27" dur="1" fill="hold">
                                          <p:stCondLst>
                                            <p:cond delay="0"/>
                                          </p:stCondLst>
                                        </p:cTn>
                                        <p:tgtEl>
                                          <p:spTgt spid="36"/>
                                        </p:tgtEl>
                                        <p:attrNameLst>
                                          <p:attrName>style.visibility</p:attrName>
                                        </p:attrNameLst>
                                      </p:cBhvr>
                                      <p:to>
                                        <p:strVal val="visible"/>
                                      </p:to>
                                    </p:set>
                                    <p:animEffect transition="in" filter="fade">
                                      <p:cBhvr>
                                        <p:cTn id="28" dur="500"/>
                                        <p:tgtEl>
                                          <p:spTgt spid="36"/>
                                        </p:tgtEl>
                                      </p:cBhvr>
                                    </p:animEffect>
                                  </p:childTnLst>
                                </p:cTn>
                              </p:par>
                              <p:par>
                                <p:cTn id="29" presetID="10" presetClass="entr" presetSubtype="0" fill="hold" nodeType="withEffect">
                                  <p:stCondLst>
                                    <p:cond delay="45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500"/>
                                        <p:tgtEl>
                                          <p:spTgt spid="2"/>
                                        </p:tgtEl>
                                      </p:cBhvr>
                                    </p:animEffect>
                                  </p:childTnLst>
                                </p:cTn>
                              </p:par>
                              <p:par>
                                <p:cTn id="32" presetID="10" presetClass="entr" presetSubtype="0" fill="hold" nodeType="withEffect">
                                  <p:stCondLst>
                                    <p:cond delay="500"/>
                                  </p:stCondLst>
                                  <p:childTnLst>
                                    <p:set>
                                      <p:cBhvr>
                                        <p:cTn id="33" dur="1" fill="hold">
                                          <p:stCondLst>
                                            <p:cond delay="0"/>
                                          </p:stCondLst>
                                        </p:cTn>
                                        <p:tgtEl>
                                          <p:spTgt spid="30"/>
                                        </p:tgtEl>
                                        <p:attrNameLst>
                                          <p:attrName>style.visibility</p:attrName>
                                        </p:attrNameLst>
                                      </p:cBhvr>
                                      <p:to>
                                        <p:strVal val="visible"/>
                                      </p:to>
                                    </p:set>
                                    <p:animEffect transition="in" filter="fade">
                                      <p:cBhvr>
                                        <p:cTn id="34" dur="500"/>
                                        <p:tgtEl>
                                          <p:spTgt spid="30"/>
                                        </p:tgtEl>
                                      </p:cBhvr>
                                    </p:animEffect>
                                  </p:childTnLst>
                                </p:cTn>
                              </p:par>
                              <p:par>
                                <p:cTn id="35" presetID="10" presetClass="entr" presetSubtype="0" fill="hold" nodeType="withEffect">
                                  <p:stCondLst>
                                    <p:cond delay="550"/>
                                  </p:stCondLst>
                                  <p:childTnLst>
                                    <p:set>
                                      <p:cBhvr>
                                        <p:cTn id="36" dur="1" fill="hold">
                                          <p:stCondLst>
                                            <p:cond delay="0"/>
                                          </p:stCondLst>
                                        </p:cTn>
                                        <p:tgtEl>
                                          <p:spTgt spid="39"/>
                                        </p:tgtEl>
                                        <p:attrNameLst>
                                          <p:attrName>style.visibility</p:attrName>
                                        </p:attrNameLst>
                                      </p:cBhvr>
                                      <p:to>
                                        <p:strVal val="visible"/>
                                      </p:to>
                                    </p:set>
                                    <p:animEffect transition="in" filter="fade">
                                      <p:cBhvr>
                                        <p:cTn id="3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txBox="1">
            <a:spLocks/>
          </p:cNvSpPr>
          <p:nvPr/>
        </p:nvSpPr>
        <p:spPr>
          <a:xfrm>
            <a:off x="5137259" y="2281272"/>
            <a:ext cx="6369515" cy="747897"/>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5400" b="0" kern="1200" cap="none" spc="-100" baseline="0">
                <a:ln w="3175">
                  <a:noFill/>
                </a:ln>
                <a:solidFill>
                  <a:schemeClr val="bg1"/>
                </a:solidFill>
                <a:effectLst/>
                <a:latin typeface="Segoe UI Light" pitchFamily="34" charset="0"/>
                <a:ea typeface="+mn-ea"/>
                <a:cs typeface="Arial" charset="0"/>
              </a:defRPr>
            </a:lvl1pPr>
          </a:lstStyle>
          <a:p>
            <a:pPr>
              <a:tabLst>
                <a:tab pos="1089025" algn="l"/>
              </a:tabLst>
            </a:pPr>
            <a:r>
              <a:rPr lang="en-US" dirty="0" smtClean="0"/>
              <a:t>SQL Database</a:t>
            </a:r>
            <a:endParaRPr lang="en-US" dirty="0"/>
          </a:p>
        </p:txBody>
      </p:sp>
      <p:sp>
        <p:nvSpPr>
          <p:cNvPr id="13" name="Content Placeholder 2"/>
          <p:cNvSpPr>
            <a:spLocks noGrp="1"/>
          </p:cNvSpPr>
          <p:nvPr>
            <p:ph type="body" sz="quarter" idx="10"/>
          </p:nvPr>
        </p:nvSpPr>
        <p:spPr/>
        <p:txBody>
          <a:bodyPr/>
          <a:lstStyle/>
          <a:p>
            <a:pPr marL="460375" indent="-457200">
              <a:lnSpc>
                <a:spcPct val="100000"/>
              </a:lnSpc>
              <a:buFont typeface="Wingdings" pitchFamily="2" charset="2"/>
              <a:buChar char="ß"/>
            </a:pPr>
            <a:r>
              <a:rPr lang="en-US" sz="2800" dirty="0">
                <a:solidFill>
                  <a:schemeClr val="bg1">
                    <a:alpha val="99000"/>
                  </a:schemeClr>
                </a:solidFill>
              </a:rPr>
              <a:t>Relational SQL Server Engine in the Cloud</a:t>
            </a:r>
          </a:p>
          <a:p>
            <a:pPr marL="460375" indent="-457200">
              <a:lnSpc>
                <a:spcPct val="100000"/>
              </a:lnSpc>
              <a:buFont typeface="Wingdings" pitchFamily="2" charset="2"/>
              <a:buChar char="ß"/>
            </a:pPr>
            <a:r>
              <a:rPr lang="en-US" sz="2800" dirty="0" smtClean="0">
                <a:solidFill>
                  <a:schemeClr val="bg1">
                    <a:alpha val="99000"/>
                  </a:schemeClr>
                </a:solidFill>
              </a:rPr>
              <a:t>Clustered for high availability</a:t>
            </a:r>
          </a:p>
          <a:p>
            <a:pPr marL="460375" indent="-457200">
              <a:lnSpc>
                <a:spcPct val="100000"/>
              </a:lnSpc>
              <a:buFont typeface="Wingdings" pitchFamily="2" charset="2"/>
              <a:buChar char="ß"/>
            </a:pPr>
            <a:r>
              <a:rPr lang="en-US" sz="2800" dirty="0" smtClean="0">
                <a:solidFill>
                  <a:schemeClr val="bg1">
                    <a:alpha val="99000"/>
                  </a:schemeClr>
                </a:solidFill>
              </a:rPr>
              <a:t>Fully </a:t>
            </a:r>
            <a:r>
              <a:rPr lang="en-US" sz="2800" dirty="0">
                <a:solidFill>
                  <a:schemeClr val="bg1">
                    <a:alpha val="99000"/>
                  </a:schemeClr>
                </a:solidFill>
              </a:rPr>
              <a:t>Managed </a:t>
            </a:r>
            <a:r>
              <a:rPr lang="en-US" sz="2800" dirty="0" smtClean="0">
                <a:solidFill>
                  <a:schemeClr val="bg1">
                    <a:alpha val="99000"/>
                  </a:schemeClr>
                </a:solidFill>
              </a:rPr>
              <a:t>Service</a:t>
            </a:r>
          </a:p>
          <a:p>
            <a:pPr marL="460375" indent="-457200">
              <a:lnSpc>
                <a:spcPct val="100000"/>
              </a:lnSpc>
              <a:buFont typeface="Wingdings" pitchFamily="2" charset="2"/>
              <a:buChar char="ß"/>
            </a:pPr>
            <a:r>
              <a:rPr lang="en-US" sz="2800" dirty="0" smtClean="0">
                <a:solidFill>
                  <a:schemeClr val="bg1">
                    <a:alpha val="99000"/>
                  </a:schemeClr>
                </a:solidFill>
              </a:rPr>
              <a:t>SQL Reporting support</a:t>
            </a:r>
            <a:endParaRPr lang="en-US" sz="2800" dirty="0">
              <a:solidFill>
                <a:schemeClr val="bg1">
                  <a:alpha val="99000"/>
                </a:schemeClr>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81850" y="2178241"/>
            <a:ext cx="2781081" cy="2781081"/>
          </a:xfrm>
          <a:prstGeom prst="rect">
            <a:avLst/>
          </a:prstGeom>
        </p:spPr>
      </p:pic>
    </p:spTree>
    <p:extLst>
      <p:ext uri="{BB962C8B-B14F-4D97-AF65-F5344CB8AC3E}">
        <p14:creationId xmlns:p14="http://schemas.microsoft.com/office/powerpoint/2010/main" val="218603654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50"/>
                                        <p:tgtEl>
                                          <p:spTgt spid="2"/>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250"/>
                                        <p:tgtEl>
                                          <p:spTgt spid="12"/>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13">
                                            <p:txEl>
                                              <p:pRg st="0" end="0"/>
                                            </p:txEl>
                                          </p:spTgt>
                                        </p:tgtEl>
                                        <p:attrNameLst>
                                          <p:attrName>style.visibility</p:attrName>
                                        </p:attrNameLst>
                                      </p:cBhvr>
                                      <p:to>
                                        <p:strVal val="visible"/>
                                      </p:to>
                                    </p:set>
                                    <p:animEffect transition="in" filter="fade">
                                      <p:cBhvr>
                                        <p:cTn id="13" dur="250"/>
                                        <p:tgtEl>
                                          <p:spTgt spid="13">
                                            <p:txEl>
                                              <p:pRg st="0" end="0"/>
                                            </p:txEl>
                                          </p:spTgt>
                                        </p:tgtEl>
                                      </p:cBhvr>
                                    </p:animEffect>
                                  </p:childTnLst>
                                </p:cTn>
                              </p:par>
                              <p:par>
                                <p:cTn id="14" presetID="10" presetClass="entr" presetSubtype="0" fill="hold" grpId="0" nodeType="withEffect">
                                  <p:stCondLst>
                                    <p:cond delay="750"/>
                                  </p:stCondLst>
                                  <p:childTnLst>
                                    <p:set>
                                      <p:cBhvr>
                                        <p:cTn id="15" dur="1" fill="hold">
                                          <p:stCondLst>
                                            <p:cond delay="0"/>
                                          </p:stCondLst>
                                        </p:cTn>
                                        <p:tgtEl>
                                          <p:spTgt spid="13">
                                            <p:txEl>
                                              <p:pRg st="1" end="1"/>
                                            </p:txEl>
                                          </p:spTgt>
                                        </p:tgtEl>
                                        <p:attrNameLst>
                                          <p:attrName>style.visibility</p:attrName>
                                        </p:attrNameLst>
                                      </p:cBhvr>
                                      <p:to>
                                        <p:strVal val="visible"/>
                                      </p:to>
                                    </p:set>
                                    <p:animEffect transition="in" filter="fade">
                                      <p:cBhvr>
                                        <p:cTn id="16" dur="250"/>
                                        <p:tgtEl>
                                          <p:spTgt spid="13">
                                            <p:txEl>
                                              <p:pRg st="1" end="1"/>
                                            </p:txEl>
                                          </p:spTgt>
                                        </p:tgtEl>
                                      </p:cBhvr>
                                    </p:animEffect>
                                  </p:childTnLst>
                                </p:cTn>
                              </p:par>
                              <p:par>
                                <p:cTn id="17" presetID="10" presetClass="entr" presetSubtype="0" fill="hold" grpId="0" nodeType="withEffect">
                                  <p:stCondLst>
                                    <p:cond delay="1000"/>
                                  </p:stCondLst>
                                  <p:childTnLst>
                                    <p:set>
                                      <p:cBhvr>
                                        <p:cTn id="18" dur="1" fill="hold">
                                          <p:stCondLst>
                                            <p:cond delay="0"/>
                                          </p:stCondLst>
                                        </p:cTn>
                                        <p:tgtEl>
                                          <p:spTgt spid="13">
                                            <p:txEl>
                                              <p:pRg st="2" end="2"/>
                                            </p:txEl>
                                          </p:spTgt>
                                        </p:tgtEl>
                                        <p:attrNameLst>
                                          <p:attrName>style.visibility</p:attrName>
                                        </p:attrNameLst>
                                      </p:cBhvr>
                                      <p:to>
                                        <p:strVal val="visible"/>
                                      </p:to>
                                    </p:set>
                                    <p:animEffect transition="in" filter="fade">
                                      <p:cBhvr>
                                        <p:cTn id="19" dur="250"/>
                                        <p:tgtEl>
                                          <p:spTgt spid="13">
                                            <p:txEl>
                                              <p:pRg st="2" end="2"/>
                                            </p:txEl>
                                          </p:spTgt>
                                        </p:tgtEl>
                                      </p:cBhvr>
                                    </p:animEffect>
                                  </p:childTnLst>
                                </p:cTn>
                              </p:par>
                              <p:par>
                                <p:cTn id="20" presetID="10" presetClass="entr" presetSubtype="0" fill="hold" grpId="0" nodeType="withEffect">
                                  <p:stCondLst>
                                    <p:cond delay="1250"/>
                                  </p:stCondLst>
                                  <p:childTnLst>
                                    <p:set>
                                      <p:cBhvr>
                                        <p:cTn id="21" dur="1" fill="hold">
                                          <p:stCondLst>
                                            <p:cond delay="0"/>
                                          </p:stCondLst>
                                        </p:cTn>
                                        <p:tgtEl>
                                          <p:spTgt spid="13">
                                            <p:txEl>
                                              <p:pRg st="3" end="3"/>
                                            </p:txEl>
                                          </p:spTgt>
                                        </p:tgtEl>
                                        <p:attrNameLst>
                                          <p:attrName>style.visibility</p:attrName>
                                        </p:attrNameLst>
                                      </p:cBhvr>
                                      <p:to>
                                        <p:strVal val="visible"/>
                                      </p:to>
                                    </p:set>
                                    <p:animEffect transition="in" filter="fade">
                                      <p:cBhvr>
                                        <p:cTn id="22" dur="250"/>
                                        <p:tgtEl>
                                          <p:spTgt spid="1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uiExpand="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776942" y="2932152"/>
            <a:ext cx="5171609" cy="1107996"/>
          </a:xfrm>
          <a:prstGeom prst="rect">
            <a:avLst/>
          </a:prstGeom>
        </p:spPr>
        <p:txBody>
          <a:bodyPr wrap="none">
            <a:spAutoFit/>
          </a:bodyPr>
          <a:lstStyle/>
          <a:p>
            <a:pPr lvl="0" defTabSz="914099" fontAlgn="base">
              <a:spcBef>
                <a:spcPct val="0"/>
              </a:spcBef>
              <a:spcAft>
                <a:spcPct val="0"/>
              </a:spcAft>
            </a:pPr>
            <a:r>
              <a:rPr lang="en-US" sz="6600" dirty="0" smtClean="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SQL Database</a:t>
            </a:r>
            <a:endParaRPr lang="en-US" sz="6600"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1501116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txBox="1">
            <a:spLocks/>
          </p:cNvSpPr>
          <p:nvPr/>
        </p:nvSpPr>
        <p:spPr>
          <a:xfrm>
            <a:off x="5137259" y="2281272"/>
            <a:ext cx="6369515" cy="747897"/>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5400" b="0" kern="1200" cap="none" spc="-100" baseline="0">
                <a:ln w="3175">
                  <a:noFill/>
                </a:ln>
                <a:solidFill>
                  <a:schemeClr val="bg1"/>
                </a:solidFill>
                <a:effectLst/>
                <a:latin typeface="Segoe UI Light" pitchFamily="34" charset="0"/>
                <a:ea typeface="+mn-ea"/>
                <a:cs typeface="Arial" charset="0"/>
              </a:defRPr>
            </a:lvl1pPr>
          </a:lstStyle>
          <a:p>
            <a:pPr>
              <a:tabLst>
                <a:tab pos="1089025" algn="l"/>
              </a:tabLst>
            </a:pPr>
            <a:r>
              <a:rPr lang="en-US" dirty="0" smtClean="0"/>
              <a:t>Cache</a:t>
            </a:r>
            <a:endParaRPr lang="en-US" dirty="0"/>
          </a:p>
        </p:txBody>
      </p:sp>
      <p:sp>
        <p:nvSpPr>
          <p:cNvPr id="13" name="Content Placeholder 2"/>
          <p:cNvSpPr>
            <a:spLocks noGrp="1"/>
          </p:cNvSpPr>
          <p:nvPr>
            <p:ph type="body" sz="quarter" idx="10"/>
          </p:nvPr>
        </p:nvSpPr>
        <p:spPr/>
        <p:txBody>
          <a:bodyPr/>
          <a:lstStyle/>
          <a:p>
            <a:pPr marL="460375" indent="-457200">
              <a:lnSpc>
                <a:spcPct val="100000"/>
              </a:lnSpc>
              <a:buFont typeface="Wingdings" pitchFamily="2" charset="2"/>
              <a:buChar char="ß"/>
            </a:pPr>
            <a:r>
              <a:rPr lang="en-US" sz="2800" dirty="0" smtClean="0">
                <a:solidFill>
                  <a:schemeClr val="bg1">
                    <a:alpha val="99000"/>
                  </a:schemeClr>
                </a:solidFill>
              </a:rPr>
              <a:t>Low latency, in-memory </a:t>
            </a:r>
            <a:r>
              <a:rPr lang="en-US" sz="2800" dirty="0">
                <a:solidFill>
                  <a:schemeClr val="bg1">
                    <a:alpha val="99000"/>
                  </a:schemeClr>
                </a:solidFill>
              </a:rPr>
              <a:t>distributed cache</a:t>
            </a:r>
          </a:p>
          <a:p>
            <a:pPr marL="460375" indent="-457200">
              <a:lnSpc>
                <a:spcPct val="100000"/>
              </a:lnSpc>
              <a:buFont typeface="Wingdings" pitchFamily="2" charset="2"/>
              <a:buChar char="ß"/>
            </a:pPr>
            <a:r>
              <a:rPr lang="en-US" sz="2800" dirty="0">
                <a:solidFill>
                  <a:schemeClr val="bg1">
                    <a:alpha val="99000"/>
                  </a:schemeClr>
                </a:solidFill>
              </a:rPr>
              <a:t>Dynamically grow and shrink cache size</a:t>
            </a:r>
          </a:p>
          <a:p>
            <a:pPr marL="460375" indent="-457200">
              <a:lnSpc>
                <a:spcPct val="100000"/>
              </a:lnSpc>
              <a:buFont typeface="Wingdings" pitchFamily="2" charset="2"/>
              <a:buChar char="ß"/>
            </a:pPr>
            <a:r>
              <a:rPr lang="en-US" sz="2800" dirty="0" smtClean="0">
                <a:solidFill>
                  <a:schemeClr val="bg1">
                    <a:alpha val="99000"/>
                  </a:schemeClr>
                </a:solidFill>
              </a:rPr>
              <a:t>High availability support</a:t>
            </a:r>
          </a:p>
          <a:p>
            <a:pPr marL="460375" indent="-457200">
              <a:lnSpc>
                <a:spcPct val="100000"/>
              </a:lnSpc>
              <a:buFont typeface="Wingdings" pitchFamily="2" charset="2"/>
              <a:buChar char="ß"/>
            </a:pPr>
            <a:r>
              <a:rPr lang="en-US" sz="2800" dirty="0" smtClean="0">
                <a:solidFill>
                  <a:schemeClr val="bg1">
                    <a:alpha val="99000"/>
                  </a:schemeClr>
                </a:solidFill>
              </a:rPr>
              <a:t>Memcached </a:t>
            </a:r>
            <a:r>
              <a:rPr lang="en-US" sz="2800" dirty="0">
                <a:solidFill>
                  <a:schemeClr val="bg1">
                    <a:alpha val="99000"/>
                  </a:schemeClr>
                </a:solidFill>
              </a:rPr>
              <a:t>protocol </a:t>
            </a:r>
            <a:r>
              <a:rPr lang="en-US" sz="2800" dirty="0" smtClean="0">
                <a:solidFill>
                  <a:schemeClr val="bg1">
                    <a:alpha val="99000"/>
                  </a:schemeClr>
                </a:solidFill>
              </a:rPr>
              <a:t>support</a:t>
            </a:r>
            <a:endParaRPr lang="en-US" sz="2800" dirty="0">
              <a:solidFill>
                <a:schemeClr val="bg1">
                  <a:alpha val="99000"/>
                </a:schemeClr>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8721" y="2334640"/>
            <a:ext cx="3055556" cy="3055556"/>
          </a:xfrm>
          <a:prstGeom prst="rect">
            <a:avLst/>
          </a:prstGeom>
        </p:spPr>
      </p:pic>
    </p:spTree>
    <p:extLst>
      <p:ext uri="{BB962C8B-B14F-4D97-AF65-F5344CB8AC3E}">
        <p14:creationId xmlns:p14="http://schemas.microsoft.com/office/powerpoint/2010/main" val="381940228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50"/>
                                        <p:tgtEl>
                                          <p:spTgt spid="2"/>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250"/>
                                        <p:tgtEl>
                                          <p:spTgt spid="12"/>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13">
                                            <p:txEl>
                                              <p:pRg st="0" end="0"/>
                                            </p:txEl>
                                          </p:spTgt>
                                        </p:tgtEl>
                                        <p:attrNameLst>
                                          <p:attrName>style.visibility</p:attrName>
                                        </p:attrNameLst>
                                      </p:cBhvr>
                                      <p:to>
                                        <p:strVal val="visible"/>
                                      </p:to>
                                    </p:set>
                                    <p:animEffect transition="in" filter="fade">
                                      <p:cBhvr>
                                        <p:cTn id="13" dur="250"/>
                                        <p:tgtEl>
                                          <p:spTgt spid="13">
                                            <p:txEl>
                                              <p:pRg st="0" end="0"/>
                                            </p:txEl>
                                          </p:spTgt>
                                        </p:tgtEl>
                                      </p:cBhvr>
                                    </p:animEffect>
                                  </p:childTnLst>
                                </p:cTn>
                              </p:par>
                              <p:par>
                                <p:cTn id="14" presetID="10" presetClass="entr" presetSubtype="0" fill="hold" grpId="0" nodeType="withEffect">
                                  <p:stCondLst>
                                    <p:cond delay="750"/>
                                  </p:stCondLst>
                                  <p:childTnLst>
                                    <p:set>
                                      <p:cBhvr>
                                        <p:cTn id="15" dur="1" fill="hold">
                                          <p:stCondLst>
                                            <p:cond delay="0"/>
                                          </p:stCondLst>
                                        </p:cTn>
                                        <p:tgtEl>
                                          <p:spTgt spid="13">
                                            <p:txEl>
                                              <p:pRg st="1" end="1"/>
                                            </p:txEl>
                                          </p:spTgt>
                                        </p:tgtEl>
                                        <p:attrNameLst>
                                          <p:attrName>style.visibility</p:attrName>
                                        </p:attrNameLst>
                                      </p:cBhvr>
                                      <p:to>
                                        <p:strVal val="visible"/>
                                      </p:to>
                                    </p:set>
                                    <p:animEffect transition="in" filter="fade">
                                      <p:cBhvr>
                                        <p:cTn id="16" dur="250"/>
                                        <p:tgtEl>
                                          <p:spTgt spid="13">
                                            <p:txEl>
                                              <p:pRg st="1" end="1"/>
                                            </p:txEl>
                                          </p:spTgt>
                                        </p:tgtEl>
                                      </p:cBhvr>
                                    </p:animEffect>
                                  </p:childTnLst>
                                </p:cTn>
                              </p:par>
                              <p:par>
                                <p:cTn id="17" presetID="10" presetClass="entr" presetSubtype="0" fill="hold" grpId="0" nodeType="withEffect">
                                  <p:stCondLst>
                                    <p:cond delay="1000"/>
                                  </p:stCondLst>
                                  <p:childTnLst>
                                    <p:set>
                                      <p:cBhvr>
                                        <p:cTn id="18" dur="1" fill="hold">
                                          <p:stCondLst>
                                            <p:cond delay="0"/>
                                          </p:stCondLst>
                                        </p:cTn>
                                        <p:tgtEl>
                                          <p:spTgt spid="13">
                                            <p:txEl>
                                              <p:pRg st="2" end="2"/>
                                            </p:txEl>
                                          </p:spTgt>
                                        </p:tgtEl>
                                        <p:attrNameLst>
                                          <p:attrName>style.visibility</p:attrName>
                                        </p:attrNameLst>
                                      </p:cBhvr>
                                      <p:to>
                                        <p:strVal val="visible"/>
                                      </p:to>
                                    </p:set>
                                    <p:animEffect transition="in" filter="fade">
                                      <p:cBhvr>
                                        <p:cTn id="19" dur="250"/>
                                        <p:tgtEl>
                                          <p:spTgt spid="13">
                                            <p:txEl>
                                              <p:pRg st="2" end="2"/>
                                            </p:txEl>
                                          </p:spTgt>
                                        </p:tgtEl>
                                      </p:cBhvr>
                                    </p:animEffect>
                                  </p:childTnLst>
                                </p:cTn>
                              </p:par>
                              <p:par>
                                <p:cTn id="20" presetID="10" presetClass="entr" presetSubtype="0" fill="hold" grpId="0" nodeType="withEffect">
                                  <p:stCondLst>
                                    <p:cond delay="1250"/>
                                  </p:stCondLst>
                                  <p:childTnLst>
                                    <p:set>
                                      <p:cBhvr>
                                        <p:cTn id="21" dur="1" fill="hold">
                                          <p:stCondLst>
                                            <p:cond delay="0"/>
                                          </p:stCondLst>
                                        </p:cTn>
                                        <p:tgtEl>
                                          <p:spTgt spid="13">
                                            <p:txEl>
                                              <p:pRg st="3" end="3"/>
                                            </p:txEl>
                                          </p:spTgt>
                                        </p:tgtEl>
                                        <p:attrNameLst>
                                          <p:attrName>style.visibility</p:attrName>
                                        </p:attrNameLst>
                                      </p:cBhvr>
                                      <p:to>
                                        <p:strVal val="visible"/>
                                      </p:to>
                                    </p:set>
                                    <p:animEffect transition="in" filter="fade">
                                      <p:cBhvr>
                                        <p:cTn id="22" dur="250"/>
                                        <p:tgtEl>
                                          <p:spTgt spid="1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uiExpand="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TextBox 112"/>
          <p:cNvSpPr txBox="1"/>
          <p:nvPr/>
        </p:nvSpPr>
        <p:spPr>
          <a:xfrm>
            <a:off x="1458141" y="2463806"/>
            <a:ext cx="3635453" cy="295466"/>
          </a:xfrm>
          <a:prstGeom prst="rect">
            <a:avLst/>
          </a:prstGeom>
          <a:noFill/>
        </p:spPr>
        <p:txBody>
          <a:bodyPr wrap="square" lIns="0" tIns="0" rIns="0" bIns="0" rtlCol="0">
            <a:spAutoFit/>
          </a:bodyPr>
          <a:lstStyle/>
          <a:p>
            <a:pPr>
              <a:lnSpc>
                <a:spcPct val="80000"/>
              </a:lnSpc>
              <a:buSzPct val="80000"/>
            </a:pPr>
            <a:r>
              <a:rPr lang="en-US" dirty="0" smtClean="0">
                <a:gradFill>
                  <a:gsLst>
                    <a:gs pos="0">
                      <a:srgbClr val="FFFFFF"/>
                    </a:gs>
                    <a:gs pos="100000">
                      <a:srgbClr val="FFFFFF"/>
                    </a:gs>
                  </a:gsLst>
                  <a:lin ang="5400000" scaled="0"/>
                </a:gradFill>
              </a:rPr>
              <a:t>Web Roles</a:t>
            </a:r>
            <a:endParaRPr lang="en-US" dirty="0">
              <a:gradFill>
                <a:gsLst>
                  <a:gs pos="0">
                    <a:srgbClr val="FFFFFF"/>
                  </a:gs>
                  <a:gs pos="100000">
                    <a:srgbClr val="FFFFFF"/>
                  </a:gs>
                </a:gsLst>
                <a:lin ang="5400000" scaled="0"/>
              </a:gradFill>
            </a:endParaRPr>
          </a:p>
        </p:txBody>
      </p:sp>
      <p:grpSp>
        <p:nvGrpSpPr>
          <p:cNvPr id="24" name="Group 23"/>
          <p:cNvGrpSpPr/>
          <p:nvPr/>
        </p:nvGrpSpPr>
        <p:grpSpPr>
          <a:xfrm>
            <a:off x="1446212" y="2840257"/>
            <a:ext cx="2211227" cy="1486146"/>
            <a:chOff x="1446212" y="3738997"/>
            <a:chExt cx="2211227" cy="1486146"/>
          </a:xfrm>
        </p:grpSpPr>
        <p:sp>
          <p:nvSpPr>
            <p:cNvPr id="71" name="Rounded Rectangle 70"/>
            <p:cNvSpPr/>
            <p:nvPr/>
          </p:nvSpPr>
          <p:spPr bwMode="auto">
            <a:xfrm>
              <a:off x="1446212" y="3738997"/>
              <a:ext cx="2211227" cy="1486146"/>
            </a:xfrm>
            <a:prstGeom prst="roundRect">
              <a:avLst>
                <a:gd name="adj" fmla="val 5680"/>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74" name="Picture 7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03038" y="3864023"/>
              <a:ext cx="692412" cy="626332"/>
            </a:xfrm>
            <a:prstGeom prst="rect">
              <a:avLst/>
            </a:prstGeom>
          </p:spPr>
        </p:pic>
      </p:grpSp>
      <p:grpSp>
        <p:nvGrpSpPr>
          <p:cNvPr id="25" name="Group 24"/>
          <p:cNvGrpSpPr/>
          <p:nvPr/>
        </p:nvGrpSpPr>
        <p:grpSpPr>
          <a:xfrm>
            <a:off x="3808412" y="2840257"/>
            <a:ext cx="2211227" cy="1486146"/>
            <a:chOff x="3808412" y="3738997"/>
            <a:chExt cx="2211227" cy="1486146"/>
          </a:xfrm>
        </p:grpSpPr>
        <p:sp>
          <p:nvSpPr>
            <p:cNvPr id="75" name="Rounded Rectangle 74"/>
            <p:cNvSpPr/>
            <p:nvPr/>
          </p:nvSpPr>
          <p:spPr bwMode="auto">
            <a:xfrm>
              <a:off x="3808412" y="3738997"/>
              <a:ext cx="2211227" cy="1486146"/>
            </a:xfrm>
            <a:prstGeom prst="roundRect">
              <a:avLst>
                <a:gd name="adj" fmla="val 5680"/>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76" name="Picture 7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65238" y="3864023"/>
              <a:ext cx="692412" cy="626332"/>
            </a:xfrm>
            <a:prstGeom prst="rect">
              <a:avLst/>
            </a:prstGeom>
          </p:spPr>
        </p:pic>
      </p:grpSp>
      <p:grpSp>
        <p:nvGrpSpPr>
          <p:cNvPr id="26" name="Group 25"/>
          <p:cNvGrpSpPr/>
          <p:nvPr/>
        </p:nvGrpSpPr>
        <p:grpSpPr>
          <a:xfrm>
            <a:off x="6166186" y="2840257"/>
            <a:ext cx="2211227" cy="1486146"/>
            <a:chOff x="6166186" y="3738997"/>
            <a:chExt cx="2211227" cy="1486146"/>
          </a:xfrm>
        </p:grpSpPr>
        <p:sp>
          <p:nvSpPr>
            <p:cNvPr id="77" name="Rounded Rectangle 76"/>
            <p:cNvSpPr/>
            <p:nvPr/>
          </p:nvSpPr>
          <p:spPr bwMode="auto">
            <a:xfrm>
              <a:off x="6166186" y="3738997"/>
              <a:ext cx="2211227" cy="1486146"/>
            </a:xfrm>
            <a:prstGeom prst="roundRect">
              <a:avLst>
                <a:gd name="adj" fmla="val 5680"/>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105" name="Picture 10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23012" y="3864023"/>
              <a:ext cx="692412" cy="626332"/>
            </a:xfrm>
            <a:prstGeom prst="rect">
              <a:avLst/>
            </a:prstGeom>
          </p:spPr>
        </p:pic>
      </p:grpSp>
      <p:grpSp>
        <p:nvGrpSpPr>
          <p:cNvPr id="27" name="Group 26"/>
          <p:cNvGrpSpPr/>
          <p:nvPr/>
        </p:nvGrpSpPr>
        <p:grpSpPr>
          <a:xfrm>
            <a:off x="8528386" y="2840257"/>
            <a:ext cx="2211227" cy="1486146"/>
            <a:chOff x="8528386" y="3738997"/>
            <a:chExt cx="2211227" cy="1486146"/>
          </a:xfrm>
        </p:grpSpPr>
        <p:sp>
          <p:nvSpPr>
            <p:cNvPr id="106" name="Rounded Rectangle 105"/>
            <p:cNvSpPr/>
            <p:nvPr/>
          </p:nvSpPr>
          <p:spPr bwMode="auto">
            <a:xfrm>
              <a:off x="8528386" y="3738997"/>
              <a:ext cx="2211227" cy="1486146"/>
            </a:xfrm>
            <a:prstGeom prst="roundRect">
              <a:avLst>
                <a:gd name="adj" fmla="val 5680"/>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107" name="Picture 10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85212" y="3864023"/>
              <a:ext cx="692412" cy="626332"/>
            </a:xfrm>
            <a:prstGeom prst="rect">
              <a:avLst/>
            </a:prstGeom>
          </p:spPr>
        </p:pic>
      </p:grpSp>
      <p:grpSp>
        <p:nvGrpSpPr>
          <p:cNvPr id="28" name="Group 27"/>
          <p:cNvGrpSpPr/>
          <p:nvPr/>
        </p:nvGrpSpPr>
        <p:grpSpPr>
          <a:xfrm>
            <a:off x="1446212" y="3591615"/>
            <a:ext cx="9293401" cy="734788"/>
            <a:chOff x="1446212" y="4490355"/>
            <a:chExt cx="9293401" cy="734788"/>
          </a:xfrm>
        </p:grpSpPr>
        <p:sp>
          <p:nvSpPr>
            <p:cNvPr id="21" name="Round Same Side Corner Rectangle 20"/>
            <p:cNvSpPr/>
            <p:nvPr/>
          </p:nvSpPr>
          <p:spPr bwMode="auto">
            <a:xfrm rot="10800000" flipV="1">
              <a:off x="1446212" y="4490355"/>
              <a:ext cx="2211227" cy="734788"/>
            </a:xfrm>
            <a:prstGeom prst="round2SameRect">
              <a:avLst>
                <a:gd name="adj1" fmla="val 0"/>
                <a:gd name="adj2" fmla="val 13333"/>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b" anchorCtr="0" compatLnSpc="1">
              <a:prstTxWarp prst="textNoShape">
                <a:avLst/>
              </a:prstTxWarp>
            </a:bodyPr>
            <a:lstStyle/>
            <a:p>
              <a:pPr algn="ctr" defTabSz="914099" fontAlgn="base">
                <a:spcBef>
                  <a:spcPct val="0"/>
                </a:spcBef>
                <a:spcAft>
                  <a:spcPct val="0"/>
                </a:spcAft>
              </a:pPr>
              <a:endParaRPr lang="en-US" dirty="0" smtClean="0">
                <a:gradFill>
                  <a:gsLst>
                    <a:gs pos="0">
                      <a:srgbClr val="FFFFFF"/>
                    </a:gs>
                    <a:gs pos="100000">
                      <a:srgbClr val="FFFFFF"/>
                    </a:gs>
                  </a:gsLst>
                  <a:lin ang="5400000" scaled="0"/>
                </a:gradFill>
              </a:endParaRPr>
            </a:p>
          </p:txBody>
        </p:sp>
        <p:sp>
          <p:nvSpPr>
            <p:cNvPr id="118" name="Round Same Side Corner Rectangle 117"/>
            <p:cNvSpPr/>
            <p:nvPr/>
          </p:nvSpPr>
          <p:spPr bwMode="auto">
            <a:xfrm rot="10800000" flipV="1">
              <a:off x="3803986" y="4490355"/>
              <a:ext cx="2211227" cy="734788"/>
            </a:xfrm>
            <a:prstGeom prst="round2SameRect">
              <a:avLst>
                <a:gd name="adj1" fmla="val 0"/>
                <a:gd name="adj2" fmla="val 13333"/>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b" anchorCtr="0" compatLnSpc="1">
              <a:prstTxWarp prst="textNoShape">
                <a:avLst/>
              </a:prstTxWarp>
            </a:bodyPr>
            <a:lstStyle/>
            <a:p>
              <a:pPr algn="ctr" defTabSz="914099" fontAlgn="base">
                <a:spcBef>
                  <a:spcPct val="0"/>
                </a:spcBef>
                <a:spcAft>
                  <a:spcPct val="0"/>
                </a:spcAft>
              </a:pPr>
              <a:endParaRPr lang="en-US" dirty="0" smtClean="0">
                <a:gradFill>
                  <a:gsLst>
                    <a:gs pos="0">
                      <a:srgbClr val="FFFFFF"/>
                    </a:gs>
                    <a:gs pos="100000">
                      <a:srgbClr val="FFFFFF"/>
                    </a:gs>
                  </a:gsLst>
                  <a:lin ang="5400000" scaled="0"/>
                </a:gradFill>
              </a:endParaRPr>
            </a:p>
          </p:txBody>
        </p:sp>
        <p:sp>
          <p:nvSpPr>
            <p:cNvPr id="120" name="Round Same Side Corner Rectangle 119"/>
            <p:cNvSpPr/>
            <p:nvPr/>
          </p:nvSpPr>
          <p:spPr bwMode="auto">
            <a:xfrm rot="10800000" flipV="1">
              <a:off x="6161760" y="4490355"/>
              <a:ext cx="2211227" cy="734788"/>
            </a:xfrm>
            <a:prstGeom prst="round2SameRect">
              <a:avLst>
                <a:gd name="adj1" fmla="val 0"/>
                <a:gd name="adj2" fmla="val 13333"/>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b" anchorCtr="0" compatLnSpc="1">
              <a:prstTxWarp prst="textNoShape">
                <a:avLst/>
              </a:prstTxWarp>
            </a:bodyPr>
            <a:lstStyle/>
            <a:p>
              <a:pPr algn="ctr" defTabSz="914099" fontAlgn="base">
                <a:spcBef>
                  <a:spcPct val="0"/>
                </a:spcBef>
                <a:spcAft>
                  <a:spcPct val="0"/>
                </a:spcAft>
              </a:pPr>
              <a:endParaRPr lang="en-US" dirty="0" smtClean="0">
                <a:gradFill>
                  <a:gsLst>
                    <a:gs pos="0">
                      <a:srgbClr val="FFFFFF"/>
                    </a:gs>
                    <a:gs pos="100000">
                      <a:srgbClr val="FFFFFF"/>
                    </a:gs>
                  </a:gsLst>
                  <a:lin ang="5400000" scaled="0"/>
                </a:gradFill>
              </a:endParaRPr>
            </a:p>
          </p:txBody>
        </p:sp>
        <p:sp>
          <p:nvSpPr>
            <p:cNvPr id="122" name="Round Same Side Corner Rectangle 121"/>
            <p:cNvSpPr/>
            <p:nvPr/>
          </p:nvSpPr>
          <p:spPr bwMode="auto">
            <a:xfrm rot="10800000" flipV="1">
              <a:off x="8528386" y="4490355"/>
              <a:ext cx="2211227" cy="734788"/>
            </a:xfrm>
            <a:prstGeom prst="round2SameRect">
              <a:avLst>
                <a:gd name="adj1" fmla="val 0"/>
                <a:gd name="adj2" fmla="val 13333"/>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b" anchorCtr="0" compatLnSpc="1">
              <a:prstTxWarp prst="textNoShape">
                <a:avLst/>
              </a:prstTxWarp>
            </a:bodyPr>
            <a:lstStyle/>
            <a:p>
              <a:pPr algn="ctr" defTabSz="914099" fontAlgn="base">
                <a:spcBef>
                  <a:spcPct val="0"/>
                </a:spcBef>
                <a:spcAft>
                  <a:spcPct val="0"/>
                </a:spcAft>
              </a:pPr>
              <a:endParaRPr lang="en-US" dirty="0" smtClean="0">
                <a:gradFill>
                  <a:gsLst>
                    <a:gs pos="0">
                      <a:srgbClr val="FFFFFF"/>
                    </a:gs>
                    <a:gs pos="100000">
                      <a:srgbClr val="FFFFFF"/>
                    </a:gs>
                  </a:gsLst>
                  <a:lin ang="5400000" scaled="0"/>
                </a:gradFill>
              </a:endParaRPr>
            </a:p>
          </p:txBody>
        </p:sp>
      </p:grpSp>
      <p:grpSp>
        <p:nvGrpSpPr>
          <p:cNvPr id="29" name="Group 28"/>
          <p:cNvGrpSpPr/>
          <p:nvPr/>
        </p:nvGrpSpPr>
        <p:grpSpPr>
          <a:xfrm>
            <a:off x="1603037" y="3737410"/>
            <a:ext cx="9136575" cy="443198"/>
            <a:chOff x="1603037" y="4636150"/>
            <a:chExt cx="9136575" cy="443198"/>
          </a:xfrm>
        </p:grpSpPr>
        <p:sp>
          <p:nvSpPr>
            <p:cNvPr id="22" name="TextBox 21"/>
            <p:cNvSpPr txBox="1"/>
            <p:nvPr/>
          </p:nvSpPr>
          <p:spPr>
            <a:xfrm>
              <a:off x="1603037" y="4636150"/>
              <a:ext cx="2054401" cy="443198"/>
            </a:xfrm>
            <a:prstGeom prst="rect">
              <a:avLst/>
            </a:prstGeom>
            <a:noFill/>
          </p:spPr>
          <p:txBody>
            <a:bodyPr wrap="square" lIns="0" tIns="0" rIns="0" bIns="0" rtlCol="0">
              <a:spAutoFit/>
            </a:bodyPr>
            <a:lstStyle/>
            <a:p>
              <a:pPr>
                <a:lnSpc>
                  <a:spcPct val="90000"/>
                </a:lnSpc>
                <a:spcBef>
                  <a:spcPct val="20000"/>
                </a:spcBef>
                <a:buSzPct val="80000"/>
              </a:pPr>
              <a:r>
                <a:rPr lang="en-US" sz="3200" dirty="0" smtClean="0">
                  <a:solidFill>
                    <a:schemeClr val="bg1"/>
                  </a:solidFill>
                </a:rPr>
                <a:t>300MB</a:t>
              </a:r>
              <a:endParaRPr lang="en-US" sz="3200" dirty="0">
                <a:solidFill>
                  <a:schemeClr val="bg1"/>
                </a:solidFill>
              </a:endParaRPr>
            </a:p>
          </p:txBody>
        </p:sp>
        <p:sp>
          <p:nvSpPr>
            <p:cNvPr id="119" name="TextBox 118"/>
            <p:cNvSpPr txBox="1"/>
            <p:nvPr/>
          </p:nvSpPr>
          <p:spPr>
            <a:xfrm>
              <a:off x="3960811" y="4636150"/>
              <a:ext cx="2058827" cy="443198"/>
            </a:xfrm>
            <a:prstGeom prst="rect">
              <a:avLst/>
            </a:prstGeom>
            <a:noFill/>
          </p:spPr>
          <p:txBody>
            <a:bodyPr wrap="square" lIns="0" tIns="0" rIns="0" bIns="0" rtlCol="0">
              <a:spAutoFit/>
            </a:bodyPr>
            <a:lstStyle/>
            <a:p>
              <a:pPr>
                <a:lnSpc>
                  <a:spcPct val="90000"/>
                </a:lnSpc>
                <a:spcBef>
                  <a:spcPct val="20000"/>
                </a:spcBef>
                <a:buSzPct val="80000"/>
              </a:pPr>
              <a:r>
                <a:rPr lang="en-US" sz="3200" dirty="0" smtClean="0">
                  <a:solidFill>
                    <a:schemeClr val="bg1"/>
                  </a:solidFill>
                </a:rPr>
                <a:t>300MB</a:t>
              </a:r>
              <a:endParaRPr lang="en-US" sz="3200" dirty="0">
                <a:solidFill>
                  <a:schemeClr val="bg1"/>
                </a:solidFill>
              </a:endParaRPr>
            </a:p>
          </p:txBody>
        </p:sp>
        <p:sp>
          <p:nvSpPr>
            <p:cNvPr id="121" name="TextBox 120"/>
            <p:cNvSpPr txBox="1"/>
            <p:nvPr/>
          </p:nvSpPr>
          <p:spPr>
            <a:xfrm>
              <a:off x="6318585" y="4636150"/>
              <a:ext cx="2054401" cy="443198"/>
            </a:xfrm>
            <a:prstGeom prst="rect">
              <a:avLst/>
            </a:prstGeom>
            <a:noFill/>
          </p:spPr>
          <p:txBody>
            <a:bodyPr wrap="square" lIns="0" tIns="0" rIns="0" bIns="0" rtlCol="0">
              <a:spAutoFit/>
            </a:bodyPr>
            <a:lstStyle/>
            <a:p>
              <a:pPr>
                <a:lnSpc>
                  <a:spcPct val="90000"/>
                </a:lnSpc>
                <a:spcBef>
                  <a:spcPct val="20000"/>
                </a:spcBef>
                <a:buSzPct val="80000"/>
              </a:pPr>
              <a:r>
                <a:rPr lang="en-US" sz="3200" dirty="0" smtClean="0">
                  <a:solidFill>
                    <a:schemeClr val="bg1"/>
                  </a:solidFill>
                </a:rPr>
                <a:t>300MB</a:t>
              </a:r>
              <a:endParaRPr lang="en-US" sz="3200" dirty="0">
                <a:solidFill>
                  <a:schemeClr val="bg1"/>
                </a:solidFill>
              </a:endParaRPr>
            </a:p>
          </p:txBody>
        </p:sp>
        <p:sp>
          <p:nvSpPr>
            <p:cNvPr id="123" name="TextBox 122"/>
            <p:cNvSpPr txBox="1"/>
            <p:nvPr/>
          </p:nvSpPr>
          <p:spPr>
            <a:xfrm>
              <a:off x="8676359" y="4636150"/>
              <a:ext cx="2063253" cy="443198"/>
            </a:xfrm>
            <a:prstGeom prst="rect">
              <a:avLst/>
            </a:prstGeom>
            <a:noFill/>
          </p:spPr>
          <p:txBody>
            <a:bodyPr wrap="square" lIns="0" tIns="0" rIns="0" bIns="0" rtlCol="0">
              <a:spAutoFit/>
            </a:bodyPr>
            <a:lstStyle/>
            <a:p>
              <a:pPr>
                <a:lnSpc>
                  <a:spcPct val="90000"/>
                </a:lnSpc>
                <a:spcBef>
                  <a:spcPct val="20000"/>
                </a:spcBef>
                <a:buSzPct val="80000"/>
              </a:pPr>
              <a:r>
                <a:rPr lang="en-US" sz="3200" dirty="0" smtClean="0">
                  <a:solidFill>
                    <a:schemeClr val="bg1"/>
                  </a:solidFill>
                </a:rPr>
                <a:t>300MB</a:t>
              </a:r>
              <a:endParaRPr lang="en-US" sz="3200" dirty="0">
                <a:solidFill>
                  <a:schemeClr val="bg1"/>
                </a:solidFill>
              </a:endParaRPr>
            </a:p>
          </p:txBody>
        </p:sp>
      </p:grpSp>
      <p:sp>
        <p:nvSpPr>
          <p:cNvPr id="30" name="Rounded Rectangle 29"/>
          <p:cNvSpPr/>
          <p:nvPr/>
        </p:nvSpPr>
        <p:spPr bwMode="auto">
          <a:xfrm>
            <a:off x="1094015" y="3623107"/>
            <a:ext cx="9927771" cy="1519721"/>
          </a:xfrm>
          <a:prstGeom prst="roundRect">
            <a:avLst>
              <a:gd name="adj" fmla="val 12627"/>
            </a:avLst>
          </a:prstGeom>
          <a:noFill/>
          <a:ln w="57150">
            <a:solidFill>
              <a:srgbClr val="00AEEF"/>
            </a:solidFill>
            <a:prstDash val="sys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25" name="TextBox 124"/>
          <p:cNvSpPr txBox="1"/>
          <p:nvPr/>
        </p:nvSpPr>
        <p:spPr>
          <a:xfrm>
            <a:off x="1458141" y="4561094"/>
            <a:ext cx="5340302" cy="393954"/>
          </a:xfrm>
          <a:prstGeom prst="rect">
            <a:avLst/>
          </a:prstGeom>
          <a:noFill/>
        </p:spPr>
        <p:txBody>
          <a:bodyPr wrap="square" lIns="0" tIns="0" rIns="0" bIns="0" rtlCol="0">
            <a:spAutoFit/>
          </a:bodyPr>
          <a:lstStyle/>
          <a:p>
            <a:pPr>
              <a:lnSpc>
                <a:spcPct val="80000"/>
              </a:lnSpc>
              <a:buSzPct val="80000"/>
            </a:pPr>
            <a:r>
              <a:rPr lang="en-US" sz="3200" dirty="0" smtClean="0">
                <a:gradFill>
                  <a:gsLst>
                    <a:gs pos="0">
                      <a:srgbClr val="FFFFFF"/>
                    </a:gs>
                    <a:gs pos="100000">
                      <a:srgbClr val="FFFFFF"/>
                    </a:gs>
                  </a:gsLst>
                  <a:lin ang="5400000" scaled="0"/>
                </a:gradFill>
              </a:rPr>
              <a:t>1.2GB Distributed Cache</a:t>
            </a:r>
            <a:endParaRPr lang="en-US" sz="3200" dirty="0">
              <a:gradFill>
                <a:gsLst>
                  <a:gs pos="0">
                    <a:srgbClr val="FFFFFF"/>
                  </a:gs>
                  <a:gs pos="100000">
                    <a:srgbClr val="FFFFFF"/>
                  </a:gs>
                </a:gsLst>
                <a:lin ang="5400000" scaled="0"/>
              </a:gradFill>
            </a:endParaRPr>
          </a:p>
        </p:txBody>
      </p:sp>
      <p:sp>
        <p:nvSpPr>
          <p:cNvPr id="31" name="Title 3"/>
          <p:cNvSpPr txBox="1">
            <a:spLocks/>
          </p:cNvSpPr>
          <p:nvPr/>
        </p:nvSpPr>
        <p:spPr>
          <a:xfrm>
            <a:off x="519112" y="402776"/>
            <a:ext cx="11149013" cy="747897"/>
          </a:xfrm>
          <a:prstGeom prst="rect">
            <a:avLst/>
          </a:prstGeom>
        </p:spPr>
        <p:txBody>
          <a:bodyPr vert="horz" wrap="square" lIns="0" tIns="0" rIns="0" bIns="0" rtlCol="0" anchor="ctr" anchorCtr="0">
            <a:noAutofit/>
          </a:bodyPr>
          <a:lstStyle>
            <a:lvl1pPr algn="l" defTabSz="914363" rtl="0" eaLnBrk="1" latinLnBrk="0" hangingPunct="1">
              <a:lnSpc>
                <a:spcPct val="90000"/>
              </a:lnSpc>
              <a:spcBef>
                <a:spcPct val="0"/>
              </a:spcBef>
              <a:buNone/>
              <a:defRPr lang="en-US" sz="6600" b="0" kern="1200" cap="none" spc="-100" baseline="0">
                <a:ln w="3175">
                  <a:noFill/>
                </a:ln>
                <a:solidFill>
                  <a:schemeClr val="bg1">
                    <a:alpha val="99000"/>
                  </a:schemeClr>
                </a:solidFill>
                <a:effectLst/>
                <a:latin typeface="Segoe UI Light" pitchFamily="34" charset="0"/>
                <a:ea typeface="+mn-ea"/>
                <a:cs typeface="Arial" charset="0"/>
              </a:defRPr>
            </a:lvl1pPr>
          </a:lstStyle>
          <a:p>
            <a:r>
              <a:rPr lang="en-US" dirty="0" smtClean="0">
                <a:solidFill>
                  <a:schemeClr val="bg1"/>
                </a:solidFill>
              </a:rPr>
              <a:t>distributed cache</a:t>
            </a:r>
            <a:endParaRPr lang="en-US" dirty="0">
              <a:solidFill>
                <a:schemeClr val="bg1"/>
              </a:solidFill>
            </a:endParaRPr>
          </a:p>
        </p:txBody>
      </p:sp>
    </p:spTree>
    <p:extLst>
      <p:ext uri="{BB962C8B-B14F-4D97-AF65-F5344CB8AC3E}">
        <p14:creationId xmlns:p14="http://schemas.microsoft.com/office/powerpoint/2010/main" val="114796730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250"/>
                                        <p:tgtEl>
                                          <p:spTgt spid="24"/>
                                        </p:tgtEl>
                                      </p:cBhvr>
                                    </p:animEffect>
                                  </p:childTnLst>
                                </p:cTn>
                              </p:par>
                            </p:childTnLst>
                          </p:cTn>
                        </p:par>
                        <p:par>
                          <p:cTn id="8" fill="hold">
                            <p:stCondLst>
                              <p:cond delay="250"/>
                            </p:stCondLst>
                            <p:childTnLst>
                              <p:par>
                                <p:cTn id="9" presetID="10" presetClass="entr" presetSubtype="0"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250"/>
                                        <p:tgtEl>
                                          <p:spTgt spid="25"/>
                                        </p:tgtEl>
                                      </p:cBhvr>
                                    </p:animEffect>
                                  </p:childTnLst>
                                </p:cTn>
                              </p:par>
                            </p:childTnLst>
                          </p:cTn>
                        </p:par>
                        <p:par>
                          <p:cTn id="12" fill="hold">
                            <p:stCondLst>
                              <p:cond delay="500"/>
                            </p:stCondLst>
                            <p:childTnLst>
                              <p:par>
                                <p:cTn id="13" presetID="10" presetClass="entr" presetSubtype="0" fill="hold" nodeType="after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fade">
                                      <p:cBhvr>
                                        <p:cTn id="15" dur="250"/>
                                        <p:tgtEl>
                                          <p:spTgt spid="26"/>
                                        </p:tgtEl>
                                      </p:cBhvr>
                                    </p:animEffect>
                                  </p:childTnLst>
                                </p:cTn>
                              </p:par>
                            </p:childTnLst>
                          </p:cTn>
                        </p:par>
                        <p:par>
                          <p:cTn id="16" fill="hold">
                            <p:stCondLst>
                              <p:cond delay="750"/>
                            </p:stCondLst>
                            <p:childTnLst>
                              <p:par>
                                <p:cTn id="17" presetID="10" presetClass="entr" presetSubtype="0" fill="hold"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250"/>
                                        <p:tgtEl>
                                          <p:spTgt spid="27"/>
                                        </p:tgtEl>
                                      </p:cBhvr>
                                    </p:animEffec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113"/>
                                        </p:tgtEl>
                                        <p:attrNameLst>
                                          <p:attrName>style.visibility</p:attrName>
                                        </p:attrNameLst>
                                      </p:cBhvr>
                                      <p:to>
                                        <p:strVal val="visible"/>
                                      </p:to>
                                    </p:set>
                                    <p:animEffect transition="in" filter="fade">
                                      <p:cBhvr>
                                        <p:cTn id="23" dur="500"/>
                                        <p:tgtEl>
                                          <p:spTgt spid="113"/>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wipe(down)">
                                      <p:cBhvr>
                                        <p:cTn id="28" dur="500"/>
                                        <p:tgtEl>
                                          <p:spTgt spid="28"/>
                                        </p:tgtEl>
                                      </p:cBhvr>
                                    </p:animEffect>
                                  </p:childTnLst>
                                </p:cTn>
                              </p:par>
                            </p:childTnLst>
                          </p:cTn>
                        </p:par>
                        <p:par>
                          <p:cTn id="29" fill="hold">
                            <p:stCondLst>
                              <p:cond delay="500"/>
                            </p:stCondLst>
                            <p:childTnLst>
                              <p:par>
                                <p:cTn id="30" presetID="10" presetClass="entr" presetSubtype="0" fill="hold" nodeType="afterEffect">
                                  <p:stCondLst>
                                    <p:cond delay="250"/>
                                  </p:stCondLst>
                                  <p:childTnLst>
                                    <p:set>
                                      <p:cBhvr>
                                        <p:cTn id="31" dur="1" fill="hold">
                                          <p:stCondLst>
                                            <p:cond delay="0"/>
                                          </p:stCondLst>
                                        </p:cTn>
                                        <p:tgtEl>
                                          <p:spTgt spid="29"/>
                                        </p:tgtEl>
                                        <p:attrNameLst>
                                          <p:attrName>style.visibility</p:attrName>
                                        </p:attrNameLst>
                                      </p:cBhvr>
                                      <p:to>
                                        <p:strVal val="visible"/>
                                      </p:to>
                                    </p:set>
                                    <p:animEffect transition="in" filter="fade">
                                      <p:cBhvr>
                                        <p:cTn id="32" dur="500"/>
                                        <p:tgtEl>
                                          <p:spTgt spid="29"/>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grpId="0" nodeType="click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heel(1)">
                                      <p:cBhvr>
                                        <p:cTn id="37" dur="2000"/>
                                        <p:tgtEl>
                                          <p:spTgt spid="30"/>
                                        </p:tgtEl>
                                      </p:cBhvr>
                                    </p:animEffect>
                                  </p:childTnLst>
                                </p:cTn>
                              </p:par>
                            </p:childTnLst>
                          </p:cTn>
                        </p:par>
                        <p:par>
                          <p:cTn id="38" fill="hold">
                            <p:stCondLst>
                              <p:cond delay="2000"/>
                            </p:stCondLst>
                            <p:childTnLst>
                              <p:par>
                                <p:cTn id="39" presetID="10" presetClass="entr" presetSubtype="0" fill="hold" grpId="0" nodeType="afterEffect">
                                  <p:stCondLst>
                                    <p:cond delay="0"/>
                                  </p:stCondLst>
                                  <p:childTnLst>
                                    <p:set>
                                      <p:cBhvr>
                                        <p:cTn id="40" dur="1" fill="hold">
                                          <p:stCondLst>
                                            <p:cond delay="0"/>
                                          </p:stCondLst>
                                        </p:cTn>
                                        <p:tgtEl>
                                          <p:spTgt spid="125"/>
                                        </p:tgtEl>
                                        <p:attrNameLst>
                                          <p:attrName>style.visibility</p:attrName>
                                        </p:attrNameLst>
                                      </p:cBhvr>
                                      <p:to>
                                        <p:strVal val="visible"/>
                                      </p:to>
                                    </p:set>
                                    <p:animEffect transition="in" filter="fade">
                                      <p:cBhvr>
                                        <p:cTn id="41" dur="5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p:bldP spid="30" grpId="0" animBg="1"/>
      <p:bldP spid="125"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ounded Rectangle 29"/>
          <p:cNvSpPr/>
          <p:nvPr/>
        </p:nvSpPr>
        <p:spPr bwMode="auto">
          <a:xfrm>
            <a:off x="1104289" y="2709416"/>
            <a:ext cx="9927771" cy="2633146"/>
          </a:xfrm>
          <a:prstGeom prst="roundRect">
            <a:avLst>
              <a:gd name="adj" fmla="val 12627"/>
            </a:avLst>
          </a:prstGeom>
          <a:noFill/>
          <a:ln w="57150">
            <a:solidFill>
              <a:srgbClr val="00AEEF"/>
            </a:solidFill>
            <a:prstDash val="sys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nvGrpSpPr>
          <p:cNvPr id="7" name="Group 6"/>
          <p:cNvGrpSpPr/>
          <p:nvPr/>
        </p:nvGrpSpPr>
        <p:grpSpPr>
          <a:xfrm>
            <a:off x="2594654" y="2382846"/>
            <a:ext cx="7059387" cy="326570"/>
            <a:chOff x="2594654" y="5225143"/>
            <a:chExt cx="7059387" cy="326570"/>
          </a:xfrm>
        </p:grpSpPr>
        <p:cxnSp>
          <p:nvCxnSpPr>
            <p:cNvPr id="5" name="Straight Connector 4"/>
            <p:cNvCxnSpPr/>
            <p:nvPr/>
          </p:nvCxnSpPr>
          <p:spPr>
            <a:xfrm>
              <a:off x="2594654" y="5225143"/>
              <a:ext cx="0" cy="326570"/>
            </a:xfrm>
            <a:prstGeom prst="line">
              <a:avLst/>
            </a:prstGeom>
            <a:ln w="76200">
              <a:solidFill>
                <a:srgbClr val="00AEEF"/>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4951412" y="5225143"/>
              <a:ext cx="0" cy="326570"/>
            </a:xfrm>
            <a:prstGeom prst="line">
              <a:avLst/>
            </a:prstGeom>
            <a:ln w="76200">
              <a:solidFill>
                <a:srgbClr val="00AEEF"/>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7297283" y="5225143"/>
              <a:ext cx="0" cy="326570"/>
            </a:xfrm>
            <a:prstGeom prst="line">
              <a:avLst/>
            </a:prstGeom>
            <a:ln w="76200">
              <a:solidFill>
                <a:srgbClr val="00AEEF"/>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9654041" y="5225143"/>
              <a:ext cx="0" cy="326570"/>
            </a:xfrm>
            <a:prstGeom prst="line">
              <a:avLst/>
            </a:prstGeom>
            <a:ln w="76200">
              <a:solidFill>
                <a:srgbClr val="00AEEF"/>
              </a:solidFill>
            </a:ln>
          </p:spPr>
          <p:style>
            <a:lnRef idx="1">
              <a:schemeClr val="accent1"/>
            </a:lnRef>
            <a:fillRef idx="0">
              <a:schemeClr val="accent1"/>
            </a:fillRef>
            <a:effectRef idx="0">
              <a:schemeClr val="accent1"/>
            </a:effectRef>
            <a:fontRef idx="minor">
              <a:schemeClr val="tx1"/>
            </a:fontRef>
          </p:style>
        </p:cxnSp>
      </p:grpSp>
      <p:sp>
        <p:nvSpPr>
          <p:cNvPr id="83" name="TextBox 82"/>
          <p:cNvSpPr txBox="1"/>
          <p:nvPr/>
        </p:nvSpPr>
        <p:spPr>
          <a:xfrm>
            <a:off x="3474549" y="4735036"/>
            <a:ext cx="5340302" cy="393954"/>
          </a:xfrm>
          <a:prstGeom prst="rect">
            <a:avLst/>
          </a:prstGeom>
          <a:noFill/>
        </p:spPr>
        <p:txBody>
          <a:bodyPr wrap="square" lIns="0" tIns="0" rIns="0" bIns="0" rtlCol="0">
            <a:spAutoFit/>
          </a:bodyPr>
          <a:lstStyle/>
          <a:p>
            <a:pPr algn="ctr">
              <a:lnSpc>
                <a:spcPct val="80000"/>
              </a:lnSpc>
              <a:buSzPct val="80000"/>
            </a:pPr>
            <a:r>
              <a:rPr lang="en-US" sz="3200" dirty="0" smtClean="0">
                <a:gradFill>
                  <a:gsLst>
                    <a:gs pos="0">
                      <a:srgbClr val="FFFFFF"/>
                    </a:gs>
                    <a:gs pos="100000">
                      <a:srgbClr val="FFFFFF"/>
                    </a:gs>
                  </a:gsLst>
                  <a:lin ang="5400000" scaled="0"/>
                </a:gradFill>
              </a:rPr>
              <a:t>24GB Distributed Cache</a:t>
            </a:r>
            <a:endParaRPr lang="en-US" sz="3200" dirty="0">
              <a:gradFill>
                <a:gsLst>
                  <a:gs pos="0">
                    <a:srgbClr val="FFFFFF"/>
                  </a:gs>
                  <a:gs pos="100000">
                    <a:srgbClr val="FFFFFF"/>
                  </a:gs>
                </a:gsLst>
                <a:lin ang="5400000" scaled="0"/>
              </a:gradFill>
            </a:endParaRPr>
          </a:p>
        </p:txBody>
      </p:sp>
      <p:sp>
        <p:nvSpPr>
          <p:cNvPr id="86" name="TextBox 85"/>
          <p:cNvSpPr txBox="1"/>
          <p:nvPr/>
        </p:nvSpPr>
        <p:spPr>
          <a:xfrm>
            <a:off x="1458141" y="520249"/>
            <a:ext cx="3635453" cy="295466"/>
          </a:xfrm>
          <a:prstGeom prst="rect">
            <a:avLst/>
          </a:prstGeom>
          <a:noFill/>
        </p:spPr>
        <p:txBody>
          <a:bodyPr wrap="square" lIns="0" tIns="0" rIns="0" bIns="0" rtlCol="0">
            <a:spAutoFit/>
          </a:bodyPr>
          <a:lstStyle/>
          <a:p>
            <a:pPr>
              <a:lnSpc>
                <a:spcPct val="80000"/>
              </a:lnSpc>
              <a:buSzPct val="80000"/>
            </a:pPr>
            <a:r>
              <a:rPr lang="en-US" dirty="0" smtClean="0">
                <a:gradFill>
                  <a:gsLst>
                    <a:gs pos="0">
                      <a:srgbClr val="FFFFFF"/>
                    </a:gs>
                    <a:gs pos="100000">
                      <a:srgbClr val="FFFFFF"/>
                    </a:gs>
                  </a:gsLst>
                  <a:lin ang="5400000" scaled="0"/>
                </a:gradFill>
              </a:rPr>
              <a:t>Web Roles</a:t>
            </a:r>
            <a:endParaRPr lang="en-US" dirty="0">
              <a:gradFill>
                <a:gsLst>
                  <a:gs pos="0">
                    <a:srgbClr val="FFFFFF"/>
                  </a:gs>
                  <a:gs pos="100000">
                    <a:srgbClr val="FFFFFF"/>
                  </a:gs>
                </a:gsLst>
                <a:lin ang="5400000" scaled="0"/>
              </a:gradFill>
            </a:endParaRPr>
          </a:p>
        </p:txBody>
      </p:sp>
      <p:grpSp>
        <p:nvGrpSpPr>
          <p:cNvPr id="87" name="Group 86"/>
          <p:cNvGrpSpPr/>
          <p:nvPr/>
        </p:nvGrpSpPr>
        <p:grpSpPr>
          <a:xfrm>
            <a:off x="1446212" y="896700"/>
            <a:ext cx="2211227" cy="1486146"/>
            <a:chOff x="1446212" y="3738997"/>
            <a:chExt cx="2211227" cy="1486146"/>
          </a:xfrm>
        </p:grpSpPr>
        <p:sp>
          <p:nvSpPr>
            <p:cNvPr id="88" name="Rounded Rectangle 87"/>
            <p:cNvSpPr/>
            <p:nvPr/>
          </p:nvSpPr>
          <p:spPr bwMode="auto">
            <a:xfrm>
              <a:off x="1446212" y="3738997"/>
              <a:ext cx="2211227" cy="1486146"/>
            </a:xfrm>
            <a:prstGeom prst="roundRect">
              <a:avLst>
                <a:gd name="adj" fmla="val 5680"/>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89" name="Picture 8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03038" y="3864023"/>
              <a:ext cx="692412" cy="626332"/>
            </a:xfrm>
            <a:prstGeom prst="rect">
              <a:avLst/>
            </a:prstGeom>
          </p:spPr>
        </p:pic>
      </p:grpSp>
      <p:grpSp>
        <p:nvGrpSpPr>
          <p:cNvPr id="90" name="Group 89"/>
          <p:cNvGrpSpPr/>
          <p:nvPr/>
        </p:nvGrpSpPr>
        <p:grpSpPr>
          <a:xfrm>
            <a:off x="3808412" y="896700"/>
            <a:ext cx="2211227" cy="1486146"/>
            <a:chOff x="3808412" y="3738997"/>
            <a:chExt cx="2211227" cy="1486146"/>
          </a:xfrm>
        </p:grpSpPr>
        <p:sp>
          <p:nvSpPr>
            <p:cNvPr id="91" name="Rounded Rectangle 90"/>
            <p:cNvSpPr/>
            <p:nvPr/>
          </p:nvSpPr>
          <p:spPr bwMode="auto">
            <a:xfrm>
              <a:off x="3808412" y="3738997"/>
              <a:ext cx="2211227" cy="1486146"/>
            </a:xfrm>
            <a:prstGeom prst="roundRect">
              <a:avLst>
                <a:gd name="adj" fmla="val 5680"/>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92" name="Picture 9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65238" y="3864023"/>
              <a:ext cx="692412" cy="626332"/>
            </a:xfrm>
            <a:prstGeom prst="rect">
              <a:avLst/>
            </a:prstGeom>
          </p:spPr>
        </p:pic>
      </p:grpSp>
      <p:grpSp>
        <p:nvGrpSpPr>
          <p:cNvPr id="93" name="Group 92"/>
          <p:cNvGrpSpPr/>
          <p:nvPr/>
        </p:nvGrpSpPr>
        <p:grpSpPr>
          <a:xfrm>
            <a:off x="6166186" y="896700"/>
            <a:ext cx="2211227" cy="1486146"/>
            <a:chOff x="6166186" y="3738997"/>
            <a:chExt cx="2211227" cy="1486146"/>
          </a:xfrm>
        </p:grpSpPr>
        <p:sp>
          <p:nvSpPr>
            <p:cNvPr id="94" name="Rounded Rectangle 93"/>
            <p:cNvSpPr/>
            <p:nvPr/>
          </p:nvSpPr>
          <p:spPr bwMode="auto">
            <a:xfrm>
              <a:off x="6166186" y="3738997"/>
              <a:ext cx="2211227" cy="1486146"/>
            </a:xfrm>
            <a:prstGeom prst="roundRect">
              <a:avLst>
                <a:gd name="adj" fmla="val 5680"/>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95" name="Picture 9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23012" y="3864023"/>
              <a:ext cx="692412" cy="626332"/>
            </a:xfrm>
            <a:prstGeom prst="rect">
              <a:avLst/>
            </a:prstGeom>
          </p:spPr>
        </p:pic>
      </p:grpSp>
      <p:grpSp>
        <p:nvGrpSpPr>
          <p:cNvPr id="96" name="Group 95"/>
          <p:cNvGrpSpPr/>
          <p:nvPr/>
        </p:nvGrpSpPr>
        <p:grpSpPr>
          <a:xfrm>
            <a:off x="8528386" y="896700"/>
            <a:ext cx="2211227" cy="1486146"/>
            <a:chOff x="8528386" y="3738997"/>
            <a:chExt cx="2211227" cy="1486146"/>
          </a:xfrm>
        </p:grpSpPr>
        <p:sp>
          <p:nvSpPr>
            <p:cNvPr id="97" name="Rounded Rectangle 96"/>
            <p:cNvSpPr/>
            <p:nvPr/>
          </p:nvSpPr>
          <p:spPr bwMode="auto">
            <a:xfrm>
              <a:off x="8528386" y="3738997"/>
              <a:ext cx="2211227" cy="1486146"/>
            </a:xfrm>
            <a:prstGeom prst="roundRect">
              <a:avLst>
                <a:gd name="adj" fmla="val 5680"/>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98" name="Picture 9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85212" y="3864023"/>
              <a:ext cx="692412" cy="626332"/>
            </a:xfrm>
            <a:prstGeom prst="rect">
              <a:avLst/>
            </a:prstGeom>
          </p:spPr>
        </p:pic>
      </p:grpSp>
      <p:grpSp>
        <p:nvGrpSpPr>
          <p:cNvPr id="15" name="Group 14"/>
          <p:cNvGrpSpPr/>
          <p:nvPr/>
        </p:nvGrpSpPr>
        <p:grpSpPr>
          <a:xfrm>
            <a:off x="3792774" y="3028345"/>
            <a:ext cx="2211227" cy="1486146"/>
            <a:chOff x="3854418" y="3028345"/>
            <a:chExt cx="2211227" cy="1486146"/>
          </a:xfrm>
        </p:grpSpPr>
        <p:grpSp>
          <p:nvGrpSpPr>
            <p:cNvPr id="128" name="Group 127"/>
            <p:cNvGrpSpPr/>
            <p:nvPr/>
          </p:nvGrpSpPr>
          <p:grpSpPr>
            <a:xfrm>
              <a:off x="3854418" y="3028345"/>
              <a:ext cx="2211227" cy="1486146"/>
              <a:chOff x="1446212" y="3738997"/>
              <a:chExt cx="2211227" cy="1486146"/>
            </a:xfrm>
          </p:grpSpPr>
          <p:sp>
            <p:nvSpPr>
              <p:cNvPr id="129" name="Rounded Rectangle 128"/>
              <p:cNvSpPr/>
              <p:nvPr/>
            </p:nvSpPr>
            <p:spPr bwMode="auto">
              <a:xfrm>
                <a:off x="1446212" y="3738997"/>
                <a:ext cx="2211227" cy="1486146"/>
              </a:xfrm>
              <a:prstGeom prst="roundRect">
                <a:avLst>
                  <a:gd name="adj" fmla="val 5680"/>
                </a:avLst>
              </a:prstGeom>
              <a:solidFill>
                <a:srgbClr val="00AEE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130" name="Picture 12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03038" y="3864023"/>
                <a:ext cx="692412" cy="626332"/>
              </a:xfrm>
              <a:prstGeom prst="rect">
                <a:avLst/>
              </a:prstGeom>
            </p:spPr>
          </p:pic>
        </p:grpSp>
        <p:sp>
          <p:nvSpPr>
            <p:cNvPr id="142" name="TextBox 141"/>
            <p:cNvSpPr txBox="1"/>
            <p:nvPr/>
          </p:nvSpPr>
          <p:spPr>
            <a:xfrm>
              <a:off x="4034171" y="3895182"/>
              <a:ext cx="1869627" cy="517065"/>
            </a:xfrm>
            <a:prstGeom prst="rect">
              <a:avLst/>
            </a:prstGeom>
            <a:noFill/>
          </p:spPr>
          <p:txBody>
            <a:bodyPr wrap="square" lIns="0" tIns="0" rIns="0" bIns="0" rtlCol="0">
              <a:spAutoFit/>
            </a:bodyPr>
            <a:lstStyle/>
            <a:p>
              <a:pPr>
                <a:lnSpc>
                  <a:spcPct val="80000"/>
                </a:lnSpc>
                <a:buSzPct val="80000"/>
              </a:pPr>
              <a:r>
                <a:rPr lang="en-US" dirty="0" smtClean="0">
                  <a:gradFill>
                    <a:gsLst>
                      <a:gs pos="0">
                        <a:srgbClr val="FFFFFF"/>
                      </a:gs>
                      <a:gs pos="100000">
                        <a:srgbClr val="FFFFFF"/>
                      </a:gs>
                    </a:gsLst>
                    <a:lin ang="5400000" scaled="0"/>
                  </a:gradFill>
                </a:rPr>
                <a:t>12GB Cache</a:t>
              </a:r>
            </a:p>
            <a:p>
              <a:pPr>
                <a:lnSpc>
                  <a:spcPct val="80000"/>
                </a:lnSpc>
                <a:buSzPct val="80000"/>
              </a:pPr>
              <a:r>
                <a:rPr lang="en-US" sz="1800" dirty="0" smtClean="0">
                  <a:gradFill>
                    <a:gsLst>
                      <a:gs pos="0">
                        <a:srgbClr val="FFFFFF"/>
                      </a:gs>
                      <a:gs pos="100000">
                        <a:srgbClr val="FFFFFF"/>
                      </a:gs>
                    </a:gsLst>
                    <a:lin ang="5400000" scaled="0"/>
                  </a:gradFill>
                </a:rPr>
                <a:t>Worker Role</a:t>
              </a:r>
              <a:endParaRPr lang="en-US" sz="1800" dirty="0">
                <a:gradFill>
                  <a:gsLst>
                    <a:gs pos="0">
                      <a:srgbClr val="FFFFFF"/>
                    </a:gs>
                    <a:gs pos="100000">
                      <a:srgbClr val="FFFFFF"/>
                    </a:gs>
                  </a:gsLst>
                  <a:lin ang="5400000" scaled="0"/>
                </a:gradFill>
              </a:endParaRPr>
            </a:p>
          </p:txBody>
        </p:sp>
      </p:grpSp>
      <p:grpSp>
        <p:nvGrpSpPr>
          <p:cNvPr id="16" name="Group 15"/>
          <p:cNvGrpSpPr/>
          <p:nvPr/>
        </p:nvGrpSpPr>
        <p:grpSpPr>
          <a:xfrm>
            <a:off x="6154974" y="3028345"/>
            <a:ext cx="2211227" cy="1486146"/>
            <a:chOff x="6216618" y="3028345"/>
            <a:chExt cx="2211227" cy="1486146"/>
          </a:xfrm>
        </p:grpSpPr>
        <p:grpSp>
          <p:nvGrpSpPr>
            <p:cNvPr id="131" name="Group 130"/>
            <p:cNvGrpSpPr/>
            <p:nvPr/>
          </p:nvGrpSpPr>
          <p:grpSpPr>
            <a:xfrm>
              <a:off x="6216618" y="3028345"/>
              <a:ext cx="2211227" cy="1486146"/>
              <a:chOff x="3808412" y="3738997"/>
              <a:chExt cx="2211227" cy="1486146"/>
            </a:xfrm>
          </p:grpSpPr>
          <p:sp>
            <p:nvSpPr>
              <p:cNvPr id="132" name="Rounded Rectangle 131"/>
              <p:cNvSpPr/>
              <p:nvPr/>
            </p:nvSpPr>
            <p:spPr bwMode="auto">
              <a:xfrm>
                <a:off x="3808412" y="3738997"/>
                <a:ext cx="2211227" cy="1486146"/>
              </a:xfrm>
              <a:prstGeom prst="roundRect">
                <a:avLst>
                  <a:gd name="adj" fmla="val 5680"/>
                </a:avLst>
              </a:prstGeom>
              <a:solidFill>
                <a:srgbClr val="00AEE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133" name="Picture 1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65238" y="3864023"/>
                <a:ext cx="692412" cy="626332"/>
              </a:xfrm>
              <a:prstGeom prst="rect">
                <a:avLst/>
              </a:prstGeom>
            </p:spPr>
          </p:pic>
        </p:grpSp>
        <p:sp>
          <p:nvSpPr>
            <p:cNvPr id="143" name="TextBox 142"/>
            <p:cNvSpPr txBox="1"/>
            <p:nvPr/>
          </p:nvSpPr>
          <p:spPr>
            <a:xfrm>
              <a:off x="6391945" y="3895182"/>
              <a:ext cx="1869627" cy="517065"/>
            </a:xfrm>
            <a:prstGeom prst="rect">
              <a:avLst/>
            </a:prstGeom>
            <a:noFill/>
          </p:spPr>
          <p:txBody>
            <a:bodyPr wrap="square" lIns="0" tIns="0" rIns="0" bIns="0" rtlCol="0">
              <a:spAutoFit/>
            </a:bodyPr>
            <a:lstStyle/>
            <a:p>
              <a:pPr lvl="0">
                <a:lnSpc>
                  <a:spcPct val="80000"/>
                </a:lnSpc>
                <a:buSzPct val="80000"/>
              </a:pPr>
              <a:r>
                <a:rPr lang="en-US" dirty="0">
                  <a:gradFill>
                    <a:gsLst>
                      <a:gs pos="0">
                        <a:srgbClr val="FFFFFF"/>
                      </a:gs>
                      <a:gs pos="100000">
                        <a:srgbClr val="FFFFFF"/>
                      </a:gs>
                    </a:gsLst>
                    <a:lin ang="5400000" scaled="0"/>
                  </a:gradFill>
                </a:rPr>
                <a:t>12GB Cache</a:t>
              </a:r>
            </a:p>
            <a:p>
              <a:pPr lvl="0">
                <a:lnSpc>
                  <a:spcPct val="80000"/>
                </a:lnSpc>
                <a:buSzPct val="80000"/>
              </a:pPr>
              <a:r>
                <a:rPr lang="en-US" sz="1800" dirty="0">
                  <a:gradFill>
                    <a:gsLst>
                      <a:gs pos="0">
                        <a:srgbClr val="FFFFFF"/>
                      </a:gs>
                      <a:gs pos="100000">
                        <a:srgbClr val="FFFFFF"/>
                      </a:gs>
                    </a:gsLst>
                    <a:lin ang="5400000" scaled="0"/>
                  </a:gradFill>
                </a:rPr>
                <a:t>Worker Role</a:t>
              </a:r>
            </a:p>
          </p:txBody>
        </p:sp>
      </p:grpSp>
      <p:grpSp>
        <p:nvGrpSpPr>
          <p:cNvPr id="2" name="Group 1"/>
          <p:cNvGrpSpPr/>
          <p:nvPr/>
        </p:nvGrpSpPr>
        <p:grpSpPr>
          <a:xfrm>
            <a:off x="2540230" y="5652132"/>
            <a:ext cx="7645400" cy="914096"/>
            <a:chOff x="2540230" y="5652132"/>
            <a:chExt cx="7645400" cy="914096"/>
          </a:xfrm>
        </p:grpSpPr>
        <p:grpSp>
          <p:nvGrpSpPr>
            <p:cNvPr id="14" name="Group 13"/>
            <p:cNvGrpSpPr/>
            <p:nvPr/>
          </p:nvGrpSpPr>
          <p:grpSpPr>
            <a:xfrm>
              <a:off x="2540230" y="5652132"/>
              <a:ext cx="7645400" cy="914096"/>
              <a:chOff x="2540230" y="5754872"/>
              <a:chExt cx="7645400" cy="914096"/>
            </a:xfrm>
          </p:grpSpPr>
          <p:sp>
            <p:nvSpPr>
              <p:cNvPr id="146" name="Rectangle 145"/>
              <p:cNvSpPr/>
              <p:nvPr/>
            </p:nvSpPr>
            <p:spPr bwMode="auto">
              <a:xfrm>
                <a:off x="2540230" y="6093147"/>
                <a:ext cx="6654800" cy="262467"/>
              </a:xfrm>
              <a:prstGeom prst="rect">
                <a:avLst/>
              </a:prstGeom>
              <a:solidFill>
                <a:schemeClr val="tx1">
                  <a:lumMod val="50000"/>
                  <a:lumOff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47" name="TextBox 146"/>
              <p:cNvSpPr txBox="1"/>
              <p:nvPr/>
            </p:nvSpPr>
            <p:spPr>
              <a:xfrm>
                <a:off x="9195030" y="5754872"/>
                <a:ext cx="990600" cy="914096"/>
              </a:xfrm>
              <a:prstGeom prst="rect">
                <a:avLst/>
              </a:prstGeom>
              <a:noFill/>
            </p:spPr>
            <p:txBody>
              <a:bodyPr wrap="square" lIns="0" tIns="0" rIns="0" bIns="0" rtlCol="0">
                <a:spAutoFit/>
              </a:bodyPr>
              <a:lstStyle/>
              <a:p>
                <a:pPr algn="ctr">
                  <a:lnSpc>
                    <a:spcPct val="90000"/>
                  </a:lnSpc>
                  <a:spcBef>
                    <a:spcPct val="20000"/>
                  </a:spcBef>
                  <a:buSzPct val="80000"/>
                </a:pPr>
                <a:r>
                  <a:rPr lang="en-US" sz="6600" dirty="0" smtClean="0">
                    <a:solidFill>
                      <a:schemeClr val="bg1"/>
                    </a:solidFill>
                    <a:latin typeface="Segoe UI Light" pitchFamily="34" charset="0"/>
                  </a:rPr>
                  <a:t>2</a:t>
                </a:r>
                <a:endParaRPr lang="en-US" sz="6600" dirty="0">
                  <a:solidFill>
                    <a:schemeClr val="bg1"/>
                  </a:solidFill>
                  <a:latin typeface="Segoe UI Light" pitchFamily="34" charset="0"/>
                </a:endParaRPr>
              </a:p>
            </p:txBody>
          </p:sp>
          <p:sp>
            <p:nvSpPr>
              <p:cNvPr id="148" name="Rectangle 147"/>
              <p:cNvSpPr/>
              <p:nvPr/>
            </p:nvSpPr>
            <p:spPr bwMode="auto">
              <a:xfrm>
                <a:off x="2543998" y="6093146"/>
                <a:ext cx="1113441" cy="262467"/>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sp>
          <p:nvSpPr>
            <p:cNvPr id="37" name="Rectangle 36"/>
            <p:cNvSpPr/>
            <p:nvPr/>
          </p:nvSpPr>
          <p:spPr bwMode="auto">
            <a:xfrm>
              <a:off x="3663377" y="5837953"/>
              <a:ext cx="135293" cy="528676"/>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spTree>
    <p:extLst>
      <p:ext uri="{BB962C8B-B14F-4D97-AF65-F5344CB8AC3E}">
        <p14:creationId xmlns:p14="http://schemas.microsoft.com/office/powerpoint/2010/main" val="11996455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000"/>
                            </p:stCondLst>
                            <p:childTnLst>
                              <p:par>
                                <p:cTn id="13" presetID="21" presetClass="entr" presetSubtype="1" fill="hold" grpId="0" nodeType="afterEffect">
                                  <p:stCondLst>
                                    <p:cond delay="500"/>
                                  </p:stCondLst>
                                  <p:childTnLst>
                                    <p:set>
                                      <p:cBhvr>
                                        <p:cTn id="14" dur="1" fill="hold">
                                          <p:stCondLst>
                                            <p:cond delay="0"/>
                                          </p:stCondLst>
                                        </p:cTn>
                                        <p:tgtEl>
                                          <p:spTgt spid="30"/>
                                        </p:tgtEl>
                                        <p:attrNameLst>
                                          <p:attrName>style.visibility</p:attrName>
                                        </p:attrNameLst>
                                      </p:cBhvr>
                                      <p:to>
                                        <p:strVal val="visible"/>
                                      </p:to>
                                    </p:set>
                                    <p:animEffect transition="in" filter="wheel(1)">
                                      <p:cBhvr>
                                        <p:cTn id="15" dur="1500"/>
                                        <p:tgtEl>
                                          <p:spTgt spid="30"/>
                                        </p:tgtEl>
                                      </p:cBhvr>
                                    </p:animEffect>
                                  </p:childTnLst>
                                </p:cTn>
                              </p:par>
                            </p:childTnLst>
                          </p:cTn>
                        </p:par>
                        <p:par>
                          <p:cTn id="16" fill="hold">
                            <p:stCondLst>
                              <p:cond delay="3000"/>
                            </p:stCondLst>
                            <p:childTnLst>
                              <p:par>
                                <p:cTn id="17" presetID="22" presetClass="entr" presetSubtype="1"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up)">
                                      <p:cBhvr>
                                        <p:cTn id="19" dur="500"/>
                                        <p:tgtEl>
                                          <p:spTgt spid="7"/>
                                        </p:tgtEl>
                                      </p:cBhvr>
                                    </p:animEffect>
                                  </p:childTnLst>
                                </p:cTn>
                              </p:par>
                            </p:childTnLst>
                          </p:cTn>
                        </p:par>
                        <p:par>
                          <p:cTn id="20" fill="hold">
                            <p:stCondLst>
                              <p:cond delay="3500"/>
                            </p:stCondLst>
                            <p:childTnLst>
                              <p:par>
                                <p:cTn id="21" presetID="10" presetClass="entr" presetSubtype="0" fill="hold" grpId="0" nodeType="afterEffect">
                                  <p:stCondLst>
                                    <p:cond delay="0"/>
                                  </p:stCondLst>
                                  <p:childTnLst>
                                    <p:set>
                                      <p:cBhvr>
                                        <p:cTn id="22" dur="1" fill="hold">
                                          <p:stCondLst>
                                            <p:cond delay="0"/>
                                          </p:stCondLst>
                                        </p:cTn>
                                        <p:tgtEl>
                                          <p:spTgt spid="83"/>
                                        </p:tgtEl>
                                        <p:attrNameLst>
                                          <p:attrName>style.visibility</p:attrName>
                                        </p:attrNameLst>
                                      </p:cBhvr>
                                      <p:to>
                                        <p:strVal val="visible"/>
                                      </p:to>
                                    </p:set>
                                    <p:animEffect transition="in" filter="fade">
                                      <p:cBhvr>
                                        <p:cTn id="23" dur="500"/>
                                        <p:tgtEl>
                                          <p:spTgt spid="83"/>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83"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ounded Rectangle 29"/>
          <p:cNvSpPr/>
          <p:nvPr/>
        </p:nvSpPr>
        <p:spPr bwMode="auto">
          <a:xfrm>
            <a:off x="1104289" y="2709416"/>
            <a:ext cx="9927771" cy="2633146"/>
          </a:xfrm>
          <a:prstGeom prst="roundRect">
            <a:avLst>
              <a:gd name="adj" fmla="val 12627"/>
            </a:avLst>
          </a:prstGeom>
          <a:noFill/>
          <a:ln w="57150">
            <a:solidFill>
              <a:srgbClr val="00AEEF"/>
            </a:solidFill>
            <a:prstDash val="sys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nvGrpSpPr>
          <p:cNvPr id="7" name="Group 6"/>
          <p:cNvGrpSpPr/>
          <p:nvPr/>
        </p:nvGrpSpPr>
        <p:grpSpPr>
          <a:xfrm>
            <a:off x="2594654" y="2382846"/>
            <a:ext cx="7059387" cy="326570"/>
            <a:chOff x="2594654" y="5225143"/>
            <a:chExt cx="7059387" cy="326570"/>
          </a:xfrm>
        </p:grpSpPr>
        <p:cxnSp>
          <p:nvCxnSpPr>
            <p:cNvPr id="5" name="Straight Connector 4"/>
            <p:cNvCxnSpPr/>
            <p:nvPr/>
          </p:nvCxnSpPr>
          <p:spPr>
            <a:xfrm>
              <a:off x="2594654" y="5225143"/>
              <a:ext cx="0" cy="326570"/>
            </a:xfrm>
            <a:prstGeom prst="line">
              <a:avLst/>
            </a:prstGeom>
            <a:ln w="76200">
              <a:solidFill>
                <a:srgbClr val="00AEEF"/>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4951412" y="5225143"/>
              <a:ext cx="0" cy="326570"/>
            </a:xfrm>
            <a:prstGeom prst="line">
              <a:avLst/>
            </a:prstGeom>
            <a:ln w="76200">
              <a:solidFill>
                <a:srgbClr val="00AEEF"/>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7297283" y="5225143"/>
              <a:ext cx="0" cy="326570"/>
            </a:xfrm>
            <a:prstGeom prst="line">
              <a:avLst/>
            </a:prstGeom>
            <a:ln w="76200">
              <a:solidFill>
                <a:srgbClr val="00AEEF"/>
              </a:solidFill>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9654041" y="5225143"/>
              <a:ext cx="0" cy="326570"/>
            </a:xfrm>
            <a:prstGeom prst="line">
              <a:avLst/>
            </a:prstGeom>
            <a:ln w="76200">
              <a:solidFill>
                <a:srgbClr val="00AEEF"/>
              </a:solidFill>
            </a:ln>
          </p:spPr>
          <p:style>
            <a:lnRef idx="1">
              <a:schemeClr val="accent1"/>
            </a:lnRef>
            <a:fillRef idx="0">
              <a:schemeClr val="accent1"/>
            </a:fillRef>
            <a:effectRef idx="0">
              <a:schemeClr val="accent1"/>
            </a:effectRef>
            <a:fontRef idx="minor">
              <a:schemeClr val="tx1"/>
            </a:fontRef>
          </p:style>
        </p:cxnSp>
      </p:grpSp>
      <p:sp>
        <p:nvSpPr>
          <p:cNvPr id="83" name="TextBox 82"/>
          <p:cNvSpPr txBox="1"/>
          <p:nvPr/>
        </p:nvSpPr>
        <p:spPr>
          <a:xfrm>
            <a:off x="3474549" y="4735036"/>
            <a:ext cx="5340302" cy="393954"/>
          </a:xfrm>
          <a:prstGeom prst="rect">
            <a:avLst/>
          </a:prstGeom>
          <a:noFill/>
        </p:spPr>
        <p:txBody>
          <a:bodyPr wrap="square" lIns="0" tIns="0" rIns="0" bIns="0" rtlCol="0">
            <a:spAutoFit/>
          </a:bodyPr>
          <a:lstStyle/>
          <a:p>
            <a:pPr algn="ctr">
              <a:lnSpc>
                <a:spcPct val="80000"/>
              </a:lnSpc>
              <a:buSzPct val="80000"/>
            </a:pPr>
            <a:r>
              <a:rPr lang="en-US" sz="3200" dirty="0" smtClean="0">
                <a:gradFill>
                  <a:gsLst>
                    <a:gs pos="0">
                      <a:srgbClr val="FFFFFF"/>
                    </a:gs>
                    <a:gs pos="100000">
                      <a:srgbClr val="FFFFFF"/>
                    </a:gs>
                  </a:gsLst>
                  <a:lin ang="5400000" scaled="0"/>
                </a:gradFill>
              </a:rPr>
              <a:t>24GB Distributed Cache</a:t>
            </a:r>
            <a:endParaRPr lang="en-US" sz="3200" dirty="0">
              <a:gradFill>
                <a:gsLst>
                  <a:gs pos="0">
                    <a:srgbClr val="FFFFFF"/>
                  </a:gs>
                  <a:gs pos="100000">
                    <a:srgbClr val="FFFFFF"/>
                  </a:gs>
                </a:gsLst>
                <a:lin ang="5400000" scaled="0"/>
              </a:gradFill>
            </a:endParaRPr>
          </a:p>
        </p:txBody>
      </p:sp>
      <p:sp>
        <p:nvSpPr>
          <p:cNvPr id="86" name="TextBox 85"/>
          <p:cNvSpPr txBox="1"/>
          <p:nvPr/>
        </p:nvSpPr>
        <p:spPr>
          <a:xfrm>
            <a:off x="1458141" y="520249"/>
            <a:ext cx="3635453" cy="295466"/>
          </a:xfrm>
          <a:prstGeom prst="rect">
            <a:avLst/>
          </a:prstGeom>
          <a:noFill/>
        </p:spPr>
        <p:txBody>
          <a:bodyPr wrap="square" lIns="0" tIns="0" rIns="0" bIns="0" rtlCol="0">
            <a:spAutoFit/>
          </a:bodyPr>
          <a:lstStyle/>
          <a:p>
            <a:pPr>
              <a:lnSpc>
                <a:spcPct val="80000"/>
              </a:lnSpc>
              <a:buSzPct val="80000"/>
            </a:pPr>
            <a:r>
              <a:rPr lang="en-US" dirty="0" smtClean="0">
                <a:gradFill>
                  <a:gsLst>
                    <a:gs pos="0">
                      <a:srgbClr val="FFFFFF"/>
                    </a:gs>
                    <a:gs pos="100000">
                      <a:srgbClr val="FFFFFF"/>
                    </a:gs>
                  </a:gsLst>
                  <a:lin ang="5400000" scaled="0"/>
                </a:gradFill>
              </a:rPr>
              <a:t>Web Roles</a:t>
            </a:r>
            <a:endParaRPr lang="en-US" dirty="0">
              <a:gradFill>
                <a:gsLst>
                  <a:gs pos="0">
                    <a:srgbClr val="FFFFFF"/>
                  </a:gs>
                  <a:gs pos="100000">
                    <a:srgbClr val="FFFFFF"/>
                  </a:gs>
                </a:gsLst>
                <a:lin ang="5400000" scaled="0"/>
              </a:gradFill>
            </a:endParaRPr>
          </a:p>
        </p:txBody>
      </p:sp>
      <p:grpSp>
        <p:nvGrpSpPr>
          <p:cNvPr id="87" name="Group 86"/>
          <p:cNvGrpSpPr/>
          <p:nvPr/>
        </p:nvGrpSpPr>
        <p:grpSpPr>
          <a:xfrm>
            <a:off x="1446212" y="896700"/>
            <a:ext cx="2211227" cy="1486146"/>
            <a:chOff x="1446212" y="3738997"/>
            <a:chExt cx="2211227" cy="1486146"/>
          </a:xfrm>
        </p:grpSpPr>
        <p:sp>
          <p:nvSpPr>
            <p:cNvPr id="88" name="Rounded Rectangle 87"/>
            <p:cNvSpPr/>
            <p:nvPr/>
          </p:nvSpPr>
          <p:spPr bwMode="auto">
            <a:xfrm>
              <a:off x="1446212" y="3738997"/>
              <a:ext cx="2211227" cy="1486146"/>
            </a:xfrm>
            <a:prstGeom prst="roundRect">
              <a:avLst>
                <a:gd name="adj" fmla="val 5680"/>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89" name="Picture 8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03038" y="3864023"/>
              <a:ext cx="692412" cy="626332"/>
            </a:xfrm>
            <a:prstGeom prst="rect">
              <a:avLst/>
            </a:prstGeom>
          </p:spPr>
        </p:pic>
      </p:grpSp>
      <p:grpSp>
        <p:nvGrpSpPr>
          <p:cNvPr id="90" name="Group 89"/>
          <p:cNvGrpSpPr/>
          <p:nvPr/>
        </p:nvGrpSpPr>
        <p:grpSpPr>
          <a:xfrm>
            <a:off x="3808412" y="896700"/>
            <a:ext cx="2211227" cy="1486146"/>
            <a:chOff x="3808412" y="3738997"/>
            <a:chExt cx="2211227" cy="1486146"/>
          </a:xfrm>
        </p:grpSpPr>
        <p:sp>
          <p:nvSpPr>
            <p:cNvPr id="91" name="Rounded Rectangle 90"/>
            <p:cNvSpPr/>
            <p:nvPr/>
          </p:nvSpPr>
          <p:spPr bwMode="auto">
            <a:xfrm>
              <a:off x="3808412" y="3738997"/>
              <a:ext cx="2211227" cy="1486146"/>
            </a:xfrm>
            <a:prstGeom prst="roundRect">
              <a:avLst>
                <a:gd name="adj" fmla="val 5680"/>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92" name="Picture 9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65238" y="3864023"/>
              <a:ext cx="692412" cy="626332"/>
            </a:xfrm>
            <a:prstGeom prst="rect">
              <a:avLst/>
            </a:prstGeom>
          </p:spPr>
        </p:pic>
      </p:grpSp>
      <p:grpSp>
        <p:nvGrpSpPr>
          <p:cNvPr id="93" name="Group 92"/>
          <p:cNvGrpSpPr/>
          <p:nvPr/>
        </p:nvGrpSpPr>
        <p:grpSpPr>
          <a:xfrm>
            <a:off x="6166186" y="896700"/>
            <a:ext cx="2211227" cy="1486146"/>
            <a:chOff x="6166186" y="3738997"/>
            <a:chExt cx="2211227" cy="1486146"/>
          </a:xfrm>
        </p:grpSpPr>
        <p:sp>
          <p:nvSpPr>
            <p:cNvPr id="94" name="Rounded Rectangle 93"/>
            <p:cNvSpPr/>
            <p:nvPr/>
          </p:nvSpPr>
          <p:spPr bwMode="auto">
            <a:xfrm>
              <a:off x="6166186" y="3738997"/>
              <a:ext cx="2211227" cy="1486146"/>
            </a:xfrm>
            <a:prstGeom prst="roundRect">
              <a:avLst>
                <a:gd name="adj" fmla="val 5680"/>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95" name="Picture 9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23012" y="3864023"/>
              <a:ext cx="692412" cy="626332"/>
            </a:xfrm>
            <a:prstGeom prst="rect">
              <a:avLst/>
            </a:prstGeom>
          </p:spPr>
        </p:pic>
      </p:grpSp>
      <p:grpSp>
        <p:nvGrpSpPr>
          <p:cNvPr id="96" name="Group 95"/>
          <p:cNvGrpSpPr/>
          <p:nvPr/>
        </p:nvGrpSpPr>
        <p:grpSpPr>
          <a:xfrm>
            <a:off x="8528386" y="896700"/>
            <a:ext cx="2211227" cy="1486146"/>
            <a:chOff x="8528386" y="3738997"/>
            <a:chExt cx="2211227" cy="1486146"/>
          </a:xfrm>
        </p:grpSpPr>
        <p:sp>
          <p:nvSpPr>
            <p:cNvPr id="97" name="Rounded Rectangle 96"/>
            <p:cNvSpPr/>
            <p:nvPr/>
          </p:nvSpPr>
          <p:spPr bwMode="auto">
            <a:xfrm>
              <a:off x="8528386" y="3738997"/>
              <a:ext cx="2211227" cy="1486146"/>
            </a:xfrm>
            <a:prstGeom prst="roundRect">
              <a:avLst>
                <a:gd name="adj" fmla="val 5680"/>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98" name="Picture 9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85212" y="3864023"/>
              <a:ext cx="692412" cy="626332"/>
            </a:xfrm>
            <a:prstGeom prst="rect">
              <a:avLst/>
            </a:prstGeom>
          </p:spPr>
        </p:pic>
      </p:grpSp>
      <p:grpSp>
        <p:nvGrpSpPr>
          <p:cNvPr id="15" name="Group 14"/>
          <p:cNvGrpSpPr/>
          <p:nvPr/>
        </p:nvGrpSpPr>
        <p:grpSpPr>
          <a:xfrm>
            <a:off x="3792774" y="3028345"/>
            <a:ext cx="2211227" cy="1486146"/>
            <a:chOff x="3854418" y="3028345"/>
            <a:chExt cx="2211227" cy="1486146"/>
          </a:xfrm>
        </p:grpSpPr>
        <p:grpSp>
          <p:nvGrpSpPr>
            <p:cNvPr id="128" name="Group 127"/>
            <p:cNvGrpSpPr/>
            <p:nvPr/>
          </p:nvGrpSpPr>
          <p:grpSpPr>
            <a:xfrm>
              <a:off x="3854418" y="3028345"/>
              <a:ext cx="2211227" cy="1486146"/>
              <a:chOff x="1446212" y="3738997"/>
              <a:chExt cx="2211227" cy="1486146"/>
            </a:xfrm>
          </p:grpSpPr>
          <p:sp>
            <p:nvSpPr>
              <p:cNvPr id="129" name="Rounded Rectangle 128"/>
              <p:cNvSpPr/>
              <p:nvPr/>
            </p:nvSpPr>
            <p:spPr bwMode="auto">
              <a:xfrm>
                <a:off x="1446212" y="3738997"/>
                <a:ext cx="2211227" cy="1486146"/>
              </a:xfrm>
              <a:prstGeom prst="roundRect">
                <a:avLst>
                  <a:gd name="adj" fmla="val 5680"/>
                </a:avLst>
              </a:prstGeom>
              <a:solidFill>
                <a:srgbClr val="00AEE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130" name="Picture 12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03038" y="3864023"/>
                <a:ext cx="692412" cy="626332"/>
              </a:xfrm>
              <a:prstGeom prst="rect">
                <a:avLst/>
              </a:prstGeom>
            </p:spPr>
          </p:pic>
        </p:grpSp>
        <p:sp>
          <p:nvSpPr>
            <p:cNvPr id="142" name="TextBox 141"/>
            <p:cNvSpPr txBox="1"/>
            <p:nvPr/>
          </p:nvSpPr>
          <p:spPr>
            <a:xfrm>
              <a:off x="4034171" y="3895182"/>
              <a:ext cx="1869627" cy="517065"/>
            </a:xfrm>
            <a:prstGeom prst="rect">
              <a:avLst/>
            </a:prstGeom>
            <a:noFill/>
          </p:spPr>
          <p:txBody>
            <a:bodyPr wrap="square" lIns="0" tIns="0" rIns="0" bIns="0" rtlCol="0">
              <a:spAutoFit/>
            </a:bodyPr>
            <a:lstStyle/>
            <a:p>
              <a:pPr>
                <a:lnSpc>
                  <a:spcPct val="80000"/>
                </a:lnSpc>
                <a:buSzPct val="80000"/>
              </a:pPr>
              <a:r>
                <a:rPr lang="en-US" dirty="0" smtClean="0">
                  <a:gradFill>
                    <a:gsLst>
                      <a:gs pos="0">
                        <a:srgbClr val="FFFFFF"/>
                      </a:gs>
                      <a:gs pos="100000">
                        <a:srgbClr val="FFFFFF"/>
                      </a:gs>
                    </a:gsLst>
                    <a:lin ang="5400000" scaled="0"/>
                  </a:gradFill>
                </a:rPr>
                <a:t>12GB Cache</a:t>
              </a:r>
            </a:p>
            <a:p>
              <a:pPr>
                <a:lnSpc>
                  <a:spcPct val="80000"/>
                </a:lnSpc>
                <a:buSzPct val="80000"/>
              </a:pPr>
              <a:r>
                <a:rPr lang="en-US" sz="1800" dirty="0" smtClean="0">
                  <a:gradFill>
                    <a:gsLst>
                      <a:gs pos="0">
                        <a:srgbClr val="FFFFFF"/>
                      </a:gs>
                      <a:gs pos="100000">
                        <a:srgbClr val="FFFFFF"/>
                      </a:gs>
                    </a:gsLst>
                    <a:lin ang="5400000" scaled="0"/>
                  </a:gradFill>
                </a:rPr>
                <a:t>Worker Role</a:t>
              </a:r>
              <a:endParaRPr lang="en-US" sz="1800" dirty="0">
                <a:gradFill>
                  <a:gsLst>
                    <a:gs pos="0">
                      <a:srgbClr val="FFFFFF"/>
                    </a:gs>
                    <a:gs pos="100000">
                      <a:srgbClr val="FFFFFF"/>
                    </a:gs>
                  </a:gsLst>
                  <a:lin ang="5400000" scaled="0"/>
                </a:gradFill>
              </a:endParaRPr>
            </a:p>
          </p:txBody>
        </p:sp>
      </p:grpSp>
      <p:grpSp>
        <p:nvGrpSpPr>
          <p:cNvPr id="16" name="Group 15"/>
          <p:cNvGrpSpPr/>
          <p:nvPr/>
        </p:nvGrpSpPr>
        <p:grpSpPr>
          <a:xfrm>
            <a:off x="6154974" y="3028345"/>
            <a:ext cx="2211227" cy="1486146"/>
            <a:chOff x="6216618" y="3028345"/>
            <a:chExt cx="2211227" cy="1486146"/>
          </a:xfrm>
        </p:grpSpPr>
        <p:grpSp>
          <p:nvGrpSpPr>
            <p:cNvPr id="131" name="Group 130"/>
            <p:cNvGrpSpPr/>
            <p:nvPr/>
          </p:nvGrpSpPr>
          <p:grpSpPr>
            <a:xfrm>
              <a:off x="6216618" y="3028345"/>
              <a:ext cx="2211227" cy="1486146"/>
              <a:chOff x="3808412" y="3738997"/>
              <a:chExt cx="2211227" cy="1486146"/>
            </a:xfrm>
          </p:grpSpPr>
          <p:sp>
            <p:nvSpPr>
              <p:cNvPr id="132" name="Rounded Rectangle 131"/>
              <p:cNvSpPr/>
              <p:nvPr/>
            </p:nvSpPr>
            <p:spPr bwMode="auto">
              <a:xfrm>
                <a:off x="3808412" y="3738997"/>
                <a:ext cx="2211227" cy="1486146"/>
              </a:xfrm>
              <a:prstGeom prst="roundRect">
                <a:avLst>
                  <a:gd name="adj" fmla="val 5680"/>
                </a:avLst>
              </a:prstGeom>
              <a:solidFill>
                <a:srgbClr val="00AEE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133" name="Picture 1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65238" y="3864023"/>
                <a:ext cx="692412" cy="626332"/>
              </a:xfrm>
              <a:prstGeom prst="rect">
                <a:avLst/>
              </a:prstGeom>
            </p:spPr>
          </p:pic>
        </p:grpSp>
        <p:sp>
          <p:nvSpPr>
            <p:cNvPr id="143" name="TextBox 142"/>
            <p:cNvSpPr txBox="1"/>
            <p:nvPr/>
          </p:nvSpPr>
          <p:spPr>
            <a:xfrm>
              <a:off x="6391945" y="3895182"/>
              <a:ext cx="1869627" cy="517065"/>
            </a:xfrm>
            <a:prstGeom prst="rect">
              <a:avLst/>
            </a:prstGeom>
            <a:noFill/>
          </p:spPr>
          <p:txBody>
            <a:bodyPr wrap="square" lIns="0" tIns="0" rIns="0" bIns="0" rtlCol="0">
              <a:spAutoFit/>
            </a:bodyPr>
            <a:lstStyle/>
            <a:p>
              <a:pPr lvl="0">
                <a:lnSpc>
                  <a:spcPct val="80000"/>
                </a:lnSpc>
                <a:buSzPct val="80000"/>
              </a:pPr>
              <a:r>
                <a:rPr lang="en-US" dirty="0">
                  <a:gradFill>
                    <a:gsLst>
                      <a:gs pos="0">
                        <a:srgbClr val="FFFFFF"/>
                      </a:gs>
                      <a:gs pos="100000">
                        <a:srgbClr val="FFFFFF"/>
                      </a:gs>
                    </a:gsLst>
                    <a:lin ang="5400000" scaled="0"/>
                  </a:gradFill>
                </a:rPr>
                <a:t>12GB Cache</a:t>
              </a:r>
            </a:p>
            <a:p>
              <a:pPr lvl="0">
                <a:lnSpc>
                  <a:spcPct val="80000"/>
                </a:lnSpc>
                <a:buSzPct val="80000"/>
              </a:pPr>
              <a:r>
                <a:rPr lang="en-US" sz="1800" dirty="0">
                  <a:gradFill>
                    <a:gsLst>
                      <a:gs pos="0">
                        <a:srgbClr val="FFFFFF"/>
                      </a:gs>
                      <a:gs pos="100000">
                        <a:srgbClr val="FFFFFF"/>
                      </a:gs>
                    </a:gsLst>
                    <a:lin ang="5400000" scaled="0"/>
                  </a:gradFill>
                </a:rPr>
                <a:t>Worker Role</a:t>
              </a:r>
            </a:p>
          </p:txBody>
        </p:sp>
      </p:grpSp>
      <p:grpSp>
        <p:nvGrpSpPr>
          <p:cNvPr id="14" name="Group 13"/>
          <p:cNvGrpSpPr/>
          <p:nvPr/>
        </p:nvGrpSpPr>
        <p:grpSpPr>
          <a:xfrm>
            <a:off x="2540230" y="5652132"/>
            <a:ext cx="7645400" cy="914096"/>
            <a:chOff x="2540230" y="5754872"/>
            <a:chExt cx="7645400" cy="914096"/>
          </a:xfrm>
        </p:grpSpPr>
        <p:sp>
          <p:nvSpPr>
            <p:cNvPr id="146" name="Rectangle 145"/>
            <p:cNvSpPr/>
            <p:nvPr/>
          </p:nvSpPr>
          <p:spPr bwMode="auto">
            <a:xfrm>
              <a:off x="2540230" y="6093147"/>
              <a:ext cx="6654800" cy="262467"/>
            </a:xfrm>
            <a:prstGeom prst="rect">
              <a:avLst/>
            </a:prstGeom>
            <a:solidFill>
              <a:schemeClr val="tx1">
                <a:lumMod val="50000"/>
                <a:lumOff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47" name="TextBox 146"/>
            <p:cNvSpPr txBox="1"/>
            <p:nvPr/>
          </p:nvSpPr>
          <p:spPr>
            <a:xfrm>
              <a:off x="9195030" y="5754872"/>
              <a:ext cx="990600" cy="914096"/>
            </a:xfrm>
            <a:prstGeom prst="rect">
              <a:avLst/>
            </a:prstGeom>
            <a:noFill/>
          </p:spPr>
          <p:txBody>
            <a:bodyPr wrap="square" lIns="0" tIns="0" rIns="0" bIns="0" rtlCol="0">
              <a:spAutoFit/>
            </a:bodyPr>
            <a:lstStyle/>
            <a:p>
              <a:pPr algn="ctr">
                <a:lnSpc>
                  <a:spcPct val="90000"/>
                </a:lnSpc>
                <a:spcBef>
                  <a:spcPct val="20000"/>
                </a:spcBef>
                <a:buSzPct val="80000"/>
              </a:pPr>
              <a:r>
                <a:rPr lang="en-US" sz="6600" dirty="0" smtClean="0">
                  <a:solidFill>
                    <a:schemeClr val="bg1"/>
                  </a:solidFill>
                  <a:latin typeface="Segoe UI Light" pitchFamily="34" charset="0"/>
                </a:rPr>
                <a:t>4</a:t>
              </a:r>
              <a:endParaRPr lang="en-US" sz="6600" dirty="0">
                <a:solidFill>
                  <a:schemeClr val="bg1"/>
                </a:solidFill>
                <a:latin typeface="Segoe UI Light" pitchFamily="34" charset="0"/>
              </a:endParaRPr>
            </a:p>
          </p:txBody>
        </p:sp>
        <p:sp>
          <p:nvSpPr>
            <p:cNvPr id="148" name="Rectangle 147"/>
            <p:cNvSpPr/>
            <p:nvPr/>
          </p:nvSpPr>
          <p:spPr bwMode="auto">
            <a:xfrm>
              <a:off x="2543998" y="6093146"/>
              <a:ext cx="2705335" cy="262468"/>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grpSp>
        <p:nvGrpSpPr>
          <p:cNvPr id="37" name="Group 36"/>
          <p:cNvGrpSpPr/>
          <p:nvPr/>
        </p:nvGrpSpPr>
        <p:grpSpPr>
          <a:xfrm>
            <a:off x="1415390" y="3028345"/>
            <a:ext cx="2211227" cy="1486146"/>
            <a:chOff x="3854418" y="3028345"/>
            <a:chExt cx="2211227" cy="1486146"/>
          </a:xfrm>
        </p:grpSpPr>
        <p:grpSp>
          <p:nvGrpSpPr>
            <p:cNvPr id="38" name="Group 37"/>
            <p:cNvGrpSpPr/>
            <p:nvPr/>
          </p:nvGrpSpPr>
          <p:grpSpPr>
            <a:xfrm>
              <a:off x="3854418" y="3028345"/>
              <a:ext cx="2211227" cy="1486146"/>
              <a:chOff x="1446212" y="3738997"/>
              <a:chExt cx="2211227" cy="1486146"/>
            </a:xfrm>
          </p:grpSpPr>
          <p:sp>
            <p:nvSpPr>
              <p:cNvPr id="40" name="Rounded Rectangle 39"/>
              <p:cNvSpPr/>
              <p:nvPr/>
            </p:nvSpPr>
            <p:spPr bwMode="auto">
              <a:xfrm>
                <a:off x="1446212" y="3738997"/>
                <a:ext cx="2211227" cy="1486146"/>
              </a:xfrm>
              <a:prstGeom prst="roundRect">
                <a:avLst>
                  <a:gd name="adj" fmla="val 5680"/>
                </a:avLst>
              </a:prstGeom>
              <a:solidFill>
                <a:srgbClr val="00AEE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41" name="Picture 4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03038" y="3864023"/>
                <a:ext cx="692412" cy="626332"/>
              </a:xfrm>
              <a:prstGeom prst="rect">
                <a:avLst/>
              </a:prstGeom>
            </p:spPr>
          </p:pic>
        </p:grpSp>
        <p:sp>
          <p:nvSpPr>
            <p:cNvPr id="39" name="TextBox 38"/>
            <p:cNvSpPr txBox="1"/>
            <p:nvPr/>
          </p:nvSpPr>
          <p:spPr>
            <a:xfrm>
              <a:off x="4034171" y="3895182"/>
              <a:ext cx="1869627" cy="517065"/>
            </a:xfrm>
            <a:prstGeom prst="rect">
              <a:avLst/>
            </a:prstGeom>
            <a:noFill/>
          </p:spPr>
          <p:txBody>
            <a:bodyPr wrap="square" lIns="0" tIns="0" rIns="0" bIns="0" rtlCol="0">
              <a:spAutoFit/>
            </a:bodyPr>
            <a:lstStyle/>
            <a:p>
              <a:pPr>
                <a:lnSpc>
                  <a:spcPct val="80000"/>
                </a:lnSpc>
                <a:buSzPct val="80000"/>
              </a:pPr>
              <a:r>
                <a:rPr lang="en-US" dirty="0" smtClean="0">
                  <a:gradFill>
                    <a:gsLst>
                      <a:gs pos="0">
                        <a:srgbClr val="FFFFFF"/>
                      </a:gs>
                      <a:gs pos="100000">
                        <a:srgbClr val="FFFFFF"/>
                      </a:gs>
                    </a:gsLst>
                    <a:lin ang="5400000" scaled="0"/>
                  </a:gradFill>
                </a:rPr>
                <a:t>12GB Cache</a:t>
              </a:r>
            </a:p>
            <a:p>
              <a:pPr>
                <a:lnSpc>
                  <a:spcPct val="80000"/>
                </a:lnSpc>
                <a:buSzPct val="80000"/>
              </a:pPr>
              <a:r>
                <a:rPr lang="en-US" sz="1800" dirty="0" smtClean="0">
                  <a:gradFill>
                    <a:gsLst>
                      <a:gs pos="0">
                        <a:srgbClr val="FFFFFF"/>
                      </a:gs>
                      <a:gs pos="100000">
                        <a:srgbClr val="FFFFFF"/>
                      </a:gs>
                    </a:gsLst>
                    <a:lin ang="5400000" scaled="0"/>
                  </a:gradFill>
                </a:rPr>
                <a:t>Worker Role</a:t>
              </a:r>
              <a:endParaRPr lang="en-US" sz="1800" dirty="0">
                <a:gradFill>
                  <a:gsLst>
                    <a:gs pos="0">
                      <a:srgbClr val="FFFFFF"/>
                    </a:gs>
                    <a:gs pos="100000">
                      <a:srgbClr val="FFFFFF"/>
                    </a:gs>
                  </a:gsLst>
                  <a:lin ang="5400000" scaled="0"/>
                </a:gradFill>
              </a:endParaRPr>
            </a:p>
          </p:txBody>
        </p:sp>
      </p:grpSp>
      <p:grpSp>
        <p:nvGrpSpPr>
          <p:cNvPr id="42" name="Group 41"/>
          <p:cNvGrpSpPr/>
          <p:nvPr/>
        </p:nvGrpSpPr>
        <p:grpSpPr>
          <a:xfrm>
            <a:off x="8516546" y="3028345"/>
            <a:ext cx="2211227" cy="1486146"/>
            <a:chOff x="6216618" y="3028345"/>
            <a:chExt cx="2211227" cy="1486146"/>
          </a:xfrm>
        </p:grpSpPr>
        <p:grpSp>
          <p:nvGrpSpPr>
            <p:cNvPr id="43" name="Group 42"/>
            <p:cNvGrpSpPr/>
            <p:nvPr/>
          </p:nvGrpSpPr>
          <p:grpSpPr>
            <a:xfrm>
              <a:off x="6216618" y="3028345"/>
              <a:ext cx="2211227" cy="1486146"/>
              <a:chOff x="3808412" y="3738997"/>
              <a:chExt cx="2211227" cy="1486146"/>
            </a:xfrm>
          </p:grpSpPr>
          <p:sp>
            <p:nvSpPr>
              <p:cNvPr id="45" name="Rounded Rectangle 44"/>
              <p:cNvSpPr/>
              <p:nvPr/>
            </p:nvSpPr>
            <p:spPr bwMode="auto">
              <a:xfrm>
                <a:off x="3808412" y="3738997"/>
                <a:ext cx="2211227" cy="1486146"/>
              </a:xfrm>
              <a:prstGeom prst="roundRect">
                <a:avLst>
                  <a:gd name="adj" fmla="val 5680"/>
                </a:avLst>
              </a:prstGeom>
              <a:solidFill>
                <a:srgbClr val="00AEE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46" name="Picture 4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65238" y="3864023"/>
                <a:ext cx="692412" cy="626332"/>
              </a:xfrm>
              <a:prstGeom prst="rect">
                <a:avLst/>
              </a:prstGeom>
            </p:spPr>
          </p:pic>
        </p:grpSp>
        <p:sp>
          <p:nvSpPr>
            <p:cNvPr id="44" name="TextBox 43"/>
            <p:cNvSpPr txBox="1"/>
            <p:nvPr/>
          </p:nvSpPr>
          <p:spPr>
            <a:xfrm>
              <a:off x="6391945" y="3895182"/>
              <a:ext cx="1869627" cy="517065"/>
            </a:xfrm>
            <a:prstGeom prst="rect">
              <a:avLst/>
            </a:prstGeom>
            <a:noFill/>
          </p:spPr>
          <p:txBody>
            <a:bodyPr wrap="square" lIns="0" tIns="0" rIns="0" bIns="0" rtlCol="0">
              <a:spAutoFit/>
            </a:bodyPr>
            <a:lstStyle/>
            <a:p>
              <a:pPr lvl="0">
                <a:lnSpc>
                  <a:spcPct val="80000"/>
                </a:lnSpc>
                <a:buSzPct val="80000"/>
              </a:pPr>
              <a:r>
                <a:rPr lang="en-US" dirty="0">
                  <a:gradFill>
                    <a:gsLst>
                      <a:gs pos="0">
                        <a:srgbClr val="FFFFFF"/>
                      </a:gs>
                      <a:gs pos="100000">
                        <a:srgbClr val="FFFFFF"/>
                      </a:gs>
                    </a:gsLst>
                    <a:lin ang="5400000" scaled="0"/>
                  </a:gradFill>
                </a:rPr>
                <a:t>12GB Cache</a:t>
              </a:r>
            </a:p>
            <a:p>
              <a:pPr lvl="0">
                <a:lnSpc>
                  <a:spcPct val="80000"/>
                </a:lnSpc>
                <a:buSzPct val="80000"/>
              </a:pPr>
              <a:r>
                <a:rPr lang="en-US" sz="1800" dirty="0">
                  <a:gradFill>
                    <a:gsLst>
                      <a:gs pos="0">
                        <a:srgbClr val="FFFFFF"/>
                      </a:gs>
                      <a:gs pos="100000">
                        <a:srgbClr val="FFFFFF"/>
                      </a:gs>
                    </a:gsLst>
                    <a:lin ang="5400000" scaled="0"/>
                  </a:gradFill>
                </a:rPr>
                <a:t>Worker Role</a:t>
              </a:r>
            </a:p>
          </p:txBody>
        </p:sp>
      </p:grpSp>
      <p:sp>
        <p:nvSpPr>
          <p:cNvPr id="47" name="TextBox 46"/>
          <p:cNvSpPr txBox="1"/>
          <p:nvPr/>
        </p:nvSpPr>
        <p:spPr>
          <a:xfrm>
            <a:off x="3472839" y="4733326"/>
            <a:ext cx="5340302" cy="393954"/>
          </a:xfrm>
          <a:prstGeom prst="rect">
            <a:avLst/>
          </a:prstGeom>
          <a:noFill/>
        </p:spPr>
        <p:txBody>
          <a:bodyPr wrap="square" lIns="0" tIns="0" rIns="0" bIns="0" rtlCol="0">
            <a:spAutoFit/>
          </a:bodyPr>
          <a:lstStyle/>
          <a:p>
            <a:pPr algn="ctr">
              <a:lnSpc>
                <a:spcPct val="80000"/>
              </a:lnSpc>
              <a:buSzPct val="80000"/>
            </a:pPr>
            <a:r>
              <a:rPr lang="en-US" sz="3200" dirty="0" smtClean="0">
                <a:gradFill>
                  <a:gsLst>
                    <a:gs pos="0">
                      <a:srgbClr val="FFFFFF"/>
                    </a:gs>
                    <a:gs pos="100000">
                      <a:srgbClr val="FFFFFF"/>
                    </a:gs>
                  </a:gsLst>
                  <a:lin ang="5400000" scaled="0"/>
                </a:gradFill>
              </a:rPr>
              <a:t>48GB Distributed Cache</a:t>
            </a:r>
            <a:endParaRPr lang="en-US" sz="3200" dirty="0">
              <a:gradFill>
                <a:gsLst>
                  <a:gs pos="0">
                    <a:srgbClr val="FFFFFF"/>
                  </a:gs>
                  <a:gs pos="100000">
                    <a:srgbClr val="FFFFFF"/>
                  </a:gs>
                </a:gsLst>
                <a:lin ang="5400000" scaled="0"/>
              </a:gradFill>
            </a:endParaRPr>
          </a:p>
        </p:txBody>
      </p:sp>
      <p:sp>
        <p:nvSpPr>
          <p:cNvPr id="48" name="Rectangle 47"/>
          <p:cNvSpPr/>
          <p:nvPr/>
        </p:nvSpPr>
        <p:spPr bwMode="auto">
          <a:xfrm>
            <a:off x="5238090" y="5837953"/>
            <a:ext cx="135293" cy="528676"/>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415263954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1250"/>
                                        <p:tgtEl>
                                          <p:spTgt spid="37"/>
                                        </p:tgtEl>
                                        <p:attrNameLst>
                                          <p:attrName>ppt_x</p:attrName>
                                        </p:attrNameLst>
                                      </p:cBhvr>
                                      <p:tavLst>
                                        <p:tav tm="0">
                                          <p:val>
                                            <p:strVal val="#ppt_x+#ppt_w*1.125000"/>
                                          </p:val>
                                        </p:tav>
                                        <p:tav tm="100000">
                                          <p:val>
                                            <p:strVal val="#ppt_x"/>
                                          </p:val>
                                        </p:tav>
                                      </p:tavLst>
                                    </p:anim>
                                    <p:animEffect transition="in" filter="wipe(left)">
                                      <p:cBhvr>
                                        <p:cTn id="8" dur="1250"/>
                                        <p:tgtEl>
                                          <p:spTgt spid="37"/>
                                        </p:tgtEl>
                                      </p:cBhvr>
                                    </p:animEffect>
                                  </p:childTnLst>
                                </p:cTn>
                              </p:par>
                              <p:par>
                                <p:cTn id="9" presetID="12" presetClass="entr" presetSubtype="8" fill="hold" nodeType="with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additive="base">
                                        <p:cTn id="11" dur="1250"/>
                                        <p:tgtEl>
                                          <p:spTgt spid="42"/>
                                        </p:tgtEl>
                                        <p:attrNameLst>
                                          <p:attrName>ppt_x</p:attrName>
                                        </p:attrNameLst>
                                      </p:cBhvr>
                                      <p:tavLst>
                                        <p:tav tm="0">
                                          <p:val>
                                            <p:strVal val="#ppt_x-#ppt_w*1.125000"/>
                                          </p:val>
                                        </p:tav>
                                        <p:tav tm="100000">
                                          <p:val>
                                            <p:strVal val="#ppt_x"/>
                                          </p:val>
                                        </p:tav>
                                      </p:tavLst>
                                    </p:anim>
                                    <p:animEffect transition="in" filter="wipe(right)">
                                      <p:cBhvr>
                                        <p:cTn id="12" dur="1250"/>
                                        <p:tgtEl>
                                          <p:spTgt spid="42"/>
                                        </p:tgtEl>
                                      </p:cBhvr>
                                    </p:animEffect>
                                  </p:childTnLst>
                                </p:cTn>
                              </p:par>
                            </p:childTnLst>
                          </p:cTn>
                        </p:par>
                        <p:par>
                          <p:cTn id="13" fill="hold">
                            <p:stCondLst>
                              <p:cond delay="1250"/>
                            </p:stCondLst>
                            <p:childTnLst>
                              <p:par>
                                <p:cTn id="14" presetID="10" presetClass="exit" presetSubtype="0" fill="hold" grpId="0" nodeType="afterEffect">
                                  <p:stCondLst>
                                    <p:cond delay="0"/>
                                  </p:stCondLst>
                                  <p:childTnLst>
                                    <p:animEffect transition="out" filter="fade">
                                      <p:cBhvr>
                                        <p:cTn id="15" dur="500"/>
                                        <p:tgtEl>
                                          <p:spTgt spid="83"/>
                                        </p:tgtEl>
                                      </p:cBhvr>
                                    </p:animEffect>
                                    <p:set>
                                      <p:cBhvr>
                                        <p:cTn id="16" dur="1" fill="hold">
                                          <p:stCondLst>
                                            <p:cond delay="499"/>
                                          </p:stCondLst>
                                        </p:cTn>
                                        <p:tgtEl>
                                          <p:spTgt spid="83"/>
                                        </p:tgtEl>
                                        <p:attrNameLst>
                                          <p:attrName>style.visibility</p:attrName>
                                        </p:attrNameLst>
                                      </p:cBhvr>
                                      <p:to>
                                        <p:strVal val="hidden"/>
                                      </p:to>
                                    </p:set>
                                  </p:childTnLst>
                                </p:cTn>
                              </p:par>
                            </p:childTnLst>
                          </p:cTn>
                        </p:par>
                        <p:par>
                          <p:cTn id="17" fill="hold">
                            <p:stCondLst>
                              <p:cond delay="1750"/>
                            </p:stCondLst>
                            <p:childTnLst>
                              <p:par>
                                <p:cTn id="18" presetID="10" presetClass="entr" presetSubtype="0" fill="hold" grpId="1" nodeType="afterEffect">
                                  <p:stCondLst>
                                    <p:cond delay="0"/>
                                  </p:stCondLst>
                                  <p:childTnLst>
                                    <p:set>
                                      <p:cBhvr>
                                        <p:cTn id="19" dur="1" fill="hold">
                                          <p:stCondLst>
                                            <p:cond delay="0"/>
                                          </p:stCondLst>
                                        </p:cTn>
                                        <p:tgtEl>
                                          <p:spTgt spid="47"/>
                                        </p:tgtEl>
                                        <p:attrNameLst>
                                          <p:attrName>style.visibility</p:attrName>
                                        </p:attrNameLst>
                                      </p:cBhvr>
                                      <p:to>
                                        <p:strVal val="visible"/>
                                      </p:to>
                                    </p:set>
                                    <p:animEffect transition="in" filter="fade">
                                      <p:cBhvr>
                                        <p:cTn id="20"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47" grpId="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txBox="1">
            <a:spLocks/>
          </p:cNvSpPr>
          <p:nvPr/>
        </p:nvSpPr>
        <p:spPr>
          <a:xfrm>
            <a:off x="5137259" y="2281272"/>
            <a:ext cx="6369515" cy="747897"/>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5400" b="0" kern="1200" cap="none" spc="-100" baseline="0">
                <a:ln w="3175">
                  <a:noFill/>
                </a:ln>
                <a:solidFill>
                  <a:schemeClr val="bg1"/>
                </a:solidFill>
                <a:effectLst/>
                <a:latin typeface="Segoe UI Light" pitchFamily="34" charset="0"/>
                <a:ea typeface="+mn-ea"/>
                <a:cs typeface="Arial" charset="0"/>
              </a:defRPr>
            </a:lvl1pPr>
          </a:lstStyle>
          <a:p>
            <a:pPr>
              <a:tabLst>
                <a:tab pos="1089025" algn="l"/>
              </a:tabLst>
            </a:pPr>
            <a:r>
              <a:rPr lang="en-US" dirty="0" smtClean="0"/>
              <a:t>Service Bus</a:t>
            </a:r>
            <a:endParaRPr lang="en-US" dirty="0"/>
          </a:p>
        </p:txBody>
      </p:sp>
      <p:sp>
        <p:nvSpPr>
          <p:cNvPr id="13" name="Content Placeholder 2"/>
          <p:cNvSpPr>
            <a:spLocks noGrp="1"/>
          </p:cNvSpPr>
          <p:nvPr>
            <p:ph type="body" sz="quarter" idx="10"/>
          </p:nvPr>
        </p:nvSpPr>
        <p:spPr/>
        <p:txBody>
          <a:bodyPr/>
          <a:lstStyle/>
          <a:p>
            <a:pPr marL="460375" indent="-457200">
              <a:lnSpc>
                <a:spcPct val="100000"/>
              </a:lnSpc>
              <a:buFont typeface="Wingdings" pitchFamily="2" charset="2"/>
              <a:buChar char="ß"/>
            </a:pPr>
            <a:r>
              <a:rPr lang="en-US" sz="2800" dirty="0" smtClean="0"/>
              <a:t>Secure messaging and relay capabilities</a:t>
            </a:r>
          </a:p>
          <a:p>
            <a:pPr marL="460375" indent="-457200">
              <a:lnSpc>
                <a:spcPct val="100000"/>
              </a:lnSpc>
              <a:buFont typeface="Wingdings" pitchFamily="2" charset="2"/>
              <a:buChar char="ß"/>
            </a:pPr>
            <a:r>
              <a:rPr lang="en-US" sz="2800" dirty="0" smtClean="0"/>
              <a:t>Easily build hybrid apps</a:t>
            </a:r>
          </a:p>
          <a:p>
            <a:pPr marL="460375" indent="-457200">
              <a:lnSpc>
                <a:spcPct val="100000"/>
              </a:lnSpc>
              <a:buFont typeface="Wingdings" pitchFamily="2" charset="2"/>
              <a:buChar char="ß"/>
            </a:pPr>
            <a:r>
              <a:rPr lang="en-US" sz="2800" dirty="0" smtClean="0"/>
              <a:t>Enable loosely coupled solutions</a:t>
            </a:r>
          </a:p>
          <a:p>
            <a:pPr marL="460375" indent="-457200">
              <a:lnSpc>
                <a:spcPct val="100000"/>
              </a:lnSpc>
              <a:buFont typeface="Wingdings" pitchFamily="2" charset="2"/>
              <a:buChar char="ß"/>
            </a:pPr>
            <a:endParaRPr lang="en-US" sz="2800"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13473" y="2060513"/>
            <a:ext cx="2892488" cy="2892488"/>
          </a:xfrm>
          <a:prstGeom prst="rect">
            <a:avLst/>
          </a:prstGeom>
        </p:spPr>
      </p:pic>
    </p:spTree>
    <p:extLst>
      <p:ext uri="{BB962C8B-B14F-4D97-AF65-F5344CB8AC3E}">
        <p14:creationId xmlns:p14="http://schemas.microsoft.com/office/powerpoint/2010/main" val="347408414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50"/>
                                        <p:tgtEl>
                                          <p:spTgt spid="6"/>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250"/>
                                        <p:tgtEl>
                                          <p:spTgt spid="12"/>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13">
                                            <p:txEl>
                                              <p:pRg st="0" end="0"/>
                                            </p:txEl>
                                          </p:spTgt>
                                        </p:tgtEl>
                                        <p:attrNameLst>
                                          <p:attrName>style.visibility</p:attrName>
                                        </p:attrNameLst>
                                      </p:cBhvr>
                                      <p:to>
                                        <p:strVal val="visible"/>
                                      </p:to>
                                    </p:set>
                                    <p:animEffect transition="in" filter="fade">
                                      <p:cBhvr>
                                        <p:cTn id="13" dur="250"/>
                                        <p:tgtEl>
                                          <p:spTgt spid="13">
                                            <p:txEl>
                                              <p:pRg st="0" end="0"/>
                                            </p:txEl>
                                          </p:spTgt>
                                        </p:tgtEl>
                                      </p:cBhvr>
                                    </p:animEffect>
                                  </p:childTnLst>
                                </p:cTn>
                              </p:par>
                              <p:par>
                                <p:cTn id="14" presetID="10" presetClass="entr" presetSubtype="0" fill="hold" grpId="0" nodeType="withEffect">
                                  <p:stCondLst>
                                    <p:cond delay="750"/>
                                  </p:stCondLst>
                                  <p:childTnLst>
                                    <p:set>
                                      <p:cBhvr>
                                        <p:cTn id="15" dur="1" fill="hold">
                                          <p:stCondLst>
                                            <p:cond delay="0"/>
                                          </p:stCondLst>
                                        </p:cTn>
                                        <p:tgtEl>
                                          <p:spTgt spid="13">
                                            <p:txEl>
                                              <p:pRg st="1" end="1"/>
                                            </p:txEl>
                                          </p:spTgt>
                                        </p:tgtEl>
                                        <p:attrNameLst>
                                          <p:attrName>style.visibility</p:attrName>
                                        </p:attrNameLst>
                                      </p:cBhvr>
                                      <p:to>
                                        <p:strVal val="visible"/>
                                      </p:to>
                                    </p:set>
                                    <p:animEffect transition="in" filter="fade">
                                      <p:cBhvr>
                                        <p:cTn id="16" dur="250"/>
                                        <p:tgtEl>
                                          <p:spTgt spid="13">
                                            <p:txEl>
                                              <p:pRg st="1" end="1"/>
                                            </p:txEl>
                                          </p:spTgt>
                                        </p:tgtEl>
                                      </p:cBhvr>
                                    </p:animEffect>
                                  </p:childTnLst>
                                </p:cTn>
                              </p:par>
                              <p:par>
                                <p:cTn id="17" presetID="10" presetClass="entr" presetSubtype="0" fill="hold" grpId="0" nodeType="withEffect">
                                  <p:stCondLst>
                                    <p:cond delay="1000"/>
                                  </p:stCondLst>
                                  <p:childTnLst>
                                    <p:set>
                                      <p:cBhvr>
                                        <p:cTn id="18" dur="1" fill="hold">
                                          <p:stCondLst>
                                            <p:cond delay="0"/>
                                          </p:stCondLst>
                                        </p:cTn>
                                        <p:tgtEl>
                                          <p:spTgt spid="13">
                                            <p:txEl>
                                              <p:pRg st="2" end="2"/>
                                            </p:txEl>
                                          </p:spTgt>
                                        </p:tgtEl>
                                        <p:attrNameLst>
                                          <p:attrName>style.visibility</p:attrName>
                                        </p:attrNameLst>
                                      </p:cBhvr>
                                      <p:to>
                                        <p:strVal val="visible"/>
                                      </p:to>
                                    </p:set>
                                    <p:animEffect transition="in" filter="fade">
                                      <p:cBhvr>
                                        <p:cTn id="19" dur="250"/>
                                        <p:tgtEl>
                                          <p:spTgt spid="1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uiExpand="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Down Arrow 18"/>
          <p:cNvSpPr/>
          <p:nvPr/>
        </p:nvSpPr>
        <p:spPr bwMode="auto">
          <a:xfrm rot="16200000">
            <a:off x="5777239" y="1353206"/>
            <a:ext cx="353327" cy="5464819"/>
          </a:xfrm>
          <a:prstGeom prst="downArrow">
            <a:avLst>
              <a:gd name="adj1" fmla="val 42122"/>
              <a:gd name="adj2" fmla="val 62085"/>
            </a:avLst>
          </a:prstGeom>
          <a:solidFill>
            <a:srgbClr val="FFFFFF">
              <a:alpha val="50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7" name="U-Turn Arrow 6"/>
          <p:cNvSpPr/>
          <p:nvPr/>
        </p:nvSpPr>
        <p:spPr bwMode="auto">
          <a:xfrm rot="5400000" flipH="1">
            <a:off x="10453120" y="2625822"/>
            <a:ext cx="2085665" cy="1051409"/>
          </a:xfrm>
          <a:prstGeom prst="uturnArrow">
            <a:avLst>
              <a:gd name="adj1" fmla="val 15696"/>
              <a:gd name="adj2" fmla="val 17984"/>
              <a:gd name="adj3" fmla="val 19799"/>
              <a:gd name="adj4" fmla="val 36000"/>
              <a:gd name="adj5" fmla="val 83916"/>
            </a:avLst>
          </a:prstGeom>
          <a:solidFill>
            <a:srgbClr val="FFFFFF">
              <a:alpha val="50196"/>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2" name="Title 3"/>
          <p:cNvSpPr>
            <a:spLocks noGrp="1"/>
          </p:cNvSpPr>
          <p:nvPr>
            <p:ph type="title" idx="4294967295"/>
          </p:nvPr>
        </p:nvSpPr>
        <p:spPr>
          <a:xfrm>
            <a:off x="706296" y="482600"/>
            <a:ext cx="10969625" cy="885825"/>
          </a:xfrm>
        </p:spPr>
        <p:txBody>
          <a:bodyPr/>
          <a:lstStyle/>
          <a:p>
            <a:r>
              <a:rPr lang="en-US" sz="6400" dirty="0"/>
              <a:t>Tightly Coupled</a:t>
            </a:r>
          </a:p>
        </p:txBody>
      </p:sp>
      <p:grpSp>
        <p:nvGrpSpPr>
          <p:cNvPr id="50" name="Group 49"/>
          <p:cNvGrpSpPr/>
          <p:nvPr/>
        </p:nvGrpSpPr>
        <p:grpSpPr>
          <a:xfrm>
            <a:off x="664949" y="2975364"/>
            <a:ext cx="2615878" cy="2722551"/>
            <a:chOff x="664949" y="2975364"/>
            <a:chExt cx="2615878" cy="2722551"/>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6296" y="2975364"/>
              <a:ext cx="2520672" cy="2220506"/>
            </a:xfrm>
            <a:prstGeom prst="rect">
              <a:avLst/>
            </a:prstGeom>
          </p:spPr>
        </p:pic>
        <p:sp>
          <p:nvSpPr>
            <p:cNvPr id="21" name="TextBox 20"/>
            <p:cNvSpPr txBox="1"/>
            <p:nvPr/>
          </p:nvSpPr>
          <p:spPr>
            <a:xfrm>
              <a:off x="664949" y="5353205"/>
              <a:ext cx="2615878" cy="344710"/>
            </a:xfrm>
            <a:prstGeom prst="rect">
              <a:avLst/>
            </a:prstGeom>
            <a:noFill/>
          </p:spPr>
          <p:txBody>
            <a:bodyPr wrap="square" lIns="0" tIns="0" rIns="0" bIns="0" rtlCol="0">
              <a:spAutoFit/>
            </a:bodyPr>
            <a:lstStyle/>
            <a:p>
              <a:pPr>
                <a:lnSpc>
                  <a:spcPct val="80000"/>
                </a:lnSpc>
                <a:buSzPct val="80000"/>
              </a:pPr>
              <a:r>
                <a:rPr lang="en-US" sz="2800" dirty="0" smtClean="0">
                  <a:gradFill>
                    <a:gsLst>
                      <a:gs pos="0">
                        <a:srgbClr val="FFFFFF"/>
                      </a:gs>
                      <a:gs pos="100000">
                        <a:srgbClr val="FFFFFF"/>
                      </a:gs>
                    </a:gsLst>
                    <a:lin ang="5400000" scaled="0"/>
                  </a:gradFill>
                </a:rPr>
                <a:t>Store Front End</a:t>
              </a:r>
              <a:endParaRPr lang="en-US" sz="2800" dirty="0">
                <a:gradFill>
                  <a:gsLst>
                    <a:gs pos="0">
                      <a:srgbClr val="FFFFFF"/>
                    </a:gs>
                    <a:gs pos="100000">
                      <a:srgbClr val="FFFFFF"/>
                    </a:gs>
                  </a:gsLst>
                  <a:lin ang="5400000" scaled="0"/>
                </a:gradFill>
              </a:endParaRPr>
            </a:p>
          </p:txBody>
        </p:sp>
      </p:grpSp>
      <p:grpSp>
        <p:nvGrpSpPr>
          <p:cNvPr id="52" name="Group 51"/>
          <p:cNvGrpSpPr/>
          <p:nvPr/>
        </p:nvGrpSpPr>
        <p:grpSpPr>
          <a:xfrm>
            <a:off x="8744295" y="1726645"/>
            <a:ext cx="2227027" cy="1113514"/>
            <a:chOff x="8744295" y="1726645"/>
            <a:chExt cx="2227027" cy="1113514"/>
          </a:xfrm>
        </p:grpSpPr>
        <p:sp>
          <p:nvSpPr>
            <p:cNvPr id="20" name="Rectangle 19"/>
            <p:cNvSpPr/>
            <p:nvPr/>
          </p:nvSpPr>
          <p:spPr bwMode="auto">
            <a:xfrm>
              <a:off x="8744295" y="1726645"/>
              <a:ext cx="2227027" cy="1113514"/>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27" name="Picture 2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67278" y="2073435"/>
              <a:ext cx="1040086" cy="662709"/>
            </a:xfrm>
            <a:prstGeom prst="rect">
              <a:avLst/>
            </a:prstGeom>
          </p:spPr>
        </p:pic>
        <p:sp>
          <p:nvSpPr>
            <p:cNvPr id="28" name="TextBox 27"/>
            <p:cNvSpPr txBox="1"/>
            <p:nvPr/>
          </p:nvSpPr>
          <p:spPr>
            <a:xfrm>
              <a:off x="8873824" y="1832333"/>
              <a:ext cx="1969752" cy="221599"/>
            </a:xfrm>
            <a:prstGeom prst="rect">
              <a:avLst/>
            </a:prstGeom>
            <a:noFill/>
          </p:spPr>
          <p:txBody>
            <a:bodyPr wrap="square" lIns="0" tIns="0" rIns="0" bIns="0" rtlCol="0">
              <a:spAutoFit/>
            </a:bodyPr>
            <a:lstStyle/>
            <a:p>
              <a:pPr>
                <a:lnSpc>
                  <a:spcPct val="80000"/>
                </a:lnSpc>
                <a:buSzPct val="80000"/>
              </a:pPr>
              <a:r>
                <a:rPr lang="en-US" sz="1800" dirty="0" smtClean="0">
                  <a:gradFill>
                    <a:gsLst>
                      <a:gs pos="0">
                        <a:srgbClr val="FFFFFF"/>
                      </a:gs>
                      <a:gs pos="100000">
                        <a:srgbClr val="FFFFFF"/>
                      </a:gs>
                    </a:gsLst>
                    <a:lin ang="5400000" scaled="0"/>
                  </a:gradFill>
                </a:rPr>
                <a:t>Drivers</a:t>
              </a:r>
              <a:endParaRPr lang="en-US" sz="1800" dirty="0">
                <a:gradFill>
                  <a:gsLst>
                    <a:gs pos="0">
                      <a:srgbClr val="FFFFFF"/>
                    </a:gs>
                    <a:gs pos="100000">
                      <a:srgbClr val="FFFFFF"/>
                    </a:gs>
                  </a:gsLst>
                  <a:lin ang="5400000" scaled="0"/>
                </a:gradFill>
              </a:endParaRPr>
            </a:p>
          </p:txBody>
        </p:sp>
      </p:grpSp>
      <p:grpSp>
        <p:nvGrpSpPr>
          <p:cNvPr id="51" name="Group 50"/>
          <p:cNvGrpSpPr/>
          <p:nvPr/>
        </p:nvGrpSpPr>
        <p:grpSpPr>
          <a:xfrm>
            <a:off x="8703318" y="2975363"/>
            <a:ext cx="2615878" cy="2722552"/>
            <a:chOff x="8703318" y="2975363"/>
            <a:chExt cx="2615878" cy="2722552"/>
          </a:xfrm>
        </p:grpSpPr>
        <p:sp>
          <p:nvSpPr>
            <p:cNvPr id="3" name="Rectangle 2"/>
            <p:cNvSpPr/>
            <p:nvPr/>
          </p:nvSpPr>
          <p:spPr bwMode="auto">
            <a:xfrm>
              <a:off x="8744295" y="2975363"/>
              <a:ext cx="2227027" cy="2227027"/>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3" name="TextBox 22"/>
            <p:cNvSpPr txBox="1"/>
            <p:nvPr/>
          </p:nvSpPr>
          <p:spPr>
            <a:xfrm>
              <a:off x="8703318" y="5353205"/>
              <a:ext cx="2615878" cy="344710"/>
            </a:xfrm>
            <a:prstGeom prst="rect">
              <a:avLst/>
            </a:prstGeom>
            <a:noFill/>
          </p:spPr>
          <p:txBody>
            <a:bodyPr wrap="square" lIns="0" tIns="0" rIns="0" bIns="0" rtlCol="0">
              <a:spAutoFit/>
            </a:bodyPr>
            <a:lstStyle/>
            <a:p>
              <a:pPr>
                <a:lnSpc>
                  <a:spcPct val="80000"/>
                </a:lnSpc>
                <a:buSzPct val="80000"/>
              </a:pPr>
              <a:r>
                <a:rPr lang="en-US" sz="2800" dirty="0" smtClean="0">
                  <a:gradFill>
                    <a:gsLst>
                      <a:gs pos="0">
                        <a:srgbClr val="FFFFFF"/>
                      </a:gs>
                      <a:gs pos="100000">
                        <a:srgbClr val="FFFFFF"/>
                      </a:gs>
                    </a:gsLst>
                    <a:lin ang="5400000" scaled="0"/>
                  </a:gradFill>
                </a:rPr>
                <a:t>Shipping Service</a:t>
              </a:r>
              <a:endParaRPr lang="en-US" sz="2800" dirty="0">
                <a:gradFill>
                  <a:gsLst>
                    <a:gs pos="0">
                      <a:srgbClr val="FFFFFF"/>
                    </a:gs>
                    <a:gs pos="100000">
                      <a:srgbClr val="FFFFFF"/>
                    </a:gs>
                  </a:gsLst>
                  <a:lin ang="5400000" scaled="0"/>
                </a:gradFill>
              </a:endParaRPr>
            </a:p>
          </p:txBody>
        </p:sp>
        <p:sp>
          <p:nvSpPr>
            <p:cNvPr id="29" name="TextBox 28"/>
            <p:cNvSpPr txBox="1"/>
            <p:nvPr/>
          </p:nvSpPr>
          <p:spPr>
            <a:xfrm>
              <a:off x="8873824" y="4874472"/>
              <a:ext cx="1969752" cy="221599"/>
            </a:xfrm>
            <a:prstGeom prst="rect">
              <a:avLst/>
            </a:prstGeom>
            <a:noFill/>
          </p:spPr>
          <p:txBody>
            <a:bodyPr wrap="square" lIns="0" tIns="0" rIns="0" bIns="0" rtlCol="0">
              <a:spAutoFit/>
            </a:bodyPr>
            <a:lstStyle/>
            <a:p>
              <a:pPr>
                <a:lnSpc>
                  <a:spcPct val="80000"/>
                </a:lnSpc>
                <a:buSzPct val="80000"/>
              </a:pPr>
              <a:r>
                <a:rPr lang="en-US" sz="1800" dirty="0" smtClean="0">
                  <a:gradFill>
                    <a:gsLst>
                      <a:gs pos="0">
                        <a:srgbClr val="FFFFFF"/>
                      </a:gs>
                      <a:gs pos="100000">
                        <a:srgbClr val="FFFFFF"/>
                      </a:gs>
                    </a:gsLst>
                    <a:lin ang="5400000" scaled="0"/>
                  </a:gradFill>
                </a:rPr>
                <a:t>Tracking</a:t>
              </a:r>
              <a:endParaRPr lang="en-US" sz="1800" dirty="0">
                <a:gradFill>
                  <a:gsLst>
                    <a:gs pos="0">
                      <a:srgbClr val="FFFFFF"/>
                    </a:gs>
                    <a:gs pos="100000">
                      <a:srgbClr val="FFFFFF"/>
                    </a:gs>
                  </a:gsLst>
                  <a:lin ang="5400000" scaled="0"/>
                </a:gradFill>
              </a:endParaRPr>
            </a:p>
          </p:txBody>
        </p:sp>
        <p:pic>
          <p:nvPicPr>
            <p:cNvPr id="30" name="Picture 29"/>
            <p:cNvPicPr>
              <a:picLocks noChangeAspect="1"/>
            </p:cNvPicPr>
            <p:nvPr/>
          </p:nvPicPr>
          <p:blipFill>
            <a:blip r:embed="rId5" cstate="print">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9414075" y="3540408"/>
              <a:ext cx="961309" cy="961309"/>
            </a:xfrm>
            <a:prstGeom prst="rect">
              <a:avLst/>
            </a:prstGeom>
          </p:spPr>
        </p:pic>
      </p:grpSp>
    </p:spTree>
    <p:extLst>
      <p:ext uri="{BB962C8B-B14F-4D97-AF65-F5344CB8AC3E}">
        <p14:creationId xmlns:p14="http://schemas.microsoft.com/office/powerpoint/2010/main" val="337805697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500"/>
                                        <p:tgtEl>
                                          <p:spTgt spid="51"/>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52"/>
                                        </p:tgtEl>
                                        <p:attrNameLst>
                                          <p:attrName>style.visibility</p:attrName>
                                        </p:attrNameLst>
                                      </p:cBhvr>
                                      <p:to>
                                        <p:strVal val="visible"/>
                                      </p:to>
                                    </p:set>
                                    <p:animEffect transition="in" filter="fade">
                                      <p:cBhvr>
                                        <p:cTn id="15" dur="500"/>
                                        <p:tgtEl>
                                          <p:spTgt spid="52"/>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wipe(left)">
                                      <p:cBhvr>
                                        <p:cTn id="20" dur="500"/>
                                        <p:tgtEl>
                                          <p:spTgt spid="19"/>
                                        </p:tgtEl>
                                      </p:cBhvr>
                                    </p:animEffect>
                                  </p:childTnLst>
                                </p:cTn>
                              </p:par>
                            </p:childTnLst>
                          </p:cTn>
                        </p:par>
                        <p:par>
                          <p:cTn id="21" fill="hold">
                            <p:stCondLst>
                              <p:cond delay="500"/>
                            </p:stCondLst>
                            <p:childTnLst>
                              <p:par>
                                <p:cTn id="22" presetID="22" presetClass="entr" presetSubtype="4" fill="hold" grpId="0" nodeType="afterEffect">
                                  <p:stCondLst>
                                    <p:cond delay="250"/>
                                  </p:stCondLst>
                                  <p:childTnLst>
                                    <p:set>
                                      <p:cBhvr>
                                        <p:cTn id="23" dur="1" fill="hold">
                                          <p:stCondLst>
                                            <p:cond delay="0"/>
                                          </p:stCondLst>
                                        </p:cTn>
                                        <p:tgtEl>
                                          <p:spTgt spid="7"/>
                                        </p:tgtEl>
                                        <p:attrNameLst>
                                          <p:attrName>style.visibility</p:attrName>
                                        </p:attrNameLst>
                                      </p:cBhvr>
                                      <p:to>
                                        <p:strVal val="visible"/>
                                      </p:to>
                                    </p:set>
                                    <p:animEffect transition="in" filter="wipe(down)">
                                      <p:cBhvr>
                                        <p:cTn id="2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7"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3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6296" y="2975363"/>
            <a:ext cx="2520673" cy="2220507"/>
          </a:xfrm>
          <a:prstGeom prst="rect">
            <a:avLst/>
          </a:prstGeom>
        </p:spPr>
      </p:pic>
      <p:sp>
        <p:nvSpPr>
          <p:cNvPr id="19" name="Down Arrow 18"/>
          <p:cNvSpPr/>
          <p:nvPr/>
        </p:nvSpPr>
        <p:spPr bwMode="auto">
          <a:xfrm rot="16200000">
            <a:off x="5791307" y="1353206"/>
            <a:ext cx="353327" cy="5464819"/>
          </a:xfrm>
          <a:prstGeom prst="downArrow">
            <a:avLst>
              <a:gd name="adj1" fmla="val 42122"/>
              <a:gd name="adj2" fmla="val 62085"/>
            </a:avLst>
          </a:prstGeom>
          <a:solidFill>
            <a:srgbClr val="FFFFFF">
              <a:alpha val="50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7" name="U-Turn Arrow 6"/>
          <p:cNvSpPr/>
          <p:nvPr/>
        </p:nvSpPr>
        <p:spPr bwMode="auto">
          <a:xfrm rot="5400000" flipH="1">
            <a:off x="10453120" y="2625822"/>
            <a:ext cx="2085665" cy="1051409"/>
          </a:xfrm>
          <a:prstGeom prst="uturnArrow">
            <a:avLst>
              <a:gd name="adj1" fmla="val 15696"/>
              <a:gd name="adj2" fmla="val 17984"/>
              <a:gd name="adj3" fmla="val 19799"/>
              <a:gd name="adj4" fmla="val 36000"/>
              <a:gd name="adj5" fmla="val 83916"/>
            </a:avLst>
          </a:prstGeom>
          <a:solidFill>
            <a:srgbClr val="FFFFFF">
              <a:alpha val="50196"/>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37" name="Rectangle 36"/>
          <p:cNvSpPr/>
          <p:nvPr/>
        </p:nvSpPr>
        <p:spPr bwMode="auto">
          <a:xfrm>
            <a:off x="8743221" y="2975363"/>
            <a:ext cx="2227027" cy="2227027"/>
          </a:xfrm>
          <a:prstGeom prst="rect">
            <a:avLst/>
          </a:prstGeom>
          <a:solidFill>
            <a:srgbClr val="ED1E79"/>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38" name="Rectangle 37"/>
          <p:cNvSpPr/>
          <p:nvPr/>
        </p:nvSpPr>
        <p:spPr bwMode="auto">
          <a:xfrm>
            <a:off x="8743221" y="1726645"/>
            <a:ext cx="2227027" cy="1113514"/>
          </a:xfrm>
          <a:prstGeom prst="rect">
            <a:avLst/>
          </a:prstGeom>
          <a:solidFill>
            <a:srgbClr val="ED1E79"/>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6296" y="2975364"/>
            <a:ext cx="2520672" cy="2220506"/>
          </a:xfrm>
          <a:prstGeom prst="rect">
            <a:avLst/>
          </a:prstGeom>
        </p:spPr>
      </p:pic>
      <p:sp>
        <p:nvSpPr>
          <p:cNvPr id="3" name="Rectangle 2"/>
          <p:cNvSpPr/>
          <p:nvPr/>
        </p:nvSpPr>
        <p:spPr bwMode="auto">
          <a:xfrm>
            <a:off x="8744295" y="2975363"/>
            <a:ext cx="2227027" cy="2227027"/>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0" name="Rectangle 19"/>
          <p:cNvSpPr/>
          <p:nvPr/>
        </p:nvSpPr>
        <p:spPr bwMode="auto">
          <a:xfrm>
            <a:off x="8744295" y="1726645"/>
            <a:ext cx="2227027" cy="1113514"/>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1" name="TextBox 20"/>
          <p:cNvSpPr txBox="1"/>
          <p:nvPr/>
        </p:nvSpPr>
        <p:spPr>
          <a:xfrm>
            <a:off x="664949" y="5353205"/>
            <a:ext cx="2615878" cy="344710"/>
          </a:xfrm>
          <a:prstGeom prst="rect">
            <a:avLst/>
          </a:prstGeom>
          <a:noFill/>
        </p:spPr>
        <p:txBody>
          <a:bodyPr wrap="square" lIns="0" tIns="0" rIns="0" bIns="0" rtlCol="0">
            <a:spAutoFit/>
          </a:bodyPr>
          <a:lstStyle/>
          <a:p>
            <a:pPr>
              <a:lnSpc>
                <a:spcPct val="80000"/>
              </a:lnSpc>
              <a:buSzPct val="80000"/>
            </a:pPr>
            <a:r>
              <a:rPr lang="en-US" sz="2800" dirty="0" smtClean="0">
                <a:gradFill>
                  <a:gsLst>
                    <a:gs pos="0">
                      <a:srgbClr val="FFFFFF"/>
                    </a:gs>
                    <a:gs pos="100000">
                      <a:srgbClr val="FFFFFF"/>
                    </a:gs>
                  </a:gsLst>
                  <a:lin ang="5400000" scaled="0"/>
                </a:gradFill>
              </a:rPr>
              <a:t>Store Front End</a:t>
            </a:r>
            <a:endParaRPr lang="en-US" sz="2800" dirty="0">
              <a:gradFill>
                <a:gsLst>
                  <a:gs pos="0">
                    <a:srgbClr val="FFFFFF"/>
                  </a:gs>
                  <a:gs pos="100000">
                    <a:srgbClr val="FFFFFF"/>
                  </a:gs>
                </a:gsLst>
                <a:lin ang="5400000" scaled="0"/>
              </a:gradFill>
            </a:endParaRPr>
          </a:p>
        </p:txBody>
      </p:sp>
      <p:sp>
        <p:nvSpPr>
          <p:cNvPr id="23" name="TextBox 22"/>
          <p:cNvSpPr txBox="1"/>
          <p:nvPr/>
        </p:nvSpPr>
        <p:spPr>
          <a:xfrm>
            <a:off x="8703318" y="5353205"/>
            <a:ext cx="2615878" cy="344710"/>
          </a:xfrm>
          <a:prstGeom prst="rect">
            <a:avLst/>
          </a:prstGeom>
          <a:noFill/>
        </p:spPr>
        <p:txBody>
          <a:bodyPr wrap="square" lIns="0" tIns="0" rIns="0" bIns="0" rtlCol="0">
            <a:spAutoFit/>
          </a:bodyPr>
          <a:lstStyle/>
          <a:p>
            <a:pPr>
              <a:lnSpc>
                <a:spcPct val="80000"/>
              </a:lnSpc>
              <a:buSzPct val="80000"/>
            </a:pPr>
            <a:r>
              <a:rPr lang="en-US" sz="2800" dirty="0" smtClean="0">
                <a:gradFill>
                  <a:gsLst>
                    <a:gs pos="0">
                      <a:srgbClr val="FFFFFF"/>
                    </a:gs>
                    <a:gs pos="100000">
                      <a:srgbClr val="FFFFFF"/>
                    </a:gs>
                  </a:gsLst>
                  <a:lin ang="5400000" scaled="0"/>
                </a:gradFill>
              </a:rPr>
              <a:t>Shipping Service</a:t>
            </a:r>
            <a:endParaRPr lang="en-US" sz="2800" dirty="0">
              <a:gradFill>
                <a:gsLst>
                  <a:gs pos="0">
                    <a:srgbClr val="FFFFFF"/>
                  </a:gs>
                  <a:gs pos="100000">
                    <a:srgbClr val="FFFFFF"/>
                  </a:gs>
                </a:gsLst>
                <a:lin ang="5400000" scaled="0"/>
              </a:gradFill>
            </a:endParaRPr>
          </a:p>
        </p:txBody>
      </p:sp>
      <p:pic>
        <p:nvPicPr>
          <p:cNvPr id="27" name="Picture 2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767278" y="2073435"/>
            <a:ext cx="1040086" cy="662709"/>
          </a:xfrm>
          <a:prstGeom prst="rect">
            <a:avLst/>
          </a:prstGeom>
        </p:spPr>
      </p:pic>
      <p:sp>
        <p:nvSpPr>
          <p:cNvPr id="28" name="TextBox 27"/>
          <p:cNvSpPr txBox="1"/>
          <p:nvPr/>
        </p:nvSpPr>
        <p:spPr>
          <a:xfrm>
            <a:off x="8873824" y="1832333"/>
            <a:ext cx="1969752" cy="221599"/>
          </a:xfrm>
          <a:prstGeom prst="rect">
            <a:avLst/>
          </a:prstGeom>
          <a:noFill/>
        </p:spPr>
        <p:txBody>
          <a:bodyPr wrap="square" lIns="0" tIns="0" rIns="0" bIns="0" rtlCol="0">
            <a:spAutoFit/>
          </a:bodyPr>
          <a:lstStyle/>
          <a:p>
            <a:pPr>
              <a:lnSpc>
                <a:spcPct val="80000"/>
              </a:lnSpc>
              <a:buSzPct val="80000"/>
            </a:pPr>
            <a:r>
              <a:rPr lang="en-US" sz="1800" dirty="0" smtClean="0">
                <a:gradFill>
                  <a:gsLst>
                    <a:gs pos="0">
                      <a:srgbClr val="FFFFFF"/>
                    </a:gs>
                    <a:gs pos="100000">
                      <a:srgbClr val="FFFFFF"/>
                    </a:gs>
                  </a:gsLst>
                  <a:lin ang="5400000" scaled="0"/>
                </a:gradFill>
              </a:rPr>
              <a:t>Drivers</a:t>
            </a:r>
            <a:endParaRPr lang="en-US" sz="1800" dirty="0">
              <a:gradFill>
                <a:gsLst>
                  <a:gs pos="0">
                    <a:srgbClr val="FFFFFF"/>
                  </a:gs>
                  <a:gs pos="100000">
                    <a:srgbClr val="FFFFFF"/>
                  </a:gs>
                </a:gsLst>
                <a:lin ang="5400000" scaled="0"/>
              </a:gradFill>
            </a:endParaRPr>
          </a:p>
        </p:txBody>
      </p:sp>
      <p:sp>
        <p:nvSpPr>
          <p:cNvPr id="29" name="TextBox 28"/>
          <p:cNvSpPr txBox="1"/>
          <p:nvPr/>
        </p:nvSpPr>
        <p:spPr>
          <a:xfrm>
            <a:off x="8873824" y="4874472"/>
            <a:ext cx="1969752" cy="221599"/>
          </a:xfrm>
          <a:prstGeom prst="rect">
            <a:avLst/>
          </a:prstGeom>
          <a:noFill/>
        </p:spPr>
        <p:txBody>
          <a:bodyPr wrap="square" lIns="0" tIns="0" rIns="0" bIns="0" rtlCol="0">
            <a:spAutoFit/>
          </a:bodyPr>
          <a:lstStyle/>
          <a:p>
            <a:pPr>
              <a:lnSpc>
                <a:spcPct val="80000"/>
              </a:lnSpc>
              <a:buSzPct val="80000"/>
            </a:pPr>
            <a:r>
              <a:rPr lang="en-US" sz="1800" dirty="0" smtClean="0">
                <a:gradFill>
                  <a:gsLst>
                    <a:gs pos="0">
                      <a:srgbClr val="FFFFFF"/>
                    </a:gs>
                    <a:gs pos="100000">
                      <a:srgbClr val="FFFFFF"/>
                    </a:gs>
                  </a:gsLst>
                  <a:lin ang="5400000" scaled="0"/>
                </a:gradFill>
              </a:rPr>
              <a:t>Tracking</a:t>
            </a:r>
            <a:endParaRPr lang="en-US" sz="1800" dirty="0">
              <a:gradFill>
                <a:gsLst>
                  <a:gs pos="0">
                    <a:srgbClr val="FFFFFF"/>
                  </a:gs>
                  <a:gs pos="100000">
                    <a:srgbClr val="FFFFFF"/>
                  </a:gs>
                </a:gsLst>
                <a:lin ang="5400000" scaled="0"/>
              </a:gradFill>
            </a:endParaRPr>
          </a:p>
        </p:txBody>
      </p:sp>
      <p:pic>
        <p:nvPicPr>
          <p:cNvPr id="30" name="Picture 29"/>
          <p:cNvPicPr>
            <a:picLocks noChangeAspect="1"/>
          </p:cNvPicPr>
          <p:nvPr/>
        </p:nvPicPr>
        <p:blipFill>
          <a:blip r:embed="rId6" cstate="print">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9414075" y="3540408"/>
            <a:ext cx="961309" cy="961309"/>
          </a:xfrm>
          <a:prstGeom prst="rect">
            <a:avLst/>
          </a:prstGeom>
        </p:spPr>
      </p:pic>
      <p:pic>
        <p:nvPicPr>
          <p:cNvPr id="44" name="Picture 43"/>
          <p:cNvPicPr>
            <a:picLocks noChangeAspect="1"/>
          </p:cNvPicPr>
          <p:nvPr/>
        </p:nvPicPr>
        <p:blipFill>
          <a:blip r:embed="rId8"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8018963" y="4682216"/>
            <a:ext cx="614015" cy="512331"/>
          </a:xfrm>
          <a:prstGeom prst="rect">
            <a:avLst/>
          </a:prstGeom>
        </p:spPr>
      </p:pic>
      <p:pic>
        <p:nvPicPr>
          <p:cNvPr id="45" name="Picture 44"/>
          <p:cNvPicPr>
            <a:picLocks noChangeAspect="1"/>
          </p:cNvPicPr>
          <p:nvPr/>
        </p:nvPicPr>
        <p:blipFill>
          <a:blip r:embed="rId9"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8768632" y="1008200"/>
            <a:ext cx="512331" cy="614015"/>
          </a:xfrm>
          <a:prstGeom prst="rect">
            <a:avLst/>
          </a:prstGeom>
        </p:spPr>
      </p:pic>
      <p:pic>
        <p:nvPicPr>
          <p:cNvPr id="22" name="Picture 21"/>
          <p:cNvPicPr>
            <a:picLocks noChangeAspect="1"/>
          </p:cNvPicPr>
          <p:nvPr/>
        </p:nvPicPr>
        <p:blipFill>
          <a:blip r:embed="rId9"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684212" y="2286000"/>
            <a:ext cx="512331" cy="614015"/>
          </a:xfrm>
          <a:prstGeom prst="rect">
            <a:avLst/>
          </a:prstGeom>
        </p:spPr>
      </p:pic>
      <p:sp>
        <p:nvSpPr>
          <p:cNvPr id="24" name="Title 3"/>
          <p:cNvSpPr txBox="1">
            <a:spLocks/>
          </p:cNvSpPr>
          <p:nvPr/>
        </p:nvSpPr>
        <p:spPr>
          <a:xfrm>
            <a:off x="706296" y="482600"/>
            <a:ext cx="10969625" cy="885825"/>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5400" b="0" kern="1200" cap="none" spc="-100" baseline="0" dirty="0" smtClean="0">
                <a:ln w="3175">
                  <a:noFill/>
                </a:ln>
                <a:solidFill>
                  <a:schemeClr val="bg1"/>
                </a:solidFill>
                <a:effectLst/>
                <a:latin typeface="Segoe UI Light" pitchFamily="34" charset="0"/>
                <a:ea typeface="+mn-ea"/>
                <a:cs typeface="Arial" charset="0"/>
              </a:defRPr>
            </a:lvl1pPr>
          </a:lstStyle>
          <a:p>
            <a:r>
              <a:rPr lang="en-US" sz="6400" smtClean="0"/>
              <a:t>Tightly Coupled</a:t>
            </a:r>
            <a:endParaRPr lang="en-US" sz="6400"/>
          </a:p>
        </p:txBody>
      </p:sp>
    </p:spTree>
    <p:extLst>
      <p:ext uri="{BB962C8B-B14F-4D97-AF65-F5344CB8AC3E}">
        <p14:creationId xmlns:p14="http://schemas.microsoft.com/office/powerpoint/2010/main" val="272801718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0"/>
                                  </p:stCondLst>
                                  <p:childTnLst>
                                    <p:animEffect transition="out" filter="fade">
                                      <p:cBhvr>
                                        <p:cTn id="6" dur="500"/>
                                        <p:tgtEl>
                                          <p:spTgt spid="20"/>
                                        </p:tgtEl>
                                      </p:cBhvr>
                                    </p:animEffect>
                                    <p:set>
                                      <p:cBhvr>
                                        <p:cTn id="7" dur="1" fill="hold">
                                          <p:stCondLst>
                                            <p:cond delay="499"/>
                                          </p:stCondLst>
                                        </p:cTn>
                                        <p:tgtEl>
                                          <p:spTgt spid="20"/>
                                        </p:tgtEl>
                                        <p:attrNameLst>
                                          <p:attrName>style.visibility</p:attrName>
                                        </p:attrNameLst>
                                      </p:cBhvr>
                                      <p:to>
                                        <p:strVal val="hidden"/>
                                      </p:to>
                                    </p:se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500"/>
                                        <p:tgtEl>
                                          <p:spTgt spid="45"/>
                                        </p:tgtEl>
                                        <p:attrNameLst>
                                          <p:attrName>ppt_y</p:attrName>
                                        </p:attrNameLst>
                                      </p:cBhvr>
                                      <p:tavLst>
                                        <p:tav tm="0">
                                          <p:val>
                                            <p:strVal val="#ppt_y+#ppt_h*1.125000"/>
                                          </p:val>
                                        </p:tav>
                                        <p:tav tm="100000">
                                          <p:val>
                                            <p:strVal val="#ppt_y"/>
                                          </p:val>
                                        </p:tav>
                                      </p:tavLst>
                                    </p:anim>
                                    <p:animEffect transition="in" filter="wipe(up)">
                                      <p:cBhvr>
                                        <p:cTn id="12" dur="500"/>
                                        <p:tgtEl>
                                          <p:spTgt spid="4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3"/>
                                        </p:tgtEl>
                                      </p:cBhvr>
                                    </p:animEffect>
                                    <p:set>
                                      <p:cBhvr>
                                        <p:cTn id="17" dur="1" fill="hold">
                                          <p:stCondLst>
                                            <p:cond delay="499"/>
                                          </p:stCondLst>
                                        </p:cTn>
                                        <p:tgtEl>
                                          <p:spTgt spid="3"/>
                                        </p:tgtEl>
                                        <p:attrNameLst>
                                          <p:attrName>style.visibility</p:attrName>
                                        </p:attrNameLst>
                                      </p:cBhvr>
                                      <p:to>
                                        <p:strVal val="hidden"/>
                                      </p:to>
                                    </p:set>
                                  </p:childTnLst>
                                </p:cTn>
                              </p:par>
                            </p:childTnLst>
                          </p:cTn>
                        </p:par>
                        <p:par>
                          <p:cTn id="18" fill="hold">
                            <p:stCondLst>
                              <p:cond delay="500"/>
                            </p:stCondLst>
                            <p:childTnLst>
                              <p:par>
                                <p:cTn id="19" presetID="12" presetClass="entr" presetSubtype="2" fill="hold" nodeType="afterEffect">
                                  <p:stCondLst>
                                    <p:cond delay="0"/>
                                  </p:stCondLst>
                                  <p:childTnLst>
                                    <p:set>
                                      <p:cBhvr>
                                        <p:cTn id="20" dur="1" fill="hold">
                                          <p:stCondLst>
                                            <p:cond delay="0"/>
                                          </p:stCondLst>
                                        </p:cTn>
                                        <p:tgtEl>
                                          <p:spTgt spid="44"/>
                                        </p:tgtEl>
                                        <p:attrNameLst>
                                          <p:attrName>style.visibility</p:attrName>
                                        </p:attrNameLst>
                                      </p:cBhvr>
                                      <p:to>
                                        <p:strVal val="visible"/>
                                      </p:to>
                                    </p:set>
                                    <p:anim calcmode="lin" valueType="num">
                                      <p:cBhvr additive="base">
                                        <p:cTn id="21" dur="500"/>
                                        <p:tgtEl>
                                          <p:spTgt spid="44"/>
                                        </p:tgtEl>
                                        <p:attrNameLst>
                                          <p:attrName>ppt_x</p:attrName>
                                        </p:attrNameLst>
                                      </p:cBhvr>
                                      <p:tavLst>
                                        <p:tav tm="0">
                                          <p:val>
                                            <p:strVal val="#ppt_x+#ppt_w*1.125000"/>
                                          </p:val>
                                        </p:tav>
                                        <p:tav tm="100000">
                                          <p:val>
                                            <p:strVal val="#ppt_x"/>
                                          </p:val>
                                        </p:tav>
                                      </p:tavLst>
                                    </p:anim>
                                    <p:animEffect transition="in" filter="wipe(left)">
                                      <p:cBhvr>
                                        <p:cTn id="22" dur="500"/>
                                        <p:tgtEl>
                                          <p:spTgt spid="4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nodeType="clickEffect">
                                  <p:stCondLst>
                                    <p:cond delay="0"/>
                                  </p:stCondLst>
                                  <p:childTnLst>
                                    <p:animEffect transition="out" filter="fade">
                                      <p:cBhvr>
                                        <p:cTn id="26" dur="500"/>
                                        <p:tgtEl>
                                          <p:spTgt spid="2"/>
                                        </p:tgtEl>
                                      </p:cBhvr>
                                    </p:animEffect>
                                    <p:set>
                                      <p:cBhvr>
                                        <p:cTn id="27" dur="1" fill="hold">
                                          <p:stCondLst>
                                            <p:cond delay="499"/>
                                          </p:stCondLst>
                                        </p:cTn>
                                        <p:tgtEl>
                                          <p:spTgt spid="2"/>
                                        </p:tgtEl>
                                        <p:attrNameLst>
                                          <p:attrName>style.visibility</p:attrName>
                                        </p:attrNameLst>
                                      </p:cBhvr>
                                      <p:to>
                                        <p:strVal val="hidden"/>
                                      </p:to>
                                    </p:set>
                                  </p:childTnLst>
                                </p:cTn>
                              </p:par>
                            </p:childTnLst>
                          </p:cTn>
                        </p:par>
                        <p:par>
                          <p:cTn id="28" fill="hold">
                            <p:stCondLst>
                              <p:cond delay="500"/>
                            </p:stCondLst>
                            <p:childTnLst>
                              <p:par>
                                <p:cTn id="29" presetID="12" presetClass="entr" presetSubtype="4"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p:tgtEl>
                                          <p:spTgt spid="22"/>
                                        </p:tgtEl>
                                        <p:attrNameLst>
                                          <p:attrName>ppt_y</p:attrName>
                                        </p:attrNameLst>
                                      </p:cBhvr>
                                      <p:tavLst>
                                        <p:tav tm="0">
                                          <p:val>
                                            <p:strVal val="#ppt_y+#ppt_h*1.125000"/>
                                          </p:val>
                                        </p:tav>
                                        <p:tav tm="100000">
                                          <p:val>
                                            <p:strVal val="#ppt_y"/>
                                          </p:val>
                                        </p:tav>
                                      </p:tavLst>
                                    </p:anim>
                                    <p:animEffect transition="in" filter="wipe(up)">
                                      <p:cBhvr>
                                        <p:cTn id="3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481914" y="2714625"/>
            <a:ext cx="11149013" cy="1123950"/>
          </a:xfrm>
        </p:spPr>
        <p:txBody>
          <a:bodyPr/>
          <a:lstStyle/>
          <a:p>
            <a:pPr algn="ctr"/>
            <a:r>
              <a:rPr lang="en-US" sz="8000" dirty="0" smtClean="0"/>
              <a:t>pay </a:t>
            </a:r>
            <a:r>
              <a:rPr lang="en-US" sz="8000" dirty="0" smtClean="0">
                <a:effectLst/>
              </a:rPr>
              <a:t>only</a:t>
            </a:r>
            <a:r>
              <a:rPr lang="en-US" sz="8000" dirty="0" smtClean="0">
                <a:solidFill>
                  <a:srgbClr val="92D050"/>
                </a:solidFill>
              </a:rPr>
              <a:t> </a:t>
            </a:r>
            <a:r>
              <a:rPr lang="en-US" sz="8000" dirty="0" smtClean="0"/>
              <a:t>for what you use</a:t>
            </a:r>
            <a:endParaRPr lang="en-US" sz="8000" dirty="0"/>
          </a:p>
        </p:txBody>
      </p:sp>
      <p:sp>
        <p:nvSpPr>
          <p:cNvPr id="5" name="TextBox 4"/>
          <p:cNvSpPr txBox="1"/>
          <p:nvPr/>
        </p:nvSpPr>
        <p:spPr>
          <a:xfrm rot="16200000">
            <a:off x="2863969" y="3787071"/>
            <a:ext cx="1106072" cy="1218795"/>
          </a:xfrm>
          <a:prstGeom prst="rect">
            <a:avLst/>
          </a:prstGeom>
          <a:noFill/>
        </p:spPr>
        <p:txBody>
          <a:bodyPr wrap="none" lIns="0" tIns="0" rIns="0" bIns="0" rtlCol="0">
            <a:spAutoFit/>
          </a:bodyPr>
          <a:lstStyle/>
          <a:p>
            <a:pPr>
              <a:lnSpc>
                <a:spcPct val="90000"/>
              </a:lnSpc>
              <a:spcBef>
                <a:spcPct val="20000"/>
              </a:spcBef>
              <a:buSzPct val="80000"/>
            </a:pPr>
            <a:r>
              <a:rPr lang="en-US" sz="8800" dirty="0" smtClean="0">
                <a:solidFill>
                  <a:schemeClr val="bg1"/>
                </a:solidFill>
                <a:sym typeface="Wingdings" panose="05000000000000000000" pitchFamily="2" charset="2"/>
              </a:rPr>
              <a:t></a:t>
            </a:r>
            <a:endParaRPr lang="en-US" sz="8800" dirty="0">
              <a:solidFill>
                <a:schemeClr val="bg1"/>
              </a:solidFill>
            </a:endParaRPr>
          </a:p>
        </p:txBody>
      </p:sp>
    </p:spTree>
    <p:extLst>
      <p:ext uri="{BB962C8B-B14F-4D97-AF65-F5344CB8AC3E}">
        <p14:creationId xmlns:p14="http://schemas.microsoft.com/office/powerpoint/2010/main" val="27402477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4085076" y="1622215"/>
            <a:ext cx="3761936" cy="4623840"/>
            <a:chOff x="4085076" y="1622215"/>
            <a:chExt cx="3761936" cy="4623840"/>
          </a:xfrm>
        </p:grpSpPr>
        <p:cxnSp>
          <p:nvCxnSpPr>
            <p:cNvPr id="26" name="Straight Connector 25"/>
            <p:cNvCxnSpPr/>
            <p:nvPr/>
          </p:nvCxnSpPr>
          <p:spPr>
            <a:xfrm>
              <a:off x="7847012" y="1622215"/>
              <a:ext cx="0" cy="4623840"/>
            </a:xfrm>
            <a:prstGeom prst="line">
              <a:avLst/>
            </a:prstGeom>
            <a:ln w="57150">
              <a:solidFill>
                <a:srgbClr val="85BCE6"/>
              </a:solidFill>
              <a:prstDash val="sys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4085076" y="1622215"/>
              <a:ext cx="0" cy="4623840"/>
            </a:xfrm>
            <a:prstGeom prst="line">
              <a:avLst/>
            </a:prstGeom>
            <a:ln w="57150">
              <a:solidFill>
                <a:srgbClr val="85BCE6"/>
              </a:solidFill>
              <a:prstDash val="sysDash"/>
            </a:ln>
          </p:spPr>
          <p:style>
            <a:lnRef idx="1">
              <a:schemeClr val="accent1"/>
            </a:lnRef>
            <a:fillRef idx="0">
              <a:schemeClr val="accent1"/>
            </a:fillRef>
            <a:effectRef idx="0">
              <a:schemeClr val="accent1"/>
            </a:effectRef>
            <a:fontRef idx="minor">
              <a:schemeClr val="tx1"/>
            </a:fontRef>
          </p:style>
        </p:cxnSp>
      </p:grpSp>
      <p:sp>
        <p:nvSpPr>
          <p:cNvPr id="7" name="U-Turn Arrow 6"/>
          <p:cNvSpPr/>
          <p:nvPr/>
        </p:nvSpPr>
        <p:spPr bwMode="auto">
          <a:xfrm rot="5400000" flipH="1">
            <a:off x="10453120" y="2625822"/>
            <a:ext cx="2085665" cy="1051409"/>
          </a:xfrm>
          <a:prstGeom prst="uturnArrow">
            <a:avLst>
              <a:gd name="adj1" fmla="val 15696"/>
              <a:gd name="adj2" fmla="val 17984"/>
              <a:gd name="adj3" fmla="val 19799"/>
              <a:gd name="adj4" fmla="val 36000"/>
              <a:gd name="adj5" fmla="val 83916"/>
            </a:avLst>
          </a:prstGeom>
          <a:solidFill>
            <a:srgbClr val="FFFFFF">
              <a:alpha val="50196"/>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nvGrpSpPr>
          <p:cNvPr id="50" name="Group 49"/>
          <p:cNvGrpSpPr/>
          <p:nvPr/>
        </p:nvGrpSpPr>
        <p:grpSpPr>
          <a:xfrm>
            <a:off x="664949" y="2975364"/>
            <a:ext cx="2615878" cy="2722551"/>
            <a:chOff x="664949" y="2975364"/>
            <a:chExt cx="2615878" cy="2722551"/>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6296" y="2975364"/>
              <a:ext cx="2520672" cy="2220506"/>
            </a:xfrm>
            <a:prstGeom prst="rect">
              <a:avLst/>
            </a:prstGeom>
          </p:spPr>
        </p:pic>
        <p:sp>
          <p:nvSpPr>
            <p:cNvPr id="21" name="TextBox 20"/>
            <p:cNvSpPr txBox="1"/>
            <p:nvPr/>
          </p:nvSpPr>
          <p:spPr>
            <a:xfrm>
              <a:off x="664949" y="5353205"/>
              <a:ext cx="2615878" cy="344710"/>
            </a:xfrm>
            <a:prstGeom prst="rect">
              <a:avLst/>
            </a:prstGeom>
            <a:noFill/>
          </p:spPr>
          <p:txBody>
            <a:bodyPr wrap="square" lIns="0" tIns="0" rIns="0" bIns="0" rtlCol="0">
              <a:spAutoFit/>
            </a:bodyPr>
            <a:lstStyle/>
            <a:p>
              <a:pPr>
                <a:lnSpc>
                  <a:spcPct val="80000"/>
                </a:lnSpc>
                <a:buSzPct val="80000"/>
              </a:pPr>
              <a:r>
                <a:rPr lang="en-US" sz="2800" dirty="0" smtClean="0">
                  <a:gradFill>
                    <a:gsLst>
                      <a:gs pos="0">
                        <a:srgbClr val="FFFFFF"/>
                      </a:gs>
                      <a:gs pos="100000">
                        <a:srgbClr val="FFFFFF"/>
                      </a:gs>
                    </a:gsLst>
                    <a:lin ang="5400000" scaled="0"/>
                  </a:gradFill>
                </a:rPr>
                <a:t>Store Front End</a:t>
              </a:r>
              <a:endParaRPr lang="en-US" sz="2800" dirty="0">
                <a:gradFill>
                  <a:gsLst>
                    <a:gs pos="0">
                      <a:srgbClr val="FFFFFF"/>
                    </a:gs>
                    <a:gs pos="100000">
                      <a:srgbClr val="FFFFFF"/>
                    </a:gs>
                  </a:gsLst>
                  <a:lin ang="5400000" scaled="0"/>
                </a:gradFill>
              </a:endParaRPr>
            </a:p>
          </p:txBody>
        </p:sp>
      </p:grpSp>
      <p:grpSp>
        <p:nvGrpSpPr>
          <p:cNvPr id="52" name="Group 51"/>
          <p:cNvGrpSpPr/>
          <p:nvPr/>
        </p:nvGrpSpPr>
        <p:grpSpPr>
          <a:xfrm>
            <a:off x="8744295" y="1726645"/>
            <a:ext cx="2227027" cy="1113514"/>
            <a:chOff x="8744295" y="1726645"/>
            <a:chExt cx="2227027" cy="1113514"/>
          </a:xfrm>
        </p:grpSpPr>
        <p:sp>
          <p:nvSpPr>
            <p:cNvPr id="20" name="Rectangle 19"/>
            <p:cNvSpPr/>
            <p:nvPr/>
          </p:nvSpPr>
          <p:spPr bwMode="auto">
            <a:xfrm>
              <a:off x="8744295" y="1726645"/>
              <a:ext cx="2227027" cy="1113514"/>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27" name="Picture 2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67278" y="2073435"/>
              <a:ext cx="1040086" cy="662709"/>
            </a:xfrm>
            <a:prstGeom prst="rect">
              <a:avLst/>
            </a:prstGeom>
          </p:spPr>
        </p:pic>
        <p:sp>
          <p:nvSpPr>
            <p:cNvPr id="28" name="TextBox 27"/>
            <p:cNvSpPr txBox="1"/>
            <p:nvPr/>
          </p:nvSpPr>
          <p:spPr>
            <a:xfrm>
              <a:off x="8873824" y="1832333"/>
              <a:ext cx="1969752" cy="221599"/>
            </a:xfrm>
            <a:prstGeom prst="rect">
              <a:avLst/>
            </a:prstGeom>
            <a:noFill/>
          </p:spPr>
          <p:txBody>
            <a:bodyPr wrap="square" lIns="0" tIns="0" rIns="0" bIns="0" rtlCol="0">
              <a:spAutoFit/>
            </a:bodyPr>
            <a:lstStyle/>
            <a:p>
              <a:pPr>
                <a:lnSpc>
                  <a:spcPct val="80000"/>
                </a:lnSpc>
                <a:buSzPct val="80000"/>
              </a:pPr>
              <a:r>
                <a:rPr lang="en-US" sz="1800" dirty="0" smtClean="0">
                  <a:gradFill>
                    <a:gsLst>
                      <a:gs pos="0">
                        <a:srgbClr val="FFFFFF"/>
                      </a:gs>
                      <a:gs pos="100000">
                        <a:srgbClr val="FFFFFF"/>
                      </a:gs>
                    </a:gsLst>
                    <a:lin ang="5400000" scaled="0"/>
                  </a:gradFill>
                </a:rPr>
                <a:t>Drivers</a:t>
              </a:r>
              <a:endParaRPr lang="en-US" sz="1800" dirty="0">
                <a:gradFill>
                  <a:gsLst>
                    <a:gs pos="0">
                      <a:srgbClr val="FFFFFF"/>
                    </a:gs>
                    <a:gs pos="100000">
                      <a:srgbClr val="FFFFFF"/>
                    </a:gs>
                  </a:gsLst>
                  <a:lin ang="5400000" scaled="0"/>
                </a:gradFill>
              </a:endParaRPr>
            </a:p>
          </p:txBody>
        </p:sp>
      </p:grpSp>
      <p:grpSp>
        <p:nvGrpSpPr>
          <p:cNvPr id="51" name="Group 50"/>
          <p:cNvGrpSpPr/>
          <p:nvPr/>
        </p:nvGrpSpPr>
        <p:grpSpPr>
          <a:xfrm>
            <a:off x="8703318" y="2975363"/>
            <a:ext cx="2615878" cy="2722552"/>
            <a:chOff x="8703318" y="2975363"/>
            <a:chExt cx="2615878" cy="2722552"/>
          </a:xfrm>
        </p:grpSpPr>
        <p:sp>
          <p:nvSpPr>
            <p:cNvPr id="3" name="Rectangle 2"/>
            <p:cNvSpPr/>
            <p:nvPr/>
          </p:nvSpPr>
          <p:spPr bwMode="auto">
            <a:xfrm>
              <a:off x="8744295" y="2975363"/>
              <a:ext cx="2227027" cy="2227027"/>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3" name="TextBox 22"/>
            <p:cNvSpPr txBox="1"/>
            <p:nvPr/>
          </p:nvSpPr>
          <p:spPr>
            <a:xfrm>
              <a:off x="8703318" y="5353205"/>
              <a:ext cx="2615878" cy="344710"/>
            </a:xfrm>
            <a:prstGeom prst="rect">
              <a:avLst/>
            </a:prstGeom>
            <a:noFill/>
          </p:spPr>
          <p:txBody>
            <a:bodyPr wrap="square" lIns="0" tIns="0" rIns="0" bIns="0" rtlCol="0">
              <a:spAutoFit/>
            </a:bodyPr>
            <a:lstStyle/>
            <a:p>
              <a:pPr>
                <a:lnSpc>
                  <a:spcPct val="80000"/>
                </a:lnSpc>
                <a:buSzPct val="80000"/>
              </a:pPr>
              <a:r>
                <a:rPr lang="en-US" sz="2800" dirty="0" smtClean="0">
                  <a:gradFill>
                    <a:gsLst>
                      <a:gs pos="0">
                        <a:srgbClr val="FFFFFF"/>
                      </a:gs>
                      <a:gs pos="100000">
                        <a:srgbClr val="FFFFFF"/>
                      </a:gs>
                    </a:gsLst>
                    <a:lin ang="5400000" scaled="0"/>
                  </a:gradFill>
                </a:rPr>
                <a:t>Shipping Service</a:t>
              </a:r>
              <a:endParaRPr lang="en-US" sz="2800" dirty="0">
                <a:gradFill>
                  <a:gsLst>
                    <a:gs pos="0">
                      <a:srgbClr val="FFFFFF"/>
                    </a:gs>
                    <a:gs pos="100000">
                      <a:srgbClr val="FFFFFF"/>
                    </a:gs>
                  </a:gsLst>
                  <a:lin ang="5400000" scaled="0"/>
                </a:gradFill>
              </a:endParaRPr>
            </a:p>
          </p:txBody>
        </p:sp>
        <p:sp>
          <p:nvSpPr>
            <p:cNvPr id="29" name="TextBox 28"/>
            <p:cNvSpPr txBox="1"/>
            <p:nvPr/>
          </p:nvSpPr>
          <p:spPr>
            <a:xfrm>
              <a:off x="8873824" y="4874472"/>
              <a:ext cx="1969752" cy="221599"/>
            </a:xfrm>
            <a:prstGeom prst="rect">
              <a:avLst/>
            </a:prstGeom>
            <a:noFill/>
          </p:spPr>
          <p:txBody>
            <a:bodyPr wrap="square" lIns="0" tIns="0" rIns="0" bIns="0" rtlCol="0">
              <a:spAutoFit/>
            </a:bodyPr>
            <a:lstStyle/>
            <a:p>
              <a:pPr>
                <a:lnSpc>
                  <a:spcPct val="80000"/>
                </a:lnSpc>
                <a:buSzPct val="80000"/>
              </a:pPr>
              <a:r>
                <a:rPr lang="en-US" sz="1800" dirty="0" smtClean="0">
                  <a:gradFill>
                    <a:gsLst>
                      <a:gs pos="0">
                        <a:srgbClr val="FFFFFF"/>
                      </a:gs>
                      <a:gs pos="100000">
                        <a:srgbClr val="FFFFFF"/>
                      </a:gs>
                    </a:gsLst>
                    <a:lin ang="5400000" scaled="0"/>
                  </a:gradFill>
                </a:rPr>
                <a:t>Tracking</a:t>
              </a:r>
              <a:endParaRPr lang="en-US" sz="1800" dirty="0">
                <a:gradFill>
                  <a:gsLst>
                    <a:gs pos="0">
                      <a:srgbClr val="FFFFFF"/>
                    </a:gs>
                    <a:gs pos="100000">
                      <a:srgbClr val="FFFFFF"/>
                    </a:gs>
                  </a:gsLst>
                  <a:lin ang="5400000" scaled="0"/>
                </a:gradFill>
              </a:endParaRPr>
            </a:p>
          </p:txBody>
        </p:sp>
        <p:pic>
          <p:nvPicPr>
            <p:cNvPr id="30" name="Picture 29"/>
            <p:cNvPicPr>
              <a:picLocks noChangeAspect="1"/>
            </p:cNvPicPr>
            <p:nvPr/>
          </p:nvPicPr>
          <p:blipFill>
            <a:blip r:embed="rId5" cstate="print">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9414075" y="3540408"/>
              <a:ext cx="961309" cy="961309"/>
            </a:xfrm>
            <a:prstGeom prst="rect">
              <a:avLst/>
            </a:prstGeom>
          </p:spPr>
        </p:pic>
      </p:grpSp>
      <p:grpSp>
        <p:nvGrpSpPr>
          <p:cNvPr id="5" name="Group 4"/>
          <p:cNvGrpSpPr/>
          <p:nvPr/>
        </p:nvGrpSpPr>
        <p:grpSpPr>
          <a:xfrm>
            <a:off x="4862966" y="2975363"/>
            <a:ext cx="2615878" cy="2722552"/>
            <a:chOff x="4933306" y="2975363"/>
            <a:chExt cx="2615878" cy="2722552"/>
          </a:xfrm>
        </p:grpSpPr>
        <p:sp>
          <p:nvSpPr>
            <p:cNvPr id="17" name="TextBox 16"/>
            <p:cNvSpPr txBox="1"/>
            <p:nvPr/>
          </p:nvSpPr>
          <p:spPr>
            <a:xfrm>
              <a:off x="4933306" y="5353205"/>
              <a:ext cx="2615878" cy="344710"/>
            </a:xfrm>
            <a:prstGeom prst="rect">
              <a:avLst/>
            </a:prstGeom>
            <a:noFill/>
          </p:spPr>
          <p:txBody>
            <a:bodyPr wrap="square" lIns="0" tIns="0" rIns="0" bIns="0" rtlCol="0">
              <a:spAutoFit/>
            </a:bodyPr>
            <a:lstStyle/>
            <a:p>
              <a:pPr>
                <a:lnSpc>
                  <a:spcPct val="80000"/>
                </a:lnSpc>
                <a:buSzPct val="80000"/>
              </a:pPr>
              <a:r>
                <a:rPr lang="en-US" sz="2800" dirty="0" smtClean="0">
                  <a:gradFill>
                    <a:gsLst>
                      <a:gs pos="0">
                        <a:srgbClr val="FFFFFF"/>
                      </a:gs>
                      <a:gs pos="100000">
                        <a:srgbClr val="FFFFFF"/>
                      </a:gs>
                    </a:gsLst>
                    <a:lin ang="5400000" scaled="0"/>
                  </a:gradFill>
                </a:rPr>
                <a:t>Order Queue</a:t>
              </a:r>
              <a:endParaRPr lang="en-US" sz="2800" dirty="0">
                <a:gradFill>
                  <a:gsLst>
                    <a:gs pos="0">
                      <a:srgbClr val="FFFFFF"/>
                    </a:gs>
                    <a:gs pos="100000">
                      <a:srgbClr val="FFFFFF"/>
                    </a:gs>
                  </a:gsLst>
                  <a:lin ang="5400000" scaled="0"/>
                </a:gradFill>
              </a:endParaRPr>
            </a:p>
          </p:txBody>
        </p:sp>
        <p:sp>
          <p:nvSpPr>
            <p:cNvPr id="18" name="Rectangle 17"/>
            <p:cNvSpPr/>
            <p:nvPr/>
          </p:nvSpPr>
          <p:spPr bwMode="auto">
            <a:xfrm>
              <a:off x="4960465" y="2975363"/>
              <a:ext cx="2227027" cy="2227027"/>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sp>
        <p:nvSpPr>
          <p:cNvPr id="24" name="Title 3"/>
          <p:cNvSpPr txBox="1">
            <a:spLocks/>
          </p:cNvSpPr>
          <p:nvPr/>
        </p:nvSpPr>
        <p:spPr>
          <a:xfrm>
            <a:off x="706296" y="482600"/>
            <a:ext cx="10969625" cy="885825"/>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5400" b="0" kern="1200" cap="none" spc="-100" baseline="0" dirty="0" smtClean="0">
                <a:ln w="3175">
                  <a:noFill/>
                </a:ln>
                <a:solidFill>
                  <a:schemeClr val="bg1"/>
                </a:solidFill>
                <a:effectLst/>
                <a:latin typeface="Segoe UI Light" pitchFamily="34" charset="0"/>
                <a:ea typeface="+mn-ea"/>
                <a:cs typeface="Arial" charset="0"/>
              </a:defRPr>
            </a:lvl1pPr>
          </a:lstStyle>
          <a:p>
            <a:r>
              <a:rPr lang="en-US" sz="6400" dirty="0" smtClean="0"/>
              <a:t>Loosely Coupled</a:t>
            </a:r>
            <a:endParaRPr lang="en-US" sz="6400" dirty="0"/>
          </a:p>
        </p:txBody>
      </p:sp>
    </p:spTree>
    <p:extLst>
      <p:ext uri="{BB962C8B-B14F-4D97-AF65-F5344CB8AC3E}">
        <p14:creationId xmlns:p14="http://schemas.microsoft.com/office/powerpoint/2010/main" val="176896381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500"/>
                                        <p:tgtEl>
                                          <p:spTgt spid="51"/>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52"/>
                                        </p:tgtEl>
                                        <p:attrNameLst>
                                          <p:attrName>style.visibility</p:attrName>
                                        </p:attrNameLst>
                                      </p:cBhvr>
                                      <p:to>
                                        <p:strVal val="visible"/>
                                      </p:to>
                                    </p:set>
                                    <p:animEffect transition="in" filter="fade">
                                      <p:cBhvr>
                                        <p:cTn id="15" dur="500"/>
                                        <p:tgtEl>
                                          <p:spTgt spid="52"/>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down)">
                                      <p:cBhvr>
                                        <p:cTn id="20" dur="500"/>
                                        <p:tgtEl>
                                          <p:spTgt spid="6"/>
                                        </p:tgtEl>
                                      </p:cBhvr>
                                    </p:animEffect>
                                  </p:childTnLst>
                                </p:cTn>
                              </p:par>
                            </p:childTnLst>
                          </p:cTn>
                        </p:par>
                        <p:par>
                          <p:cTn id="21" fill="hold">
                            <p:stCondLst>
                              <p:cond delay="500"/>
                            </p:stCondLst>
                            <p:childTnLst>
                              <p:par>
                                <p:cTn id="22" presetID="10" presetClass="entr" presetSubtype="0"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childTnLst>
                                </p:cTn>
                              </p:par>
                            </p:childTnLst>
                          </p:cTn>
                        </p:par>
                        <p:par>
                          <p:cTn id="25" fill="hold">
                            <p:stCondLst>
                              <p:cond delay="1000"/>
                            </p:stCondLst>
                            <p:childTnLst>
                              <p:par>
                                <p:cTn id="26" presetID="22" presetClass="entr" presetSubtype="4" fill="hold" grpId="0" nodeType="afterEffect">
                                  <p:stCondLst>
                                    <p:cond delay="250"/>
                                  </p:stCondLst>
                                  <p:childTnLst>
                                    <p:set>
                                      <p:cBhvr>
                                        <p:cTn id="27" dur="1" fill="hold">
                                          <p:stCondLst>
                                            <p:cond delay="0"/>
                                          </p:stCondLst>
                                        </p:cTn>
                                        <p:tgtEl>
                                          <p:spTgt spid="7"/>
                                        </p:tgtEl>
                                        <p:attrNameLst>
                                          <p:attrName>style.visibility</p:attrName>
                                        </p:attrNameLst>
                                      </p:cBhvr>
                                      <p:to>
                                        <p:strVal val="visible"/>
                                      </p:to>
                                    </p:set>
                                    <p:animEffect transition="in" filter="wipe(down)">
                                      <p:cBhvr>
                                        <p:cTn id="2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8744295" y="2975363"/>
            <a:ext cx="2227027" cy="2227027"/>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0" name="Rectangle 19"/>
          <p:cNvSpPr/>
          <p:nvPr/>
        </p:nvSpPr>
        <p:spPr bwMode="auto">
          <a:xfrm>
            <a:off x="8744295" y="1726645"/>
            <a:ext cx="2227027" cy="1113514"/>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cxnSp>
        <p:nvCxnSpPr>
          <p:cNvPr id="47" name="Straight Connector 46"/>
          <p:cNvCxnSpPr/>
          <p:nvPr/>
        </p:nvCxnSpPr>
        <p:spPr>
          <a:xfrm>
            <a:off x="7847012" y="1622215"/>
            <a:ext cx="0" cy="4623840"/>
          </a:xfrm>
          <a:prstGeom prst="line">
            <a:avLst/>
          </a:prstGeom>
          <a:ln w="57150">
            <a:solidFill>
              <a:srgbClr val="85BCE6"/>
            </a:solidFill>
            <a:prstDash val="sysDash"/>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4085076" y="1622215"/>
            <a:ext cx="0" cy="4623840"/>
          </a:xfrm>
          <a:prstGeom prst="line">
            <a:avLst/>
          </a:prstGeom>
          <a:ln w="57150">
            <a:solidFill>
              <a:srgbClr val="85BCE6"/>
            </a:solidFill>
            <a:prstDash val="sysDash"/>
          </a:ln>
        </p:spPr>
        <p:style>
          <a:lnRef idx="1">
            <a:schemeClr val="accent1"/>
          </a:lnRef>
          <a:fillRef idx="0">
            <a:schemeClr val="accent1"/>
          </a:fillRef>
          <a:effectRef idx="0">
            <a:schemeClr val="accent1"/>
          </a:effectRef>
          <a:fontRef idx="minor">
            <a:schemeClr val="tx1"/>
          </a:fontRef>
        </p:style>
      </p:cxnSp>
      <p:sp>
        <p:nvSpPr>
          <p:cNvPr id="49" name="Down Arrow 48"/>
          <p:cNvSpPr/>
          <p:nvPr/>
        </p:nvSpPr>
        <p:spPr bwMode="auto">
          <a:xfrm rot="16200000">
            <a:off x="3839659" y="3290785"/>
            <a:ext cx="353327" cy="1589658"/>
          </a:xfrm>
          <a:prstGeom prst="downArrow">
            <a:avLst>
              <a:gd name="adj1" fmla="val 42122"/>
              <a:gd name="adj2" fmla="val 62085"/>
            </a:avLst>
          </a:prstGeom>
          <a:solidFill>
            <a:srgbClr val="FFFFFF">
              <a:alpha val="50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50" name="Down Arrow 49"/>
          <p:cNvSpPr/>
          <p:nvPr/>
        </p:nvSpPr>
        <p:spPr bwMode="auto">
          <a:xfrm rot="16200000">
            <a:off x="7726852" y="3301106"/>
            <a:ext cx="353327" cy="1569015"/>
          </a:xfrm>
          <a:prstGeom prst="downArrow">
            <a:avLst>
              <a:gd name="adj1" fmla="val 42122"/>
              <a:gd name="adj2" fmla="val 62085"/>
            </a:avLst>
          </a:prstGeom>
          <a:solidFill>
            <a:srgbClr val="FFFFFF">
              <a:alpha val="50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7" name="U-Turn Arrow 6"/>
          <p:cNvSpPr/>
          <p:nvPr/>
        </p:nvSpPr>
        <p:spPr bwMode="auto">
          <a:xfrm rot="5400000" flipH="1">
            <a:off x="10453120" y="2625822"/>
            <a:ext cx="2085665" cy="1051409"/>
          </a:xfrm>
          <a:prstGeom prst="uturnArrow">
            <a:avLst>
              <a:gd name="adj1" fmla="val 15696"/>
              <a:gd name="adj2" fmla="val 17984"/>
              <a:gd name="adj3" fmla="val 19799"/>
              <a:gd name="adj4" fmla="val 36000"/>
              <a:gd name="adj5" fmla="val 83916"/>
            </a:avLst>
          </a:prstGeom>
          <a:solidFill>
            <a:srgbClr val="FFFFFF">
              <a:alpha val="50196"/>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1" name="TextBox 20"/>
          <p:cNvSpPr txBox="1"/>
          <p:nvPr/>
        </p:nvSpPr>
        <p:spPr>
          <a:xfrm>
            <a:off x="664949" y="5353205"/>
            <a:ext cx="2615878" cy="344710"/>
          </a:xfrm>
          <a:prstGeom prst="rect">
            <a:avLst/>
          </a:prstGeom>
          <a:noFill/>
        </p:spPr>
        <p:txBody>
          <a:bodyPr wrap="square" lIns="0" tIns="0" rIns="0" bIns="0" rtlCol="0">
            <a:spAutoFit/>
          </a:bodyPr>
          <a:lstStyle/>
          <a:p>
            <a:pPr>
              <a:lnSpc>
                <a:spcPct val="80000"/>
              </a:lnSpc>
              <a:buSzPct val="80000"/>
            </a:pPr>
            <a:r>
              <a:rPr lang="en-US" sz="2800" dirty="0" smtClean="0">
                <a:gradFill>
                  <a:gsLst>
                    <a:gs pos="0">
                      <a:srgbClr val="FFFFFF"/>
                    </a:gs>
                    <a:gs pos="100000">
                      <a:srgbClr val="FFFFFF"/>
                    </a:gs>
                  </a:gsLst>
                  <a:lin ang="5400000" scaled="0"/>
                </a:gradFill>
              </a:rPr>
              <a:t>Store Front End</a:t>
            </a:r>
            <a:endParaRPr lang="en-US" sz="2800" dirty="0">
              <a:gradFill>
                <a:gsLst>
                  <a:gs pos="0">
                    <a:srgbClr val="FFFFFF"/>
                  </a:gs>
                  <a:gs pos="100000">
                    <a:srgbClr val="FFFFFF"/>
                  </a:gs>
                </a:gsLst>
                <a:lin ang="5400000" scaled="0"/>
              </a:gradFill>
            </a:endParaRPr>
          </a:p>
        </p:txBody>
      </p:sp>
      <p:sp>
        <p:nvSpPr>
          <p:cNvPr id="22" name="TextBox 21"/>
          <p:cNvSpPr txBox="1"/>
          <p:nvPr/>
        </p:nvSpPr>
        <p:spPr>
          <a:xfrm>
            <a:off x="4862966" y="5353205"/>
            <a:ext cx="2615878" cy="344710"/>
          </a:xfrm>
          <a:prstGeom prst="rect">
            <a:avLst/>
          </a:prstGeom>
          <a:noFill/>
        </p:spPr>
        <p:txBody>
          <a:bodyPr wrap="square" lIns="0" tIns="0" rIns="0" bIns="0" rtlCol="0">
            <a:spAutoFit/>
          </a:bodyPr>
          <a:lstStyle/>
          <a:p>
            <a:pPr>
              <a:lnSpc>
                <a:spcPct val="80000"/>
              </a:lnSpc>
              <a:buSzPct val="80000"/>
            </a:pPr>
            <a:r>
              <a:rPr lang="en-US" sz="2800" dirty="0" smtClean="0">
                <a:gradFill>
                  <a:gsLst>
                    <a:gs pos="0">
                      <a:srgbClr val="FFFFFF"/>
                    </a:gs>
                    <a:gs pos="100000">
                      <a:srgbClr val="FFFFFF"/>
                    </a:gs>
                  </a:gsLst>
                  <a:lin ang="5400000" scaled="0"/>
                </a:gradFill>
              </a:rPr>
              <a:t>Order Queue</a:t>
            </a:r>
            <a:endParaRPr lang="en-US" sz="2800" dirty="0">
              <a:gradFill>
                <a:gsLst>
                  <a:gs pos="0">
                    <a:srgbClr val="FFFFFF"/>
                  </a:gs>
                  <a:gs pos="100000">
                    <a:srgbClr val="FFFFFF"/>
                  </a:gs>
                </a:gsLst>
                <a:lin ang="5400000" scaled="0"/>
              </a:gradFill>
            </a:endParaRPr>
          </a:p>
        </p:txBody>
      </p:sp>
      <p:sp>
        <p:nvSpPr>
          <p:cNvPr id="23" name="TextBox 22"/>
          <p:cNvSpPr txBox="1"/>
          <p:nvPr/>
        </p:nvSpPr>
        <p:spPr>
          <a:xfrm>
            <a:off x="8703318" y="5353205"/>
            <a:ext cx="2615878" cy="344710"/>
          </a:xfrm>
          <a:prstGeom prst="rect">
            <a:avLst/>
          </a:prstGeom>
          <a:noFill/>
        </p:spPr>
        <p:txBody>
          <a:bodyPr wrap="square" lIns="0" tIns="0" rIns="0" bIns="0" rtlCol="0">
            <a:spAutoFit/>
          </a:bodyPr>
          <a:lstStyle/>
          <a:p>
            <a:pPr>
              <a:lnSpc>
                <a:spcPct val="80000"/>
              </a:lnSpc>
              <a:buSzPct val="80000"/>
            </a:pPr>
            <a:r>
              <a:rPr lang="en-US" sz="2800" dirty="0" smtClean="0">
                <a:gradFill>
                  <a:gsLst>
                    <a:gs pos="0">
                      <a:srgbClr val="FFFFFF"/>
                    </a:gs>
                    <a:gs pos="100000">
                      <a:srgbClr val="FFFFFF"/>
                    </a:gs>
                  </a:gsLst>
                  <a:lin ang="5400000" scaled="0"/>
                </a:gradFill>
              </a:rPr>
              <a:t>Shipping Service</a:t>
            </a:r>
            <a:endParaRPr lang="en-US" sz="2800" dirty="0">
              <a:gradFill>
                <a:gsLst>
                  <a:gs pos="0">
                    <a:srgbClr val="FFFFFF"/>
                  </a:gs>
                  <a:gs pos="100000">
                    <a:srgbClr val="FFFFFF"/>
                  </a:gs>
                </a:gsLst>
                <a:lin ang="5400000" scaled="0"/>
              </a:gradFill>
            </a:endParaRPr>
          </a:p>
        </p:txBody>
      </p:sp>
      <p:pic>
        <p:nvPicPr>
          <p:cNvPr id="27" name="Picture 2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67278" y="2073435"/>
            <a:ext cx="1040086" cy="662709"/>
          </a:xfrm>
          <a:prstGeom prst="rect">
            <a:avLst/>
          </a:prstGeom>
        </p:spPr>
      </p:pic>
      <p:sp>
        <p:nvSpPr>
          <p:cNvPr id="28" name="TextBox 27"/>
          <p:cNvSpPr txBox="1"/>
          <p:nvPr/>
        </p:nvSpPr>
        <p:spPr>
          <a:xfrm>
            <a:off x="8873824" y="1832333"/>
            <a:ext cx="1969752" cy="221599"/>
          </a:xfrm>
          <a:prstGeom prst="rect">
            <a:avLst/>
          </a:prstGeom>
          <a:noFill/>
        </p:spPr>
        <p:txBody>
          <a:bodyPr wrap="square" lIns="0" tIns="0" rIns="0" bIns="0" rtlCol="0">
            <a:spAutoFit/>
          </a:bodyPr>
          <a:lstStyle/>
          <a:p>
            <a:pPr>
              <a:lnSpc>
                <a:spcPct val="80000"/>
              </a:lnSpc>
              <a:buSzPct val="80000"/>
            </a:pPr>
            <a:r>
              <a:rPr lang="en-US" sz="1800" dirty="0" smtClean="0">
                <a:gradFill>
                  <a:gsLst>
                    <a:gs pos="0">
                      <a:srgbClr val="FFFFFF"/>
                    </a:gs>
                    <a:gs pos="100000">
                      <a:srgbClr val="FFFFFF"/>
                    </a:gs>
                  </a:gsLst>
                  <a:lin ang="5400000" scaled="0"/>
                </a:gradFill>
              </a:rPr>
              <a:t>Drivers</a:t>
            </a:r>
            <a:endParaRPr lang="en-US" sz="1800" dirty="0">
              <a:gradFill>
                <a:gsLst>
                  <a:gs pos="0">
                    <a:srgbClr val="FFFFFF"/>
                  </a:gs>
                  <a:gs pos="100000">
                    <a:srgbClr val="FFFFFF"/>
                  </a:gs>
                </a:gsLst>
                <a:lin ang="5400000" scaled="0"/>
              </a:gradFill>
            </a:endParaRPr>
          </a:p>
        </p:txBody>
      </p:sp>
      <p:sp>
        <p:nvSpPr>
          <p:cNvPr id="29" name="TextBox 28"/>
          <p:cNvSpPr txBox="1"/>
          <p:nvPr/>
        </p:nvSpPr>
        <p:spPr>
          <a:xfrm>
            <a:off x="8873824" y="4874472"/>
            <a:ext cx="1969752" cy="221599"/>
          </a:xfrm>
          <a:prstGeom prst="rect">
            <a:avLst/>
          </a:prstGeom>
          <a:noFill/>
        </p:spPr>
        <p:txBody>
          <a:bodyPr wrap="square" lIns="0" tIns="0" rIns="0" bIns="0" rtlCol="0">
            <a:spAutoFit/>
          </a:bodyPr>
          <a:lstStyle/>
          <a:p>
            <a:pPr>
              <a:lnSpc>
                <a:spcPct val="80000"/>
              </a:lnSpc>
              <a:buSzPct val="80000"/>
            </a:pPr>
            <a:r>
              <a:rPr lang="en-US" sz="1800" dirty="0" smtClean="0">
                <a:gradFill>
                  <a:gsLst>
                    <a:gs pos="0">
                      <a:srgbClr val="FFFFFF"/>
                    </a:gs>
                    <a:gs pos="100000">
                      <a:srgbClr val="FFFFFF"/>
                    </a:gs>
                  </a:gsLst>
                  <a:lin ang="5400000" scaled="0"/>
                </a:gradFill>
              </a:rPr>
              <a:t>Tracking</a:t>
            </a:r>
            <a:endParaRPr lang="en-US" sz="1800" dirty="0">
              <a:gradFill>
                <a:gsLst>
                  <a:gs pos="0">
                    <a:srgbClr val="FFFFFF"/>
                  </a:gs>
                  <a:gs pos="100000">
                    <a:srgbClr val="FFFFFF"/>
                  </a:gs>
                </a:gsLst>
                <a:lin ang="5400000" scaled="0"/>
              </a:gradFill>
            </a:endParaRPr>
          </a:p>
        </p:txBody>
      </p:sp>
      <p:pic>
        <p:nvPicPr>
          <p:cNvPr id="30" name="Picture 29"/>
          <p:cNvPicPr>
            <a:picLocks noChangeAspect="1"/>
          </p:cNvPicPr>
          <p:nvPr/>
        </p:nvPicPr>
        <p:blipFill>
          <a:blip r:embed="rId4" cstate="print">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9414075" y="3540408"/>
            <a:ext cx="961309" cy="961309"/>
          </a:xfrm>
          <a:prstGeom prst="rect">
            <a:avLst/>
          </a:prstGeom>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06296" y="2975364"/>
            <a:ext cx="2520672" cy="2220506"/>
          </a:xfrm>
          <a:prstGeom prst="rect">
            <a:avLst/>
          </a:prstGeom>
        </p:spPr>
      </p:pic>
      <p:sp>
        <p:nvSpPr>
          <p:cNvPr id="32" name="Rectangle 31"/>
          <p:cNvSpPr/>
          <p:nvPr/>
        </p:nvSpPr>
        <p:spPr bwMode="auto">
          <a:xfrm>
            <a:off x="4890125" y="2975363"/>
            <a:ext cx="2227027" cy="2227027"/>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43" name="Picture 4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553461" y="3641697"/>
            <a:ext cx="838853" cy="873806"/>
          </a:xfrm>
          <a:prstGeom prst="rect">
            <a:avLst/>
          </a:prstGeom>
        </p:spPr>
      </p:pic>
      <p:sp>
        <p:nvSpPr>
          <p:cNvPr id="24" name="Title 3"/>
          <p:cNvSpPr txBox="1">
            <a:spLocks/>
          </p:cNvSpPr>
          <p:nvPr/>
        </p:nvSpPr>
        <p:spPr>
          <a:xfrm>
            <a:off x="706296" y="482600"/>
            <a:ext cx="10969625" cy="885825"/>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5400" b="0" kern="1200" cap="none" spc="-100" baseline="0" dirty="0" smtClean="0">
                <a:ln w="3175">
                  <a:noFill/>
                </a:ln>
                <a:solidFill>
                  <a:schemeClr val="bg1"/>
                </a:solidFill>
                <a:effectLst/>
                <a:latin typeface="Segoe UI Light" pitchFamily="34" charset="0"/>
                <a:ea typeface="+mn-ea"/>
                <a:cs typeface="Arial" charset="0"/>
              </a:defRPr>
            </a:lvl1pPr>
          </a:lstStyle>
          <a:p>
            <a:r>
              <a:rPr lang="en-US" sz="6400" dirty="0" smtClean="0"/>
              <a:t>Loosely Coupled</a:t>
            </a:r>
            <a:endParaRPr lang="en-US" sz="6400" dirty="0"/>
          </a:p>
        </p:txBody>
      </p:sp>
    </p:spTree>
    <p:extLst>
      <p:ext uri="{BB962C8B-B14F-4D97-AF65-F5344CB8AC3E}">
        <p14:creationId xmlns:p14="http://schemas.microsoft.com/office/powerpoint/2010/main" val="282663146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childTnLst>
                          </p:cTn>
                        </p:par>
                        <p:par>
                          <p:cTn id="8" fill="hold">
                            <p:stCondLst>
                              <p:cond delay="500"/>
                            </p:stCondLst>
                            <p:childTnLst>
                              <p:par>
                                <p:cTn id="9" presetID="12" presetClass="entr" presetSubtype="8" fill="hold" grpId="0" nodeType="afterEffect">
                                  <p:stCondLst>
                                    <p:cond delay="500"/>
                                  </p:stCondLst>
                                  <p:childTnLst>
                                    <p:set>
                                      <p:cBhvr>
                                        <p:cTn id="10" dur="1" fill="hold">
                                          <p:stCondLst>
                                            <p:cond delay="0"/>
                                          </p:stCondLst>
                                        </p:cTn>
                                        <p:tgtEl>
                                          <p:spTgt spid="49"/>
                                        </p:tgtEl>
                                        <p:attrNameLst>
                                          <p:attrName>style.visibility</p:attrName>
                                        </p:attrNameLst>
                                      </p:cBhvr>
                                      <p:to>
                                        <p:strVal val="visible"/>
                                      </p:to>
                                    </p:set>
                                    <p:anim calcmode="lin" valueType="num">
                                      <p:cBhvr additive="base">
                                        <p:cTn id="11" dur="500"/>
                                        <p:tgtEl>
                                          <p:spTgt spid="49"/>
                                        </p:tgtEl>
                                        <p:attrNameLst>
                                          <p:attrName>ppt_x</p:attrName>
                                        </p:attrNameLst>
                                      </p:cBhvr>
                                      <p:tavLst>
                                        <p:tav tm="0">
                                          <p:val>
                                            <p:strVal val="#ppt_x-#ppt_w*1.125000"/>
                                          </p:val>
                                        </p:tav>
                                        <p:tav tm="100000">
                                          <p:val>
                                            <p:strVal val="#ppt_x"/>
                                          </p:val>
                                        </p:tav>
                                      </p:tavLst>
                                    </p:anim>
                                    <p:animEffect transition="in" filter="wipe(right)">
                                      <p:cBhvr>
                                        <p:cTn id="12" dur="500"/>
                                        <p:tgtEl>
                                          <p:spTgt spid="49"/>
                                        </p:tgtEl>
                                      </p:cBhvr>
                                    </p:animEffect>
                                  </p:childTnLst>
                                </p:cTn>
                              </p:par>
                            </p:childTnLst>
                          </p:cTn>
                        </p:par>
                        <p:par>
                          <p:cTn id="13" fill="hold">
                            <p:stCondLst>
                              <p:cond delay="1500"/>
                            </p:stCondLst>
                            <p:childTnLst>
                              <p:par>
                                <p:cTn id="14" presetID="42" presetClass="path" presetSubtype="0" accel="50000" decel="50000" fill="hold" nodeType="afterEffect">
                                  <p:stCondLst>
                                    <p:cond delay="0"/>
                                  </p:stCondLst>
                                  <p:childTnLst>
                                    <p:animMotion origin="layout" path="M -3.29859E-6 4.07407E-6 L 0.32687 -0.00024 " pathEditMode="relative" rAng="0" ptsTypes="AA">
                                      <p:cBhvr>
                                        <p:cTn id="15" dur="2000" fill="hold"/>
                                        <p:tgtEl>
                                          <p:spTgt spid="43"/>
                                        </p:tgtEl>
                                        <p:attrNameLst>
                                          <p:attrName>ppt_x</p:attrName>
                                          <p:attrName>ppt_y</p:attrName>
                                        </p:attrNameLst>
                                      </p:cBhvr>
                                      <p:rCtr x="16337" y="-23"/>
                                    </p:animMotion>
                                  </p:childTnLst>
                                </p:cTn>
                              </p:par>
                            </p:childTnLst>
                          </p:cTn>
                        </p:par>
                        <p:par>
                          <p:cTn id="16" fill="hold">
                            <p:stCondLst>
                              <p:cond delay="3500"/>
                            </p:stCondLst>
                            <p:childTnLst>
                              <p:par>
                                <p:cTn id="17" presetID="10" presetClass="exit" presetSubtype="0" fill="hold" grpId="1" nodeType="afterEffect">
                                  <p:stCondLst>
                                    <p:cond delay="0"/>
                                  </p:stCondLst>
                                  <p:childTnLst>
                                    <p:animEffect transition="out" filter="fade">
                                      <p:cBhvr>
                                        <p:cTn id="18" dur="500"/>
                                        <p:tgtEl>
                                          <p:spTgt spid="49"/>
                                        </p:tgtEl>
                                      </p:cBhvr>
                                    </p:animEffect>
                                    <p:set>
                                      <p:cBhvr>
                                        <p:cTn id="19" dur="1" fill="hold">
                                          <p:stCondLst>
                                            <p:cond delay="499"/>
                                          </p:stCondLst>
                                        </p:cTn>
                                        <p:tgtEl>
                                          <p:spTgt spid="49"/>
                                        </p:tgtEl>
                                        <p:attrNameLst>
                                          <p:attrName>style.visibility</p:attrName>
                                        </p:attrNameLst>
                                      </p:cBhvr>
                                      <p:to>
                                        <p:strVal val="hidden"/>
                                      </p:to>
                                    </p:set>
                                  </p:childTnLst>
                                </p:cTn>
                              </p:par>
                            </p:childTnLst>
                          </p:cTn>
                        </p:par>
                        <p:par>
                          <p:cTn id="20" fill="hold">
                            <p:stCondLst>
                              <p:cond delay="4000"/>
                            </p:stCondLst>
                            <p:childTnLst>
                              <p:par>
                                <p:cTn id="21" presetID="12" presetClass="entr" presetSubtype="8" fill="hold" grpId="0" nodeType="afterEffect">
                                  <p:stCondLst>
                                    <p:cond delay="25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p:tgtEl>
                                          <p:spTgt spid="50"/>
                                        </p:tgtEl>
                                        <p:attrNameLst>
                                          <p:attrName>ppt_x</p:attrName>
                                        </p:attrNameLst>
                                      </p:cBhvr>
                                      <p:tavLst>
                                        <p:tav tm="0">
                                          <p:val>
                                            <p:strVal val="#ppt_x-#ppt_w*1.125000"/>
                                          </p:val>
                                        </p:tav>
                                        <p:tav tm="100000">
                                          <p:val>
                                            <p:strVal val="#ppt_x"/>
                                          </p:val>
                                        </p:tav>
                                      </p:tavLst>
                                    </p:anim>
                                    <p:animEffect transition="in" filter="wipe(right)">
                                      <p:cBhvr>
                                        <p:cTn id="24" dur="500"/>
                                        <p:tgtEl>
                                          <p:spTgt spid="50"/>
                                        </p:tgtEl>
                                      </p:cBhvr>
                                    </p:animEffect>
                                  </p:childTnLst>
                                </p:cTn>
                              </p:par>
                            </p:childTnLst>
                          </p:cTn>
                        </p:par>
                        <p:par>
                          <p:cTn id="25" fill="hold">
                            <p:stCondLst>
                              <p:cond delay="4750"/>
                            </p:stCondLst>
                            <p:childTnLst>
                              <p:par>
                                <p:cTn id="26" presetID="63" presetClass="path" presetSubtype="0" accel="50000" decel="50000" fill="hold" nodeType="afterEffect">
                                  <p:stCondLst>
                                    <p:cond delay="0"/>
                                  </p:stCondLst>
                                  <p:childTnLst>
                                    <p:animMotion origin="layout" path="M 0.32682 -0.00023 L 0.64935 -0.00023 " pathEditMode="relative" rAng="0" ptsTypes="AA">
                                      <p:cBhvr>
                                        <p:cTn id="27" dur="2000" fill="hold"/>
                                        <p:tgtEl>
                                          <p:spTgt spid="43"/>
                                        </p:tgtEl>
                                        <p:attrNameLst>
                                          <p:attrName>ppt_x</p:attrName>
                                          <p:attrName>ppt_y</p:attrName>
                                        </p:attrNameLst>
                                      </p:cBhvr>
                                      <p:rCtr x="16120" y="0"/>
                                    </p:animMotion>
                                  </p:childTnLst>
                                </p:cTn>
                              </p:par>
                              <p:par>
                                <p:cTn id="28" presetID="10" presetClass="exit" presetSubtype="0" fill="hold" nodeType="withEffect">
                                  <p:stCondLst>
                                    <p:cond delay="1500"/>
                                  </p:stCondLst>
                                  <p:childTnLst>
                                    <p:animEffect transition="out" filter="fade">
                                      <p:cBhvr>
                                        <p:cTn id="29" dur="500"/>
                                        <p:tgtEl>
                                          <p:spTgt spid="43"/>
                                        </p:tgtEl>
                                      </p:cBhvr>
                                    </p:animEffect>
                                    <p:set>
                                      <p:cBhvr>
                                        <p:cTn id="30" dur="1" fill="hold">
                                          <p:stCondLst>
                                            <p:cond delay="499"/>
                                          </p:stCondLst>
                                        </p:cTn>
                                        <p:tgtEl>
                                          <p:spTgt spid="43"/>
                                        </p:tgtEl>
                                        <p:attrNameLst>
                                          <p:attrName>style.visibility</p:attrName>
                                        </p:attrNameLst>
                                      </p:cBhvr>
                                      <p:to>
                                        <p:strVal val="hidden"/>
                                      </p:to>
                                    </p:set>
                                  </p:childTnLst>
                                </p:cTn>
                              </p:par>
                            </p:childTnLst>
                          </p:cTn>
                        </p:par>
                        <p:par>
                          <p:cTn id="31" fill="hold">
                            <p:stCondLst>
                              <p:cond delay="6750"/>
                            </p:stCondLst>
                            <p:childTnLst>
                              <p:par>
                                <p:cTn id="32" presetID="10" presetClass="exit" presetSubtype="0" fill="hold" grpId="1" nodeType="afterEffect">
                                  <p:stCondLst>
                                    <p:cond delay="0"/>
                                  </p:stCondLst>
                                  <p:childTnLst>
                                    <p:animEffect transition="out" filter="fade">
                                      <p:cBhvr>
                                        <p:cTn id="33" dur="500"/>
                                        <p:tgtEl>
                                          <p:spTgt spid="50"/>
                                        </p:tgtEl>
                                      </p:cBhvr>
                                    </p:animEffect>
                                    <p:set>
                                      <p:cBhvr>
                                        <p:cTn id="34" dur="1" fill="hold">
                                          <p:stCondLst>
                                            <p:cond delay="499"/>
                                          </p:stCondLst>
                                        </p:cTn>
                                        <p:tgtEl>
                                          <p:spTgt spid="5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49" grpId="1" animBg="1"/>
      <p:bldP spid="50" grpId="0" animBg="1"/>
      <p:bldP spid="50" grpId="1"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bwMode="auto">
          <a:xfrm>
            <a:off x="4890125" y="2975363"/>
            <a:ext cx="2227027" cy="2227027"/>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cxnSp>
        <p:nvCxnSpPr>
          <p:cNvPr id="47" name="Straight Connector 46"/>
          <p:cNvCxnSpPr/>
          <p:nvPr/>
        </p:nvCxnSpPr>
        <p:spPr>
          <a:xfrm>
            <a:off x="7847012" y="1622215"/>
            <a:ext cx="0" cy="4623840"/>
          </a:xfrm>
          <a:prstGeom prst="line">
            <a:avLst/>
          </a:prstGeom>
          <a:ln w="57150">
            <a:solidFill>
              <a:srgbClr val="85BCE6"/>
            </a:solidFill>
            <a:prstDash val="sysDash"/>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a:off x="4085076" y="1622215"/>
            <a:ext cx="0" cy="4623840"/>
          </a:xfrm>
          <a:prstGeom prst="line">
            <a:avLst/>
          </a:prstGeom>
          <a:ln w="57150">
            <a:solidFill>
              <a:srgbClr val="85BCE6"/>
            </a:solidFill>
            <a:prstDash val="sysDash"/>
          </a:ln>
        </p:spPr>
        <p:style>
          <a:lnRef idx="1">
            <a:schemeClr val="accent1"/>
          </a:lnRef>
          <a:fillRef idx="0">
            <a:schemeClr val="accent1"/>
          </a:fillRef>
          <a:effectRef idx="0">
            <a:schemeClr val="accent1"/>
          </a:effectRef>
          <a:fontRef idx="minor">
            <a:schemeClr val="tx1"/>
          </a:fontRef>
        </p:style>
      </p:cxnSp>
      <p:sp>
        <p:nvSpPr>
          <p:cNvPr id="49" name="Down Arrow 48"/>
          <p:cNvSpPr/>
          <p:nvPr/>
        </p:nvSpPr>
        <p:spPr bwMode="auto">
          <a:xfrm rot="16200000">
            <a:off x="3839659" y="3290785"/>
            <a:ext cx="353327" cy="1589658"/>
          </a:xfrm>
          <a:prstGeom prst="downArrow">
            <a:avLst>
              <a:gd name="adj1" fmla="val 42122"/>
              <a:gd name="adj2" fmla="val 62085"/>
            </a:avLst>
          </a:prstGeom>
          <a:solidFill>
            <a:srgbClr val="FFFFFF">
              <a:alpha val="50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50" name="Down Arrow 49"/>
          <p:cNvSpPr/>
          <p:nvPr/>
        </p:nvSpPr>
        <p:spPr bwMode="auto">
          <a:xfrm rot="16200000">
            <a:off x="7726852" y="3301106"/>
            <a:ext cx="353327" cy="1569015"/>
          </a:xfrm>
          <a:prstGeom prst="downArrow">
            <a:avLst>
              <a:gd name="adj1" fmla="val 42122"/>
              <a:gd name="adj2" fmla="val 62085"/>
            </a:avLst>
          </a:prstGeom>
          <a:solidFill>
            <a:srgbClr val="FFFFFF">
              <a:alpha val="50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40" name="Picture 3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6296" y="2975363"/>
            <a:ext cx="2520673" cy="2220507"/>
          </a:xfrm>
          <a:prstGeom prst="rect">
            <a:avLst/>
          </a:prstGeom>
        </p:spPr>
      </p:pic>
      <p:sp>
        <p:nvSpPr>
          <p:cNvPr id="7" name="U-Turn Arrow 6"/>
          <p:cNvSpPr/>
          <p:nvPr/>
        </p:nvSpPr>
        <p:spPr bwMode="auto">
          <a:xfrm rot="5400000" flipH="1">
            <a:off x="10453120" y="2625822"/>
            <a:ext cx="2085665" cy="1051409"/>
          </a:xfrm>
          <a:prstGeom prst="uturnArrow">
            <a:avLst>
              <a:gd name="adj1" fmla="val 15696"/>
              <a:gd name="adj2" fmla="val 17984"/>
              <a:gd name="adj3" fmla="val 19799"/>
              <a:gd name="adj4" fmla="val 36000"/>
              <a:gd name="adj5" fmla="val 83916"/>
            </a:avLst>
          </a:prstGeom>
          <a:solidFill>
            <a:srgbClr val="FFFFFF">
              <a:alpha val="50196"/>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37" name="Rectangle 36"/>
          <p:cNvSpPr/>
          <p:nvPr/>
        </p:nvSpPr>
        <p:spPr bwMode="auto">
          <a:xfrm>
            <a:off x="8743221" y="2975363"/>
            <a:ext cx="2227027" cy="2227027"/>
          </a:xfrm>
          <a:prstGeom prst="rect">
            <a:avLst/>
          </a:prstGeom>
          <a:solidFill>
            <a:srgbClr val="ED1E79"/>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38" name="Rectangle 37"/>
          <p:cNvSpPr/>
          <p:nvPr/>
        </p:nvSpPr>
        <p:spPr bwMode="auto">
          <a:xfrm>
            <a:off x="8743221" y="1726645"/>
            <a:ext cx="2227027" cy="1113514"/>
          </a:xfrm>
          <a:prstGeom prst="rect">
            <a:avLst/>
          </a:prstGeom>
          <a:solidFill>
            <a:srgbClr val="ED1E79"/>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6296" y="2975364"/>
            <a:ext cx="2520672" cy="2220506"/>
          </a:xfrm>
          <a:prstGeom prst="rect">
            <a:avLst/>
          </a:prstGeom>
        </p:spPr>
      </p:pic>
      <p:sp>
        <p:nvSpPr>
          <p:cNvPr id="3" name="Rectangle 2"/>
          <p:cNvSpPr/>
          <p:nvPr/>
        </p:nvSpPr>
        <p:spPr bwMode="auto">
          <a:xfrm>
            <a:off x="8744295" y="2975363"/>
            <a:ext cx="2227027" cy="2227027"/>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0" name="Rectangle 19"/>
          <p:cNvSpPr/>
          <p:nvPr/>
        </p:nvSpPr>
        <p:spPr bwMode="auto">
          <a:xfrm>
            <a:off x="8744295" y="1726645"/>
            <a:ext cx="2227027" cy="1113514"/>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1" name="TextBox 20"/>
          <p:cNvSpPr txBox="1"/>
          <p:nvPr/>
        </p:nvSpPr>
        <p:spPr>
          <a:xfrm>
            <a:off x="664949" y="5353205"/>
            <a:ext cx="2615878" cy="344710"/>
          </a:xfrm>
          <a:prstGeom prst="rect">
            <a:avLst/>
          </a:prstGeom>
          <a:noFill/>
        </p:spPr>
        <p:txBody>
          <a:bodyPr wrap="square" lIns="0" tIns="0" rIns="0" bIns="0" rtlCol="0">
            <a:spAutoFit/>
          </a:bodyPr>
          <a:lstStyle/>
          <a:p>
            <a:pPr>
              <a:lnSpc>
                <a:spcPct val="80000"/>
              </a:lnSpc>
              <a:buSzPct val="80000"/>
            </a:pPr>
            <a:r>
              <a:rPr lang="en-US" sz="2800" dirty="0" smtClean="0">
                <a:gradFill>
                  <a:gsLst>
                    <a:gs pos="0">
                      <a:srgbClr val="FFFFFF"/>
                    </a:gs>
                    <a:gs pos="100000">
                      <a:srgbClr val="FFFFFF"/>
                    </a:gs>
                  </a:gsLst>
                  <a:lin ang="5400000" scaled="0"/>
                </a:gradFill>
              </a:rPr>
              <a:t>Store Front End</a:t>
            </a:r>
            <a:endParaRPr lang="en-US" sz="2800" dirty="0">
              <a:gradFill>
                <a:gsLst>
                  <a:gs pos="0">
                    <a:srgbClr val="FFFFFF"/>
                  </a:gs>
                  <a:gs pos="100000">
                    <a:srgbClr val="FFFFFF"/>
                  </a:gs>
                </a:gsLst>
                <a:lin ang="5400000" scaled="0"/>
              </a:gradFill>
            </a:endParaRPr>
          </a:p>
        </p:txBody>
      </p:sp>
      <p:sp>
        <p:nvSpPr>
          <p:cNvPr id="22" name="TextBox 21"/>
          <p:cNvSpPr txBox="1"/>
          <p:nvPr/>
        </p:nvSpPr>
        <p:spPr>
          <a:xfrm>
            <a:off x="4862966" y="5353205"/>
            <a:ext cx="2615878" cy="344710"/>
          </a:xfrm>
          <a:prstGeom prst="rect">
            <a:avLst/>
          </a:prstGeom>
          <a:noFill/>
        </p:spPr>
        <p:txBody>
          <a:bodyPr wrap="square" lIns="0" tIns="0" rIns="0" bIns="0" rtlCol="0">
            <a:spAutoFit/>
          </a:bodyPr>
          <a:lstStyle/>
          <a:p>
            <a:pPr>
              <a:lnSpc>
                <a:spcPct val="80000"/>
              </a:lnSpc>
              <a:buSzPct val="80000"/>
            </a:pPr>
            <a:r>
              <a:rPr lang="en-US" sz="2800" dirty="0" smtClean="0">
                <a:gradFill>
                  <a:gsLst>
                    <a:gs pos="0">
                      <a:srgbClr val="FFFFFF"/>
                    </a:gs>
                    <a:gs pos="100000">
                      <a:srgbClr val="FFFFFF"/>
                    </a:gs>
                  </a:gsLst>
                  <a:lin ang="5400000" scaled="0"/>
                </a:gradFill>
              </a:rPr>
              <a:t>Order Queue</a:t>
            </a:r>
            <a:endParaRPr lang="en-US" sz="2800" dirty="0">
              <a:gradFill>
                <a:gsLst>
                  <a:gs pos="0">
                    <a:srgbClr val="FFFFFF"/>
                  </a:gs>
                  <a:gs pos="100000">
                    <a:srgbClr val="FFFFFF"/>
                  </a:gs>
                </a:gsLst>
                <a:lin ang="5400000" scaled="0"/>
              </a:gradFill>
            </a:endParaRPr>
          </a:p>
        </p:txBody>
      </p:sp>
      <p:sp>
        <p:nvSpPr>
          <p:cNvPr id="23" name="TextBox 22"/>
          <p:cNvSpPr txBox="1"/>
          <p:nvPr/>
        </p:nvSpPr>
        <p:spPr>
          <a:xfrm>
            <a:off x="8703318" y="5353205"/>
            <a:ext cx="2615878" cy="344710"/>
          </a:xfrm>
          <a:prstGeom prst="rect">
            <a:avLst/>
          </a:prstGeom>
          <a:noFill/>
        </p:spPr>
        <p:txBody>
          <a:bodyPr wrap="square" lIns="0" tIns="0" rIns="0" bIns="0" rtlCol="0">
            <a:spAutoFit/>
          </a:bodyPr>
          <a:lstStyle/>
          <a:p>
            <a:pPr>
              <a:lnSpc>
                <a:spcPct val="80000"/>
              </a:lnSpc>
              <a:buSzPct val="80000"/>
            </a:pPr>
            <a:r>
              <a:rPr lang="en-US" sz="2800" dirty="0" smtClean="0">
                <a:gradFill>
                  <a:gsLst>
                    <a:gs pos="0">
                      <a:srgbClr val="FFFFFF"/>
                    </a:gs>
                    <a:gs pos="100000">
                      <a:srgbClr val="FFFFFF"/>
                    </a:gs>
                  </a:gsLst>
                  <a:lin ang="5400000" scaled="0"/>
                </a:gradFill>
              </a:rPr>
              <a:t>Shipping Service</a:t>
            </a:r>
            <a:endParaRPr lang="en-US" sz="2800" dirty="0">
              <a:gradFill>
                <a:gsLst>
                  <a:gs pos="0">
                    <a:srgbClr val="FFFFFF"/>
                  </a:gs>
                  <a:gs pos="100000">
                    <a:srgbClr val="FFFFFF"/>
                  </a:gs>
                </a:gsLst>
                <a:lin ang="5400000" scaled="0"/>
              </a:gradFill>
            </a:endParaRPr>
          </a:p>
        </p:txBody>
      </p:sp>
      <p:pic>
        <p:nvPicPr>
          <p:cNvPr id="27" name="Picture 2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767278" y="2073435"/>
            <a:ext cx="1040086" cy="662709"/>
          </a:xfrm>
          <a:prstGeom prst="rect">
            <a:avLst/>
          </a:prstGeom>
        </p:spPr>
      </p:pic>
      <p:sp>
        <p:nvSpPr>
          <p:cNvPr id="28" name="TextBox 27"/>
          <p:cNvSpPr txBox="1"/>
          <p:nvPr/>
        </p:nvSpPr>
        <p:spPr>
          <a:xfrm>
            <a:off x="8873824" y="1832333"/>
            <a:ext cx="1969752" cy="221599"/>
          </a:xfrm>
          <a:prstGeom prst="rect">
            <a:avLst/>
          </a:prstGeom>
          <a:noFill/>
        </p:spPr>
        <p:txBody>
          <a:bodyPr wrap="square" lIns="0" tIns="0" rIns="0" bIns="0" rtlCol="0">
            <a:spAutoFit/>
          </a:bodyPr>
          <a:lstStyle/>
          <a:p>
            <a:pPr>
              <a:lnSpc>
                <a:spcPct val="80000"/>
              </a:lnSpc>
              <a:buSzPct val="80000"/>
            </a:pPr>
            <a:r>
              <a:rPr lang="en-US" sz="1800" dirty="0" smtClean="0">
                <a:gradFill>
                  <a:gsLst>
                    <a:gs pos="0">
                      <a:srgbClr val="FFFFFF"/>
                    </a:gs>
                    <a:gs pos="100000">
                      <a:srgbClr val="FFFFFF"/>
                    </a:gs>
                  </a:gsLst>
                  <a:lin ang="5400000" scaled="0"/>
                </a:gradFill>
              </a:rPr>
              <a:t>Drivers</a:t>
            </a:r>
            <a:endParaRPr lang="en-US" sz="1800" dirty="0">
              <a:gradFill>
                <a:gsLst>
                  <a:gs pos="0">
                    <a:srgbClr val="FFFFFF"/>
                  </a:gs>
                  <a:gs pos="100000">
                    <a:srgbClr val="FFFFFF"/>
                  </a:gs>
                </a:gsLst>
                <a:lin ang="5400000" scaled="0"/>
              </a:gradFill>
            </a:endParaRPr>
          </a:p>
        </p:txBody>
      </p:sp>
      <p:sp>
        <p:nvSpPr>
          <p:cNvPr id="29" name="TextBox 28"/>
          <p:cNvSpPr txBox="1"/>
          <p:nvPr/>
        </p:nvSpPr>
        <p:spPr>
          <a:xfrm>
            <a:off x="8873824" y="4874472"/>
            <a:ext cx="1969752" cy="221599"/>
          </a:xfrm>
          <a:prstGeom prst="rect">
            <a:avLst/>
          </a:prstGeom>
          <a:noFill/>
        </p:spPr>
        <p:txBody>
          <a:bodyPr wrap="square" lIns="0" tIns="0" rIns="0" bIns="0" rtlCol="0">
            <a:spAutoFit/>
          </a:bodyPr>
          <a:lstStyle/>
          <a:p>
            <a:pPr>
              <a:lnSpc>
                <a:spcPct val="80000"/>
              </a:lnSpc>
              <a:buSzPct val="80000"/>
            </a:pPr>
            <a:r>
              <a:rPr lang="en-US" sz="1800" dirty="0" smtClean="0">
                <a:gradFill>
                  <a:gsLst>
                    <a:gs pos="0">
                      <a:srgbClr val="FFFFFF"/>
                    </a:gs>
                    <a:gs pos="100000">
                      <a:srgbClr val="FFFFFF"/>
                    </a:gs>
                  </a:gsLst>
                  <a:lin ang="5400000" scaled="0"/>
                </a:gradFill>
              </a:rPr>
              <a:t>Tracking</a:t>
            </a:r>
            <a:endParaRPr lang="en-US" sz="1800" dirty="0">
              <a:gradFill>
                <a:gsLst>
                  <a:gs pos="0">
                    <a:srgbClr val="FFFFFF"/>
                  </a:gs>
                  <a:gs pos="100000">
                    <a:srgbClr val="FFFFFF"/>
                  </a:gs>
                </a:gsLst>
                <a:lin ang="5400000" scaled="0"/>
              </a:gradFill>
            </a:endParaRPr>
          </a:p>
        </p:txBody>
      </p:sp>
      <p:pic>
        <p:nvPicPr>
          <p:cNvPr id="30" name="Picture 29"/>
          <p:cNvPicPr>
            <a:picLocks noChangeAspect="1"/>
          </p:cNvPicPr>
          <p:nvPr/>
        </p:nvPicPr>
        <p:blipFill>
          <a:blip r:embed="rId6" cstate="print">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9414075" y="3540408"/>
            <a:ext cx="961309" cy="961309"/>
          </a:xfrm>
          <a:prstGeom prst="rect">
            <a:avLst/>
          </a:prstGeom>
        </p:spPr>
      </p:pic>
      <p:pic>
        <p:nvPicPr>
          <p:cNvPr id="43" name="Picture 4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632973" y="3572124"/>
            <a:ext cx="838853" cy="873806"/>
          </a:xfrm>
          <a:prstGeom prst="rect">
            <a:avLst/>
          </a:prstGeom>
        </p:spPr>
      </p:pic>
      <p:pic>
        <p:nvPicPr>
          <p:cNvPr id="44" name="Picture 43"/>
          <p:cNvPicPr>
            <a:picLocks noChangeAspect="1"/>
          </p:cNvPicPr>
          <p:nvPr/>
        </p:nvPicPr>
        <p:blipFill>
          <a:blip r:embed="rId9" cstate="print">
            <a:duotone>
              <a:schemeClr val="accent5">
                <a:shade val="45000"/>
                <a:satMod val="135000"/>
              </a:schemeClr>
              <a:prstClr val="white"/>
            </a:duotone>
            <a:extLst>
              <a:ext uri="{28A0092B-C50C-407E-A947-70E740481C1C}">
                <a14:useLocalDpi xmlns:a14="http://schemas.microsoft.com/office/drawing/2010/main" val="0"/>
              </a:ext>
            </a:extLst>
          </a:blip>
          <a:stretch>
            <a:fillRect/>
          </a:stretch>
        </p:blipFill>
        <p:spPr>
          <a:xfrm>
            <a:off x="8018963" y="4682216"/>
            <a:ext cx="614015" cy="512331"/>
          </a:xfrm>
          <a:prstGeom prst="rect">
            <a:avLst/>
          </a:prstGeom>
        </p:spPr>
      </p:pic>
      <p:pic>
        <p:nvPicPr>
          <p:cNvPr id="34" name="Picture 3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537265" y="3687883"/>
            <a:ext cx="838853" cy="873806"/>
          </a:xfrm>
          <a:prstGeom prst="rect">
            <a:avLst/>
          </a:prstGeom>
        </p:spPr>
      </p:pic>
      <p:sp>
        <p:nvSpPr>
          <p:cNvPr id="26" name="Title 3"/>
          <p:cNvSpPr txBox="1">
            <a:spLocks/>
          </p:cNvSpPr>
          <p:nvPr/>
        </p:nvSpPr>
        <p:spPr>
          <a:xfrm>
            <a:off x="706296" y="482600"/>
            <a:ext cx="10969625" cy="885825"/>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5400" b="0" kern="1200" cap="none" spc="-100" baseline="0" dirty="0" smtClean="0">
                <a:ln w="3175">
                  <a:noFill/>
                </a:ln>
                <a:solidFill>
                  <a:schemeClr val="bg1"/>
                </a:solidFill>
                <a:effectLst/>
                <a:latin typeface="Segoe UI Light" pitchFamily="34" charset="0"/>
                <a:ea typeface="+mn-ea"/>
                <a:cs typeface="Arial" charset="0"/>
              </a:defRPr>
            </a:lvl1pPr>
          </a:lstStyle>
          <a:p>
            <a:r>
              <a:rPr lang="en-US" sz="6400" dirty="0" smtClean="0"/>
              <a:t>Loosely Coupled</a:t>
            </a:r>
            <a:endParaRPr lang="en-US" sz="6400" dirty="0"/>
          </a:p>
        </p:txBody>
      </p:sp>
    </p:spTree>
    <p:extLst>
      <p:ext uri="{BB962C8B-B14F-4D97-AF65-F5344CB8AC3E}">
        <p14:creationId xmlns:p14="http://schemas.microsoft.com/office/powerpoint/2010/main" val="153425031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0"/>
                                  </p:stCondLst>
                                  <p:childTnLst>
                                    <p:animEffect transition="out" filter="fade">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par>
                          <p:cTn id="8" fill="hold">
                            <p:stCondLst>
                              <p:cond delay="500"/>
                            </p:stCondLst>
                            <p:childTnLst>
                              <p:par>
                                <p:cTn id="9" presetID="12" presetClass="entr" presetSubtype="2" fill="hold" nodeType="after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additive="base">
                                        <p:cTn id="11" dur="500"/>
                                        <p:tgtEl>
                                          <p:spTgt spid="44"/>
                                        </p:tgtEl>
                                        <p:attrNameLst>
                                          <p:attrName>ppt_x</p:attrName>
                                        </p:attrNameLst>
                                      </p:cBhvr>
                                      <p:tavLst>
                                        <p:tav tm="0">
                                          <p:val>
                                            <p:strVal val="#ppt_x+#ppt_w*1.125000"/>
                                          </p:val>
                                        </p:tav>
                                        <p:tav tm="100000">
                                          <p:val>
                                            <p:strVal val="#ppt_x"/>
                                          </p:val>
                                        </p:tav>
                                      </p:tavLst>
                                    </p:anim>
                                    <p:animEffect transition="in" filter="wipe(left)">
                                      <p:cBhvr>
                                        <p:cTn id="12" dur="500"/>
                                        <p:tgtEl>
                                          <p:spTgt spid="4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fade">
                                      <p:cBhvr>
                                        <p:cTn id="17" dur="500"/>
                                        <p:tgtEl>
                                          <p:spTgt spid="43"/>
                                        </p:tgtEl>
                                      </p:cBhvr>
                                    </p:animEffect>
                                  </p:childTnLst>
                                </p:cTn>
                              </p:par>
                            </p:childTnLst>
                          </p:cTn>
                        </p:par>
                        <p:par>
                          <p:cTn id="18" fill="hold">
                            <p:stCondLst>
                              <p:cond delay="500"/>
                            </p:stCondLst>
                            <p:childTnLst>
                              <p:par>
                                <p:cTn id="19" presetID="12" presetClass="entr" presetSubtype="8" fill="hold" grpId="0" nodeType="afterEffect">
                                  <p:stCondLst>
                                    <p:cond delay="250"/>
                                  </p:stCondLst>
                                  <p:childTnLst>
                                    <p:set>
                                      <p:cBhvr>
                                        <p:cTn id="20" dur="1" fill="hold">
                                          <p:stCondLst>
                                            <p:cond delay="0"/>
                                          </p:stCondLst>
                                        </p:cTn>
                                        <p:tgtEl>
                                          <p:spTgt spid="49"/>
                                        </p:tgtEl>
                                        <p:attrNameLst>
                                          <p:attrName>style.visibility</p:attrName>
                                        </p:attrNameLst>
                                      </p:cBhvr>
                                      <p:to>
                                        <p:strVal val="visible"/>
                                      </p:to>
                                    </p:set>
                                    <p:anim calcmode="lin" valueType="num">
                                      <p:cBhvr additive="base">
                                        <p:cTn id="21" dur="500"/>
                                        <p:tgtEl>
                                          <p:spTgt spid="49"/>
                                        </p:tgtEl>
                                        <p:attrNameLst>
                                          <p:attrName>ppt_x</p:attrName>
                                        </p:attrNameLst>
                                      </p:cBhvr>
                                      <p:tavLst>
                                        <p:tav tm="0">
                                          <p:val>
                                            <p:strVal val="#ppt_x-#ppt_w*1.125000"/>
                                          </p:val>
                                        </p:tav>
                                        <p:tav tm="100000">
                                          <p:val>
                                            <p:strVal val="#ppt_x"/>
                                          </p:val>
                                        </p:tav>
                                      </p:tavLst>
                                    </p:anim>
                                    <p:animEffect transition="in" filter="wipe(right)">
                                      <p:cBhvr>
                                        <p:cTn id="22" dur="500"/>
                                        <p:tgtEl>
                                          <p:spTgt spid="49"/>
                                        </p:tgtEl>
                                      </p:cBhvr>
                                    </p:animEffect>
                                  </p:childTnLst>
                                </p:cTn>
                              </p:par>
                            </p:childTnLst>
                          </p:cTn>
                        </p:par>
                        <p:par>
                          <p:cTn id="23" fill="hold">
                            <p:stCondLst>
                              <p:cond delay="1250"/>
                            </p:stCondLst>
                            <p:childTnLst>
                              <p:par>
                                <p:cTn id="24" presetID="42" presetClass="path" presetSubtype="0" accel="50000" decel="50000" fill="hold" nodeType="afterEffect">
                                  <p:stCondLst>
                                    <p:cond delay="0"/>
                                  </p:stCondLst>
                                  <p:childTnLst>
                                    <p:animMotion origin="layout" path="M -3.29859E-6 4.07407E-6 L 0.32687 -0.00024 " pathEditMode="relative" rAng="0" ptsTypes="AA">
                                      <p:cBhvr>
                                        <p:cTn id="25" dur="2000" fill="hold"/>
                                        <p:tgtEl>
                                          <p:spTgt spid="43"/>
                                        </p:tgtEl>
                                        <p:attrNameLst>
                                          <p:attrName>ppt_x</p:attrName>
                                          <p:attrName>ppt_y</p:attrName>
                                        </p:attrNameLst>
                                      </p:cBhvr>
                                      <p:rCtr x="16337" y="-23"/>
                                    </p:animMotion>
                                  </p:childTnLst>
                                </p:cTn>
                              </p:par>
                            </p:childTnLst>
                          </p:cTn>
                        </p:par>
                        <p:par>
                          <p:cTn id="26" fill="hold">
                            <p:stCondLst>
                              <p:cond delay="3250"/>
                            </p:stCondLst>
                            <p:childTnLst>
                              <p:par>
                                <p:cTn id="27" presetID="10" presetClass="entr" presetSubtype="0" fill="hold" nodeType="afterEffect">
                                  <p:stCondLst>
                                    <p:cond delay="500"/>
                                  </p:stCondLst>
                                  <p:childTnLst>
                                    <p:set>
                                      <p:cBhvr>
                                        <p:cTn id="28" dur="1" fill="hold">
                                          <p:stCondLst>
                                            <p:cond delay="0"/>
                                          </p:stCondLst>
                                        </p:cTn>
                                        <p:tgtEl>
                                          <p:spTgt spid="34"/>
                                        </p:tgtEl>
                                        <p:attrNameLst>
                                          <p:attrName>style.visibility</p:attrName>
                                        </p:attrNameLst>
                                      </p:cBhvr>
                                      <p:to>
                                        <p:strVal val="visible"/>
                                      </p:to>
                                    </p:set>
                                    <p:animEffect transition="in" filter="fade">
                                      <p:cBhvr>
                                        <p:cTn id="29" dur="500"/>
                                        <p:tgtEl>
                                          <p:spTgt spid="34"/>
                                        </p:tgtEl>
                                      </p:cBhvr>
                                    </p:animEffect>
                                  </p:childTnLst>
                                </p:cTn>
                              </p:par>
                            </p:childTnLst>
                          </p:cTn>
                        </p:par>
                        <p:par>
                          <p:cTn id="30" fill="hold">
                            <p:stCondLst>
                              <p:cond delay="4250"/>
                            </p:stCondLst>
                            <p:childTnLst>
                              <p:par>
                                <p:cTn id="31" presetID="42" presetClass="path" presetSubtype="0" accel="50000" decel="50000" fill="hold" nodeType="afterEffect">
                                  <p:stCondLst>
                                    <p:cond delay="0"/>
                                  </p:stCondLst>
                                  <p:childTnLst>
                                    <p:animMotion origin="layout" path="M -3.29859E-6 4.07407E-6 L 0.32687 -0.00024 " pathEditMode="relative" rAng="0" ptsTypes="AA">
                                      <p:cBhvr>
                                        <p:cTn id="32" dur="2000" fill="hold"/>
                                        <p:tgtEl>
                                          <p:spTgt spid="34"/>
                                        </p:tgtEl>
                                        <p:attrNameLst>
                                          <p:attrName>ppt_x</p:attrName>
                                          <p:attrName>ppt_y</p:attrName>
                                        </p:attrNameLst>
                                      </p:cBhvr>
                                      <p:rCtr x="16337" y="-23"/>
                                    </p:animMotion>
                                  </p:childTnLst>
                                </p:cTn>
                              </p:par>
                              <p:par>
                                <p:cTn id="33" presetID="10" presetClass="exit" presetSubtype="0" fill="hold" grpId="1" nodeType="withEffect">
                                  <p:stCondLst>
                                    <p:cond delay="1000"/>
                                  </p:stCondLst>
                                  <p:childTnLst>
                                    <p:animEffect transition="out" filter="fade">
                                      <p:cBhvr>
                                        <p:cTn id="34" dur="500"/>
                                        <p:tgtEl>
                                          <p:spTgt spid="49"/>
                                        </p:tgtEl>
                                      </p:cBhvr>
                                    </p:animEffect>
                                    <p:set>
                                      <p:cBhvr>
                                        <p:cTn id="35" dur="1" fill="hold">
                                          <p:stCondLst>
                                            <p:cond delay="499"/>
                                          </p:stCondLst>
                                        </p:cTn>
                                        <p:tgtEl>
                                          <p:spTgt spid="49"/>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1" nodeType="click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fade">
                                      <p:cBhvr>
                                        <p:cTn id="40" dur="500"/>
                                        <p:tgtEl>
                                          <p:spTgt spid="3"/>
                                        </p:tgtEl>
                                      </p:cBhvr>
                                    </p:animEffect>
                                  </p:childTnLst>
                                </p:cTn>
                              </p:par>
                            </p:childTnLst>
                          </p:cTn>
                        </p:par>
                        <p:par>
                          <p:cTn id="41" fill="hold">
                            <p:stCondLst>
                              <p:cond delay="500"/>
                            </p:stCondLst>
                            <p:childTnLst>
                              <p:par>
                                <p:cTn id="42" presetID="12" presetClass="entr" presetSubtype="8" fill="hold" grpId="0" nodeType="afterEffect">
                                  <p:stCondLst>
                                    <p:cond delay="0"/>
                                  </p:stCondLst>
                                  <p:childTnLst>
                                    <p:set>
                                      <p:cBhvr>
                                        <p:cTn id="43" dur="1" fill="hold">
                                          <p:stCondLst>
                                            <p:cond delay="0"/>
                                          </p:stCondLst>
                                        </p:cTn>
                                        <p:tgtEl>
                                          <p:spTgt spid="50"/>
                                        </p:tgtEl>
                                        <p:attrNameLst>
                                          <p:attrName>style.visibility</p:attrName>
                                        </p:attrNameLst>
                                      </p:cBhvr>
                                      <p:to>
                                        <p:strVal val="visible"/>
                                      </p:to>
                                    </p:set>
                                    <p:anim calcmode="lin" valueType="num">
                                      <p:cBhvr additive="base">
                                        <p:cTn id="44" dur="500"/>
                                        <p:tgtEl>
                                          <p:spTgt spid="50"/>
                                        </p:tgtEl>
                                        <p:attrNameLst>
                                          <p:attrName>ppt_x</p:attrName>
                                        </p:attrNameLst>
                                      </p:cBhvr>
                                      <p:tavLst>
                                        <p:tav tm="0">
                                          <p:val>
                                            <p:strVal val="#ppt_x-#ppt_w*1.125000"/>
                                          </p:val>
                                        </p:tav>
                                        <p:tav tm="100000">
                                          <p:val>
                                            <p:strVal val="#ppt_x"/>
                                          </p:val>
                                        </p:tav>
                                      </p:tavLst>
                                    </p:anim>
                                    <p:animEffect transition="in" filter="wipe(right)">
                                      <p:cBhvr>
                                        <p:cTn id="45" dur="500"/>
                                        <p:tgtEl>
                                          <p:spTgt spid="50"/>
                                        </p:tgtEl>
                                      </p:cBhvr>
                                    </p:animEffect>
                                  </p:childTnLst>
                                </p:cTn>
                              </p:par>
                            </p:childTnLst>
                          </p:cTn>
                        </p:par>
                        <p:par>
                          <p:cTn id="46" fill="hold">
                            <p:stCondLst>
                              <p:cond delay="1000"/>
                            </p:stCondLst>
                            <p:childTnLst>
                              <p:par>
                                <p:cTn id="47" presetID="10" presetClass="exit" presetSubtype="0" fill="hold" nodeType="afterEffect">
                                  <p:stCondLst>
                                    <p:cond delay="0"/>
                                  </p:stCondLst>
                                  <p:childTnLst>
                                    <p:animEffect transition="out" filter="fade">
                                      <p:cBhvr>
                                        <p:cTn id="48" dur="250"/>
                                        <p:tgtEl>
                                          <p:spTgt spid="44"/>
                                        </p:tgtEl>
                                      </p:cBhvr>
                                    </p:animEffect>
                                    <p:set>
                                      <p:cBhvr>
                                        <p:cTn id="49" dur="1" fill="hold">
                                          <p:stCondLst>
                                            <p:cond delay="249"/>
                                          </p:stCondLst>
                                        </p:cTn>
                                        <p:tgtEl>
                                          <p:spTgt spid="44"/>
                                        </p:tgtEl>
                                        <p:attrNameLst>
                                          <p:attrName>style.visibility</p:attrName>
                                        </p:attrNameLst>
                                      </p:cBhvr>
                                      <p:to>
                                        <p:strVal val="hidden"/>
                                      </p:to>
                                    </p:set>
                                  </p:childTnLst>
                                </p:cTn>
                              </p:par>
                            </p:childTnLst>
                          </p:cTn>
                        </p:par>
                        <p:par>
                          <p:cTn id="50" fill="hold">
                            <p:stCondLst>
                              <p:cond delay="1250"/>
                            </p:stCondLst>
                            <p:childTnLst>
                              <p:par>
                                <p:cTn id="51" presetID="63" presetClass="path" presetSubtype="0" accel="50000" decel="50000" fill="hold" nodeType="afterEffect">
                                  <p:stCondLst>
                                    <p:cond delay="0"/>
                                  </p:stCondLst>
                                  <p:childTnLst>
                                    <p:animMotion origin="layout" path="M 0.32686 -0.00023 L 0.64278 -0.00023 " pathEditMode="relative" rAng="0" ptsTypes="AA">
                                      <p:cBhvr>
                                        <p:cTn id="52" dur="2000" fill="hold"/>
                                        <p:tgtEl>
                                          <p:spTgt spid="43"/>
                                        </p:tgtEl>
                                        <p:attrNameLst>
                                          <p:attrName>ppt_x</p:attrName>
                                          <p:attrName>ppt_y</p:attrName>
                                        </p:attrNameLst>
                                      </p:cBhvr>
                                      <p:rCtr x="15789" y="0"/>
                                    </p:animMotion>
                                  </p:childTnLst>
                                </p:cTn>
                              </p:par>
                              <p:par>
                                <p:cTn id="53" presetID="10" presetClass="exit" presetSubtype="0" fill="hold" nodeType="withEffect">
                                  <p:stCondLst>
                                    <p:cond delay="1500"/>
                                  </p:stCondLst>
                                  <p:childTnLst>
                                    <p:animEffect transition="out" filter="fade">
                                      <p:cBhvr>
                                        <p:cTn id="54" dur="500"/>
                                        <p:tgtEl>
                                          <p:spTgt spid="43"/>
                                        </p:tgtEl>
                                      </p:cBhvr>
                                    </p:animEffect>
                                    <p:set>
                                      <p:cBhvr>
                                        <p:cTn id="55" dur="1" fill="hold">
                                          <p:stCondLst>
                                            <p:cond delay="499"/>
                                          </p:stCondLst>
                                        </p:cTn>
                                        <p:tgtEl>
                                          <p:spTgt spid="43"/>
                                        </p:tgtEl>
                                        <p:attrNameLst>
                                          <p:attrName>style.visibility</p:attrName>
                                        </p:attrNameLst>
                                      </p:cBhvr>
                                      <p:to>
                                        <p:strVal val="hidden"/>
                                      </p:to>
                                    </p:set>
                                  </p:childTnLst>
                                </p:cTn>
                              </p:par>
                              <p:par>
                                <p:cTn id="56" presetID="63" presetClass="path" presetSubtype="0" accel="50000" decel="50000" fill="hold" nodeType="withEffect">
                                  <p:stCondLst>
                                    <p:cond delay="1000"/>
                                  </p:stCondLst>
                                  <p:childTnLst>
                                    <p:animMotion origin="layout" path="M 0.32686 -0.00023 L 0.64278 -0.00023 " pathEditMode="relative" rAng="0" ptsTypes="AA">
                                      <p:cBhvr>
                                        <p:cTn id="57" dur="2000" fill="hold"/>
                                        <p:tgtEl>
                                          <p:spTgt spid="34"/>
                                        </p:tgtEl>
                                        <p:attrNameLst>
                                          <p:attrName>ppt_x</p:attrName>
                                          <p:attrName>ppt_y</p:attrName>
                                        </p:attrNameLst>
                                      </p:cBhvr>
                                      <p:rCtr x="15789" y="0"/>
                                    </p:animMotion>
                                  </p:childTnLst>
                                </p:cTn>
                              </p:par>
                              <p:par>
                                <p:cTn id="58" presetID="10" presetClass="exit" presetSubtype="0" fill="hold" nodeType="withEffect">
                                  <p:stCondLst>
                                    <p:cond delay="2500"/>
                                  </p:stCondLst>
                                  <p:childTnLst>
                                    <p:animEffect transition="out" filter="fade">
                                      <p:cBhvr>
                                        <p:cTn id="59" dur="500"/>
                                        <p:tgtEl>
                                          <p:spTgt spid="34"/>
                                        </p:tgtEl>
                                      </p:cBhvr>
                                    </p:animEffect>
                                    <p:set>
                                      <p:cBhvr>
                                        <p:cTn id="60" dur="1" fill="hold">
                                          <p:stCondLst>
                                            <p:cond delay="499"/>
                                          </p:stCondLst>
                                        </p:cTn>
                                        <p:tgtEl>
                                          <p:spTgt spid="34"/>
                                        </p:tgtEl>
                                        <p:attrNameLst>
                                          <p:attrName>style.visibility</p:attrName>
                                        </p:attrNameLst>
                                      </p:cBhvr>
                                      <p:to>
                                        <p:strVal val="hidden"/>
                                      </p:to>
                                    </p:set>
                                  </p:childTnLst>
                                </p:cTn>
                              </p:par>
                            </p:childTnLst>
                          </p:cTn>
                        </p:par>
                        <p:par>
                          <p:cTn id="61" fill="hold">
                            <p:stCondLst>
                              <p:cond delay="4250"/>
                            </p:stCondLst>
                            <p:childTnLst>
                              <p:par>
                                <p:cTn id="62" presetID="10" presetClass="exit" presetSubtype="0" fill="hold" grpId="2" nodeType="afterEffect">
                                  <p:stCondLst>
                                    <p:cond delay="0"/>
                                  </p:stCondLst>
                                  <p:childTnLst>
                                    <p:animEffect transition="out" filter="fade">
                                      <p:cBhvr>
                                        <p:cTn id="63" dur="500"/>
                                        <p:tgtEl>
                                          <p:spTgt spid="49"/>
                                        </p:tgtEl>
                                      </p:cBhvr>
                                    </p:animEffect>
                                    <p:set>
                                      <p:cBhvr>
                                        <p:cTn id="64" dur="1" fill="hold">
                                          <p:stCondLst>
                                            <p:cond delay="499"/>
                                          </p:stCondLst>
                                        </p:cTn>
                                        <p:tgtEl>
                                          <p:spTgt spid="49"/>
                                        </p:tgtEl>
                                        <p:attrNameLst>
                                          <p:attrName>style.visibility</p:attrName>
                                        </p:attrNameLst>
                                      </p:cBhvr>
                                      <p:to>
                                        <p:strVal val="hidden"/>
                                      </p:to>
                                    </p:set>
                                  </p:childTnLst>
                                </p:cTn>
                              </p:par>
                              <p:par>
                                <p:cTn id="65" presetID="10" presetClass="exit" presetSubtype="0" fill="hold" grpId="1" nodeType="withEffect">
                                  <p:stCondLst>
                                    <p:cond delay="0"/>
                                  </p:stCondLst>
                                  <p:childTnLst>
                                    <p:animEffect transition="out" filter="fade">
                                      <p:cBhvr>
                                        <p:cTn id="66" dur="500"/>
                                        <p:tgtEl>
                                          <p:spTgt spid="50"/>
                                        </p:tgtEl>
                                      </p:cBhvr>
                                    </p:animEffect>
                                    <p:set>
                                      <p:cBhvr>
                                        <p:cTn id="67" dur="1" fill="hold">
                                          <p:stCondLst>
                                            <p:cond delay="499"/>
                                          </p:stCondLst>
                                        </p:cTn>
                                        <p:tgtEl>
                                          <p:spTgt spid="5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49" grpId="1" animBg="1"/>
      <p:bldP spid="49" grpId="2" animBg="1"/>
      <p:bldP spid="50" grpId="0" animBg="1"/>
      <p:bldP spid="50" grpId="1" animBg="1"/>
      <p:bldP spid="3" grpId="0" animBg="1"/>
      <p:bldP spid="3" grpId="1"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Down Arrow 49"/>
          <p:cNvSpPr/>
          <p:nvPr/>
        </p:nvSpPr>
        <p:spPr bwMode="auto">
          <a:xfrm rot="16200000">
            <a:off x="7726852" y="3309821"/>
            <a:ext cx="353327" cy="1569015"/>
          </a:xfrm>
          <a:prstGeom prst="downArrow">
            <a:avLst>
              <a:gd name="adj1" fmla="val 42122"/>
              <a:gd name="adj2" fmla="val 62085"/>
            </a:avLst>
          </a:prstGeom>
          <a:solidFill>
            <a:srgbClr val="FFFFFF">
              <a:alpha val="50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32" name="Rectangle 31"/>
          <p:cNvSpPr/>
          <p:nvPr/>
        </p:nvSpPr>
        <p:spPr bwMode="auto">
          <a:xfrm>
            <a:off x="4890125" y="2975363"/>
            <a:ext cx="2227027" cy="2227027"/>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cxnSp>
        <p:nvCxnSpPr>
          <p:cNvPr id="51" name="Straight Connector 50"/>
          <p:cNvCxnSpPr/>
          <p:nvPr/>
        </p:nvCxnSpPr>
        <p:spPr>
          <a:xfrm>
            <a:off x="4085076" y="1622215"/>
            <a:ext cx="0" cy="4623840"/>
          </a:xfrm>
          <a:prstGeom prst="line">
            <a:avLst/>
          </a:prstGeom>
          <a:ln w="57150">
            <a:solidFill>
              <a:srgbClr val="85BCE6"/>
            </a:solidFill>
            <a:prstDash val="sysDash"/>
          </a:ln>
        </p:spPr>
        <p:style>
          <a:lnRef idx="1">
            <a:schemeClr val="accent1"/>
          </a:lnRef>
          <a:fillRef idx="0">
            <a:schemeClr val="accent1"/>
          </a:fillRef>
          <a:effectRef idx="0">
            <a:schemeClr val="accent1"/>
          </a:effectRef>
          <a:fontRef idx="minor">
            <a:schemeClr val="tx1"/>
          </a:fontRef>
        </p:style>
      </p:cxnSp>
      <p:sp>
        <p:nvSpPr>
          <p:cNvPr id="49" name="Down Arrow 48"/>
          <p:cNvSpPr/>
          <p:nvPr/>
        </p:nvSpPr>
        <p:spPr bwMode="auto">
          <a:xfrm rot="16200000">
            <a:off x="4035295" y="3486421"/>
            <a:ext cx="353327" cy="1198386"/>
          </a:xfrm>
          <a:prstGeom prst="downArrow">
            <a:avLst>
              <a:gd name="adj1" fmla="val 42122"/>
              <a:gd name="adj2" fmla="val 62085"/>
            </a:avLst>
          </a:prstGeom>
          <a:solidFill>
            <a:srgbClr val="FFFFFF">
              <a:alpha val="50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44389" y="2303529"/>
            <a:ext cx="1460877" cy="1286914"/>
          </a:xfrm>
          <a:prstGeom prst="rect">
            <a:avLst/>
          </a:prstGeom>
        </p:spPr>
      </p:pic>
      <p:pic>
        <p:nvPicPr>
          <p:cNvPr id="35" name="Picture 3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51888" y="3783537"/>
            <a:ext cx="1460877" cy="1286913"/>
          </a:xfrm>
          <a:prstGeom prst="rect">
            <a:avLst/>
          </a:prstGeom>
        </p:spPr>
      </p:pic>
      <p:pic>
        <p:nvPicPr>
          <p:cNvPr id="36" name="Picture 3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7771" y="3722465"/>
            <a:ext cx="1226130" cy="1080121"/>
          </a:xfrm>
          <a:prstGeom prst="rect">
            <a:avLst/>
          </a:prstGeom>
        </p:spPr>
      </p:pic>
      <p:cxnSp>
        <p:nvCxnSpPr>
          <p:cNvPr id="47" name="Straight Connector 46"/>
          <p:cNvCxnSpPr/>
          <p:nvPr/>
        </p:nvCxnSpPr>
        <p:spPr>
          <a:xfrm>
            <a:off x="7847012" y="1622215"/>
            <a:ext cx="0" cy="4623840"/>
          </a:xfrm>
          <a:prstGeom prst="line">
            <a:avLst/>
          </a:prstGeom>
          <a:ln w="57150">
            <a:solidFill>
              <a:srgbClr val="85BCE6"/>
            </a:solidFill>
            <a:prstDash val="sysDash"/>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664949" y="5353205"/>
            <a:ext cx="2615878" cy="344710"/>
          </a:xfrm>
          <a:prstGeom prst="rect">
            <a:avLst/>
          </a:prstGeom>
          <a:noFill/>
        </p:spPr>
        <p:txBody>
          <a:bodyPr wrap="square" lIns="0" tIns="0" rIns="0" bIns="0" rtlCol="0">
            <a:spAutoFit/>
          </a:bodyPr>
          <a:lstStyle/>
          <a:p>
            <a:pPr>
              <a:lnSpc>
                <a:spcPct val="80000"/>
              </a:lnSpc>
              <a:buSzPct val="80000"/>
            </a:pPr>
            <a:r>
              <a:rPr lang="en-US" sz="2800" dirty="0" smtClean="0">
                <a:gradFill>
                  <a:gsLst>
                    <a:gs pos="0">
                      <a:srgbClr val="FFFFFF"/>
                    </a:gs>
                    <a:gs pos="100000">
                      <a:srgbClr val="FFFFFF"/>
                    </a:gs>
                  </a:gsLst>
                  <a:lin ang="5400000" scaled="0"/>
                </a:gradFill>
              </a:rPr>
              <a:t>Store Front End</a:t>
            </a:r>
            <a:endParaRPr lang="en-US" sz="2800" dirty="0">
              <a:gradFill>
                <a:gsLst>
                  <a:gs pos="0">
                    <a:srgbClr val="FFFFFF"/>
                  </a:gs>
                  <a:gs pos="100000">
                    <a:srgbClr val="FFFFFF"/>
                  </a:gs>
                </a:gsLst>
                <a:lin ang="5400000" scaled="0"/>
              </a:gradFill>
            </a:endParaRPr>
          </a:p>
        </p:txBody>
      </p:sp>
      <p:sp>
        <p:nvSpPr>
          <p:cNvPr id="22" name="TextBox 21"/>
          <p:cNvSpPr txBox="1"/>
          <p:nvPr/>
        </p:nvSpPr>
        <p:spPr>
          <a:xfrm>
            <a:off x="4862966" y="5353205"/>
            <a:ext cx="2615878" cy="344710"/>
          </a:xfrm>
          <a:prstGeom prst="rect">
            <a:avLst/>
          </a:prstGeom>
          <a:noFill/>
        </p:spPr>
        <p:txBody>
          <a:bodyPr wrap="square" lIns="0" tIns="0" rIns="0" bIns="0" rtlCol="0">
            <a:spAutoFit/>
          </a:bodyPr>
          <a:lstStyle/>
          <a:p>
            <a:pPr>
              <a:lnSpc>
                <a:spcPct val="80000"/>
              </a:lnSpc>
              <a:buSzPct val="80000"/>
            </a:pPr>
            <a:r>
              <a:rPr lang="en-US" sz="2800" dirty="0" smtClean="0">
                <a:gradFill>
                  <a:gsLst>
                    <a:gs pos="0">
                      <a:srgbClr val="FFFFFF"/>
                    </a:gs>
                    <a:gs pos="100000">
                      <a:srgbClr val="FFFFFF"/>
                    </a:gs>
                  </a:gsLst>
                  <a:lin ang="5400000" scaled="0"/>
                </a:gradFill>
              </a:rPr>
              <a:t>Order Queue</a:t>
            </a:r>
            <a:endParaRPr lang="en-US" sz="2800" dirty="0">
              <a:gradFill>
                <a:gsLst>
                  <a:gs pos="0">
                    <a:srgbClr val="FFFFFF"/>
                  </a:gs>
                  <a:gs pos="100000">
                    <a:srgbClr val="FFFFFF"/>
                  </a:gs>
                </a:gsLst>
                <a:lin ang="5400000" scaled="0"/>
              </a:gradFill>
            </a:endParaRPr>
          </a:p>
        </p:txBody>
      </p:sp>
      <p:grpSp>
        <p:nvGrpSpPr>
          <p:cNvPr id="4" name="Group 3"/>
          <p:cNvGrpSpPr/>
          <p:nvPr/>
        </p:nvGrpSpPr>
        <p:grpSpPr>
          <a:xfrm>
            <a:off x="8703318" y="3097065"/>
            <a:ext cx="2615878" cy="2600850"/>
            <a:chOff x="8703318" y="3097065"/>
            <a:chExt cx="2615878" cy="2600850"/>
          </a:xfrm>
        </p:grpSpPr>
        <p:grpSp>
          <p:nvGrpSpPr>
            <p:cNvPr id="3" name="Group 2"/>
            <p:cNvGrpSpPr/>
            <p:nvPr/>
          </p:nvGrpSpPr>
          <p:grpSpPr>
            <a:xfrm>
              <a:off x="8744295" y="3097065"/>
              <a:ext cx="2227027" cy="2105325"/>
              <a:chOff x="8744295" y="3097065"/>
              <a:chExt cx="2227027" cy="2105325"/>
            </a:xfrm>
          </p:grpSpPr>
          <p:sp>
            <p:nvSpPr>
              <p:cNvPr id="40" name="Rectangle 39"/>
              <p:cNvSpPr/>
              <p:nvPr/>
            </p:nvSpPr>
            <p:spPr bwMode="auto">
              <a:xfrm>
                <a:off x="8744295" y="4187170"/>
                <a:ext cx="2227027" cy="1015220"/>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42" name="TextBox 41"/>
              <p:cNvSpPr txBox="1"/>
              <p:nvPr/>
            </p:nvSpPr>
            <p:spPr>
              <a:xfrm>
                <a:off x="8873824" y="4874472"/>
                <a:ext cx="1969752" cy="221599"/>
              </a:xfrm>
              <a:prstGeom prst="rect">
                <a:avLst/>
              </a:prstGeom>
              <a:noFill/>
            </p:spPr>
            <p:txBody>
              <a:bodyPr wrap="square" lIns="0" tIns="0" rIns="0" bIns="0" rtlCol="0">
                <a:spAutoFit/>
              </a:bodyPr>
              <a:lstStyle/>
              <a:p>
                <a:pPr>
                  <a:lnSpc>
                    <a:spcPct val="80000"/>
                  </a:lnSpc>
                  <a:buSzPct val="80000"/>
                </a:pPr>
                <a:r>
                  <a:rPr lang="en-US" sz="1800" dirty="0" smtClean="0">
                    <a:gradFill>
                      <a:gsLst>
                        <a:gs pos="0">
                          <a:srgbClr val="FFFFFF"/>
                        </a:gs>
                        <a:gs pos="100000">
                          <a:srgbClr val="FFFFFF"/>
                        </a:gs>
                      </a:gsLst>
                      <a:lin ang="5400000" scaled="0"/>
                    </a:gradFill>
                  </a:rPr>
                  <a:t>Tracking</a:t>
                </a:r>
                <a:endParaRPr lang="en-US" sz="1800" dirty="0">
                  <a:gradFill>
                    <a:gsLst>
                      <a:gs pos="0">
                        <a:srgbClr val="FFFFFF"/>
                      </a:gs>
                      <a:gs pos="100000">
                        <a:srgbClr val="FFFFFF"/>
                      </a:gs>
                    </a:gsLst>
                    <a:lin ang="5400000" scaled="0"/>
                  </a:gradFill>
                </a:endParaRPr>
              </a:p>
            </p:txBody>
          </p:sp>
          <p:pic>
            <p:nvPicPr>
              <p:cNvPr id="43" name="Picture 42"/>
              <p:cNvPicPr>
                <a:picLocks noChangeAspect="1"/>
              </p:cNvPicPr>
              <p:nvPr/>
            </p:nvPicPr>
            <p:blipFill>
              <a:blip r:embed="rId5" cstate="print">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9962870" y="4187170"/>
                <a:ext cx="961309" cy="961309"/>
              </a:xfrm>
              <a:prstGeom prst="rect">
                <a:avLst/>
              </a:prstGeom>
            </p:spPr>
          </p:pic>
          <p:sp>
            <p:nvSpPr>
              <p:cNvPr id="44" name="Rectangle 43"/>
              <p:cNvSpPr/>
              <p:nvPr/>
            </p:nvSpPr>
            <p:spPr bwMode="auto">
              <a:xfrm>
                <a:off x="8744295" y="3097065"/>
                <a:ext cx="2227027" cy="1015220"/>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45" name="TextBox 44"/>
              <p:cNvSpPr txBox="1"/>
              <p:nvPr/>
            </p:nvSpPr>
            <p:spPr>
              <a:xfrm>
                <a:off x="8873824" y="3789687"/>
                <a:ext cx="1969752" cy="221599"/>
              </a:xfrm>
              <a:prstGeom prst="rect">
                <a:avLst/>
              </a:prstGeom>
              <a:noFill/>
            </p:spPr>
            <p:txBody>
              <a:bodyPr wrap="square" lIns="0" tIns="0" rIns="0" bIns="0" rtlCol="0">
                <a:spAutoFit/>
              </a:bodyPr>
              <a:lstStyle/>
              <a:p>
                <a:pPr>
                  <a:lnSpc>
                    <a:spcPct val="80000"/>
                  </a:lnSpc>
                  <a:buSzPct val="80000"/>
                </a:pPr>
                <a:r>
                  <a:rPr lang="en-US" sz="1800" dirty="0" smtClean="0">
                    <a:gradFill>
                      <a:gsLst>
                        <a:gs pos="0">
                          <a:srgbClr val="FFFFFF"/>
                        </a:gs>
                        <a:gs pos="100000">
                          <a:srgbClr val="FFFFFF"/>
                        </a:gs>
                      </a:gsLst>
                      <a:lin ang="5400000" scaled="0"/>
                    </a:gradFill>
                  </a:rPr>
                  <a:t>Tracking</a:t>
                </a:r>
                <a:endParaRPr lang="en-US" sz="1800" dirty="0">
                  <a:gradFill>
                    <a:gsLst>
                      <a:gs pos="0">
                        <a:srgbClr val="FFFFFF"/>
                      </a:gs>
                      <a:gs pos="100000">
                        <a:srgbClr val="FFFFFF"/>
                      </a:gs>
                    </a:gsLst>
                    <a:lin ang="5400000" scaled="0"/>
                  </a:gradFill>
                </a:endParaRPr>
              </a:p>
            </p:txBody>
          </p:sp>
          <p:pic>
            <p:nvPicPr>
              <p:cNvPr id="54" name="Picture 53"/>
              <p:cNvPicPr>
                <a:picLocks noChangeAspect="1"/>
              </p:cNvPicPr>
              <p:nvPr/>
            </p:nvPicPr>
            <p:blipFill>
              <a:blip r:embed="rId5" cstate="print">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9962870" y="3102385"/>
                <a:ext cx="961309" cy="961309"/>
              </a:xfrm>
              <a:prstGeom prst="rect">
                <a:avLst/>
              </a:prstGeom>
            </p:spPr>
          </p:pic>
        </p:grpSp>
        <p:sp>
          <p:nvSpPr>
            <p:cNvPr id="23" name="TextBox 22"/>
            <p:cNvSpPr txBox="1"/>
            <p:nvPr/>
          </p:nvSpPr>
          <p:spPr>
            <a:xfrm>
              <a:off x="8703318" y="5353205"/>
              <a:ext cx="2615878" cy="344710"/>
            </a:xfrm>
            <a:prstGeom prst="rect">
              <a:avLst/>
            </a:prstGeom>
            <a:noFill/>
          </p:spPr>
          <p:txBody>
            <a:bodyPr wrap="square" lIns="0" tIns="0" rIns="0" bIns="0" rtlCol="0">
              <a:spAutoFit/>
            </a:bodyPr>
            <a:lstStyle/>
            <a:p>
              <a:pPr>
                <a:lnSpc>
                  <a:spcPct val="80000"/>
                </a:lnSpc>
                <a:buSzPct val="80000"/>
              </a:pPr>
              <a:r>
                <a:rPr lang="en-US" sz="2800" dirty="0" smtClean="0">
                  <a:gradFill>
                    <a:gsLst>
                      <a:gs pos="0">
                        <a:srgbClr val="FFFFFF"/>
                      </a:gs>
                      <a:gs pos="100000">
                        <a:srgbClr val="FFFFFF"/>
                      </a:gs>
                    </a:gsLst>
                    <a:lin ang="5400000" scaled="0"/>
                  </a:gradFill>
                </a:rPr>
                <a:t>Shipping Service</a:t>
              </a:r>
              <a:endParaRPr lang="en-US" sz="2800" dirty="0">
                <a:gradFill>
                  <a:gsLst>
                    <a:gs pos="0">
                      <a:srgbClr val="FFFFFF"/>
                    </a:gs>
                    <a:gs pos="100000">
                      <a:srgbClr val="FFFFFF"/>
                    </a:gs>
                  </a:gsLst>
                  <a:lin ang="5400000" scaled="0"/>
                </a:gradFill>
              </a:endParaRPr>
            </a:p>
          </p:txBody>
        </p:sp>
      </p:grpSp>
      <p:pic>
        <p:nvPicPr>
          <p:cNvPr id="34" name="Picture 3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103994" y="2508304"/>
            <a:ext cx="709666" cy="739236"/>
          </a:xfrm>
          <a:prstGeom prst="rect">
            <a:avLst/>
          </a:prstGeom>
        </p:spPr>
      </p:pic>
      <p:pic>
        <p:nvPicPr>
          <p:cNvPr id="41" name="Picture 4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530464" y="3969952"/>
            <a:ext cx="709666" cy="739236"/>
          </a:xfrm>
          <a:prstGeom prst="rect">
            <a:avLst/>
          </a:prstGeom>
        </p:spPr>
      </p:pic>
      <p:pic>
        <p:nvPicPr>
          <p:cNvPr id="46" name="Picture 4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76600" y="3817552"/>
            <a:ext cx="709666" cy="739236"/>
          </a:xfrm>
          <a:prstGeom prst="rect">
            <a:avLst/>
          </a:prstGeom>
        </p:spPr>
      </p:pic>
      <p:pic>
        <p:nvPicPr>
          <p:cNvPr id="48" name="Picture 4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102493" y="2506162"/>
            <a:ext cx="709666" cy="739236"/>
          </a:xfrm>
          <a:prstGeom prst="rect">
            <a:avLst/>
          </a:prstGeom>
        </p:spPr>
      </p:pic>
      <p:pic>
        <p:nvPicPr>
          <p:cNvPr id="52" name="Picture 5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528963" y="3968451"/>
            <a:ext cx="709666" cy="739236"/>
          </a:xfrm>
          <a:prstGeom prst="rect">
            <a:avLst/>
          </a:prstGeom>
        </p:spPr>
      </p:pic>
      <p:pic>
        <p:nvPicPr>
          <p:cNvPr id="53" name="Picture 5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75099" y="3816051"/>
            <a:ext cx="709666" cy="739236"/>
          </a:xfrm>
          <a:prstGeom prst="rect">
            <a:avLst/>
          </a:prstGeom>
        </p:spPr>
      </p:pic>
      <p:sp>
        <p:nvSpPr>
          <p:cNvPr id="28" name="Title 3"/>
          <p:cNvSpPr txBox="1">
            <a:spLocks/>
          </p:cNvSpPr>
          <p:nvPr/>
        </p:nvSpPr>
        <p:spPr>
          <a:xfrm>
            <a:off x="706296" y="482600"/>
            <a:ext cx="10969625" cy="885825"/>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5400" b="0" kern="1200" cap="none" spc="-100" baseline="0" dirty="0" smtClean="0">
                <a:ln w="3175">
                  <a:noFill/>
                </a:ln>
                <a:solidFill>
                  <a:schemeClr val="bg1"/>
                </a:solidFill>
                <a:effectLst/>
                <a:latin typeface="Segoe UI Light" pitchFamily="34" charset="0"/>
                <a:ea typeface="+mn-ea"/>
                <a:cs typeface="Arial" charset="0"/>
              </a:defRPr>
            </a:lvl1pPr>
          </a:lstStyle>
          <a:p>
            <a:r>
              <a:rPr lang="en-US" sz="6400" dirty="0" smtClean="0"/>
              <a:t>Loosely Coupled</a:t>
            </a:r>
            <a:endParaRPr lang="en-US" sz="6400" dirty="0"/>
          </a:p>
        </p:txBody>
      </p:sp>
    </p:spTree>
    <p:extLst>
      <p:ext uri="{BB962C8B-B14F-4D97-AF65-F5344CB8AC3E}">
        <p14:creationId xmlns:p14="http://schemas.microsoft.com/office/powerpoint/2010/main" val="252888151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250"/>
                                  </p:stCondLst>
                                  <p:childTnLst>
                                    <p:set>
                                      <p:cBhvr>
                                        <p:cTn id="9" dur="1" fill="hold">
                                          <p:stCondLst>
                                            <p:cond delay="0"/>
                                          </p:stCondLst>
                                        </p:cTn>
                                        <p:tgtEl>
                                          <p:spTgt spid="36"/>
                                        </p:tgtEl>
                                        <p:attrNameLst>
                                          <p:attrName>style.visibility</p:attrName>
                                        </p:attrNameLst>
                                      </p:cBhvr>
                                      <p:to>
                                        <p:strVal val="visible"/>
                                      </p:to>
                                    </p:set>
                                    <p:animEffect transition="in" filter="fade">
                                      <p:cBhvr>
                                        <p:cTn id="10" dur="500"/>
                                        <p:tgtEl>
                                          <p:spTgt spid="36"/>
                                        </p:tgtEl>
                                      </p:cBhvr>
                                    </p:animEffect>
                                  </p:childTnLst>
                                </p:cTn>
                              </p:par>
                              <p:par>
                                <p:cTn id="11" presetID="10" presetClass="entr" presetSubtype="0" fill="hold" nodeType="withEffect">
                                  <p:stCondLst>
                                    <p:cond delay="50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500"/>
                                        <p:tgtEl>
                                          <p:spTgt spid="35"/>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par>
                          <p:cTn id="18" fill="hold">
                            <p:stCondLst>
                              <p:cond delay="1500"/>
                            </p:stCondLst>
                            <p:childTnLst>
                              <p:par>
                                <p:cTn id="19" presetID="12" presetClass="entr" presetSubtype="8" fill="hold" grpId="0" nodeType="afterEffect">
                                  <p:stCondLst>
                                    <p:cond delay="250"/>
                                  </p:stCondLst>
                                  <p:childTnLst>
                                    <p:set>
                                      <p:cBhvr>
                                        <p:cTn id="20" dur="1" fill="hold">
                                          <p:stCondLst>
                                            <p:cond delay="0"/>
                                          </p:stCondLst>
                                        </p:cTn>
                                        <p:tgtEl>
                                          <p:spTgt spid="49"/>
                                        </p:tgtEl>
                                        <p:attrNameLst>
                                          <p:attrName>style.visibility</p:attrName>
                                        </p:attrNameLst>
                                      </p:cBhvr>
                                      <p:to>
                                        <p:strVal val="visible"/>
                                      </p:to>
                                    </p:set>
                                    <p:anim calcmode="lin" valueType="num">
                                      <p:cBhvr additive="base">
                                        <p:cTn id="21" dur="500"/>
                                        <p:tgtEl>
                                          <p:spTgt spid="49"/>
                                        </p:tgtEl>
                                        <p:attrNameLst>
                                          <p:attrName>ppt_x</p:attrName>
                                        </p:attrNameLst>
                                      </p:cBhvr>
                                      <p:tavLst>
                                        <p:tav tm="0">
                                          <p:val>
                                            <p:strVal val="#ppt_x-#ppt_w*1.125000"/>
                                          </p:val>
                                        </p:tav>
                                        <p:tav tm="100000">
                                          <p:val>
                                            <p:strVal val="#ppt_x"/>
                                          </p:val>
                                        </p:tav>
                                      </p:tavLst>
                                    </p:anim>
                                    <p:animEffect transition="in" filter="wipe(right)">
                                      <p:cBhvr>
                                        <p:cTn id="22" dur="500"/>
                                        <p:tgtEl>
                                          <p:spTgt spid="49"/>
                                        </p:tgtEl>
                                      </p:cBhvr>
                                    </p:animEffect>
                                  </p:childTnLst>
                                </p:cTn>
                              </p:par>
                            </p:childTnLst>
                          </p:cTn>
                        </p:par>
                        <p:par>
                          <p:cTn id="23" fill="hold">
                            <p:stCondLst>
                              <p:cond delay="2250"/>
                            </p:stCondLst>
                            <p:childTnLst>
                              <p:par>
                                <p:cTn id="24" presetID="10" presetClass="entr" presetSubtype="0" fill="hold" nodeType="afterEffect">
                                  <p:stCondLst>
                                    <p:cond delay="500"/>
                                  </p:stCondLst>
                                  <p:childTnLst>
                                    <p:set>
                                      <p:cBhvr>
                                        <p:cTn id="25" dur="1" fill="hold">
                                          <p:stCondLst>
                                            <p:cond delay="0"/>
                                          </p:stCondLst>
                                        </p:cTn>
                                        <p:tgtEl>
                                          <p:spTgt spid="34"/>
                                        </p:tgtEl>
                                        <p:attrNameLst>
                                          <p:attrName>style.visibility</p:attrName>
                                        </p:attrNameLst>
                                      </p:cBhvr>
                                      <p:to>
                                        <p:strVal val="visible"/>
                                      </p:to>
                                    </p:set>
                                    <p:animEffect transition="in" filter="fade">
                                      <p:cBhvr>
                                        <p:cTn id="26" dur="500"/>
                                        <p:tgtEl>
                                          <p:spTgt spid="34"/>
                                        </p:tgtEl>
                                      </p:cBhvr>
                                    </p:animEffect>
                                  </p:childTnLst>
                                </p:cTn>
                              </p:par>
                            </p:childTnLst>
                          </p:cTn>
                        </p:par>
                        <p:par>
                          <p:cTn id="27" fill="hold">
                            <p:stCondLst>
                              <p:cond delay="3250"/>
                            </p:stCondLst>
                            <p:childTnLst>
                              <p:par>
                                <p:cTn id="28" presetID="44" presetClass="path" presetSubtype="0" accel="50000" decel="50000" fill="hold" nodeType="afterEffect">
                                  <p:stCondLst>
                                    <p:cond delay="0"/>
                                  </p:stCondLst>
                                  <p:childTnLst>
                                    <p:animMotion origin="layout" path="M -0.00013 -0.00024 L 0.08338 0.00139 C 0.10096 0.00092 0.12571 0.00856 0.15125 0.02199 C 0.18004 0.03634 0.20232 0.05301 0.21704 0.0706 L 0.28791 0.14884 " pathEditMode="relative" rAng="978064" ptsTypes="FffFF">
                                      <p:cBhvr>
                                        <p:cTn id="29" dur="2000" fill="hold"/>
                                        <p:tgtEl>
                                          <p:spTgt spid="34"/>
                                        </p:tgtEl>
                                        <p:attrNameLst>
                                          <p:attrName>ppt_x</p:attrName>
                                          <p:attrName>ppt_y</p:attrName>
                                        </p:attrNameLst>
                                      </p:cBhvr>
                                      <p:rCtr x="14838" y="4838"/>
                                    </p:animMotion>
                                  </p:childTnLst>
                                </p:cTn>
                              </p:par>
                              <p:par>
                                <p:cTn id="30" presetID="10" presetClass="entr" presetSubtype="0" fill="hold" nodeType="withEffect">
                                  <p:stCondLst>
                                    <p:cond delay="0"/>
                                  </p:stCondLst>
                                  <p:childTnLst>
                                    <p:set>
                                      <p:cBhvr>
                                        <p:cTn id="31" dur="1" fill="hold">
                                          <p:stCondLst>
                                            <p:cond delay="0"/>
                                          </p:stCondLst>
                                        </p:cTn>
                                        <p:tgtEl>
                                          <p:spTgt spid="41"/>
                                        </p:tgtEl>
                                        <p:attrNameLst>
                                          <p:attrName>style.visibility</p:attrName>
                                        </p:attrNameLst>
                                      </p:cBhvr>
                                      <p:to>
                                        <p:strVal val="visible"/>
                                      </p:to>
                                    </p:set>
                                    <p:animEffect transition="in" filter="fade">
                                      <p:cBhvr>
                                        <p:cTn id="32" dur="500"/>
                                        <p:tgtEl>
                                          <p:spTgt spid="41"/>
                                        </p:tgtEl>
                                      </p:cBhvr>
                                    </p:animEffect>
                                  </p:childTnLst>
                                </p:cTn>
                              </p:par>
                              <p:par>
                                <p:cTn id="33" presetID="37" presetClass="path" presetSubtype="0" accel="50000" decel="50000" fill="hold" nodeType="withEffect">
                                  <p:stCondLst>
                                    <p:cond delay="500"/>
                                  </p:stCondLst>
                                  <p:childTnLst>
                                    <p:animMotion origin="layout" path="M 0 0 L 0.067 0.04 C 0.081 0.049 0.102 0.054 0.124 0.054 C 0.149 0.054 0.169 0.049 0.183 0.04 L 0.25 0 E" pathEditMode="relative" ptsTypes="">
                                      <p:cBhvr>
                                        <p:cTn id="34" dur="2000" fill="hold"/>
                                        <p:tgtEl>
                                          <p:spTgt spid="41"/>
                                        </p:tgtEl>
                                        <p:attrNameLst>
                                          <p:attrName>ppt_x</p:attrName>
                                          <p:attrName>ppt_y</p:attrName>
                                        </p:attrNameLst>
                                      </p:cBhvr>
                                    </p:animMotion>
                                  </p:childTnLst>
                                </p:cTn>
                              </p:par>
                              <p:par>
                                <p:cTn id="35" presetID="10" presetClass="entr" presetSubtype="0" fill="hold" nodeType="withEffect">
                                  <p:stCondLst>
                                    <p:cond delay="1500"/>
                                  </p:stCondLst>
                                  <p:childTnLst>
                                    <p:set>
                                      <p:cBhvr>
                                        <p:cTn id="36" dur="1" fill="hold">
                                          <p:stCondLst>
                                            <p:cond delay="0"/>
                                          </p:stCondLst>
                                        </p:cTn>
                                        <p:tgtEl>
                                          <p:spTgt spid="46"/>
                                        </p:tgtEl>
                                        <p:attrNameLst>
                                          <p:attrName>style.visibility</p:attrName>
                                        </p:attrNameLst>
                                      </p:cBhvr>
                                      <p:to>
                                        <p:strVal val="visible"/>
                                      </p:to>
                                    </p:set>
                                    <p:animEffect transition="in" filter="fade">
                                      <p:cBhvr>
                                        <p:cTn id="37" dur="500"/>
                                        <p:tgtEl>
                                          <p:spTgt spid="46"/>
                                        </p:tgtEl>
                                      </p:cBhvr>
                                    </p:animEffect>
                                  </p:childTnLst>
                                </p:cTn>
                              </p:par>
                              <p:par>
                                <p:cTn id="38" presetID="37" presetClass="path" presetSubtype="0" accel="50000" decel="50000" fill="hold" nodeType="withEffect">
                                  <p:stCondLst>
                                    <p:cond delay="2100"/>
                                  </p:stCondLst>
                                  <p:childTnLst>
                                    <p:animMotion origin="layout" path="M -3.9604E-7 0.00209 L 0.09132 -0.04048 C 0.1106 -0.05019 0.13927 -0.05505 0.16923 -0.05505 C 0.20323 -0.05505 0.23059 -0.05019 0.24987 -0.04048 L 0.34119 0.00209 " pathEditMode="relative" rAng="0" ptsTypes="FffFF">
                                      <p:cBhvr>
                                        <p:cTn id="39" dur="2000" fill="hold"/>
                                        <p:tgtEl>
                                          <p:spTgt spid="46"/>
                                        </p:tgtEl>
                                        <p:attrNameLst>
                                          <p:attrName>ppt_x</p:attrName>
                                          <p:attrName>ppt_y</p:attrName>
                                        </p:attrNameLst>
                                      </p:cBhvr>
                                      <p:rCtr x="17053" y="-2868"/>
                                    </p:animMotion>
                                  </p:childTnLst>
                                </p:cTn>
                              </p:par>
                              <p:par>
                                <p:cTn id="40" presetID="10" presetClass="entr" presetSubtype="0" fill="hold" nodeType="withEffect">
                                  <p:stCondLst>
                                    <p:cond delay="2000"/>
                                  </p:stCondLst>
                                  <p:childTnLst>
                                    <p:set>
                                      <p:cBhvr>
                                        <p:cTn id="41" dur="1" fill="hold">
                                          <p:stCondLst>
                                            <p:cond delay="0"/>
                                          </p:stCondLst>
                                        </p:cTn>
                                        <p:tgtEl>
                                          <p:spTgt spid="48"/>
                                        </p:tgtEl>
                                        <p:attrNameLst>
                                          <p:attrName>style.visibility</p:attrName>
                                        </p:attrNameLst>
                                      </p:cBhvr>
                                      <p:to>
                                        <p:strVal val="visible"/>
                                      </p:to>
                                    </p:set>
                                    <p:animEffect transition="in" filter="fade">
                                      <p:cBhvr>
                                        <p:cTn id="42" dur="500"/>
                                        <p:tgtEl>
                                          <p:spTgt spid="48"/>
                                        </p:tgtEl>
                                      </p:cBhvr>
                                    </p:animEffect>
                                  </p:childTnLst>
                                </p:cTn>
                              </p:par>
                              <p:par>
                                <p:cTn id="43" presetID="44" presetClass="path" presetSubtype="0" accel="50000" decel="50000" fill="hold" nodeType="withEffect">
                                  <p:stCondLst>
                                    <p:cond delay="2500"/>
                                  </p:stCondLst>
                                  <p:childTnLst>
                                    <p:animMotion origin="layout" path="M -0.00013 -0.00046 L 0.07634 -0.00254 C 0.09236 -0.0037 0.11503 0.00278 0.13822 0.01504 C 0.16454 0.02799 0.1846 0.04372 0.19789 0.06038 L 0.26185 0.13509 " pathEditMode="relative" rAng="978064" ptsTypes="FffFF">
                                      <p:cBhvr>
                                        <p:cTn id="44" dur="2000" fill="hold"/>
                                        <p:tgtEl>
                                          <p:spTgt spid="48"/>
                                        </p:tgtEl>
                                        <p:attrNameLst>
                                          <p:attrName>ppt_x</p:attrName>
                                          <p:attrName>ppt_y</p:attrName>
                                        </p:attrNameLst>
                                      </p:cBhvr>
                                      <p:rCtr x="13523" y="4164"/>
                                    </p:animMotion>
                                  </p:childTnLst>
                                </p:cTn>
                              </p:par>
                              <p:par>
                                <p:cTn id="45" presetID="10" presetClass="entr" presetSubtype="0" fill="hold" nodeType="withEffect">
                                  <p:stCondLst>
                                    <p:cond delay="3250"/>
                                  </p:stCondLst>
                                  <p:childTnLst>
                                    <p:set>
                                      <p:cBhvr>
                                        <p:cTn id="46" dur="1" fill="hold">
                                          <p:stCondLst>
                                            <p:cond delay="0"/>
                                          </p:stCondLst>
                                        </p:cTn>
                                        <p:tgtEl>
                                          <p:spTgt spid="52"/>
                                        </p:tgtEl>
                                        <p:attrNameLst>
                                          <p:attrName>style.visibility</p:attrName>
                                        </p:attrNameLst>
                                      </p:cBhvr>
                                      <p:to>
                                        <p:strVal val="visible"/>
                                      </p:to>
                                    </p:set>
                                    <p:animEffect transition="in" filter="fade">
                                      <p:cBhvr>
                                        <p:cTn id="47" dur="500"/>
                                        <p:tgtEl>
                                          <p:spTgt spid="52"/>
                                        </p:tgtEl>
                                      </p:cBhvr>
                                    </p:animEffect>
                                  </p:childTnLst>
                                </p:cTn>
                              </p:par>
                              <p:par>
                                <p:cTn id="48" presetID="37" presetClass="path" presetSubtype="0" accel="50000" decel="50000" fill="hold" nodeType="withEffect">
                                  <p:stCondLst>
                                    <p:cond delay="3800"/>
                                  </p:stCondLst>
                                  <p:childTnLst>
                                    <p:animMotion origin="layout" path="M 0 0 L 0.067 0.04 C 0.081 0.049 0.102 0.054 0.124 0.054 C 0.149 0.054 0.169 0.049 0.183 0.04 L 0.25 0 E" pathEditMode="relative" ptsTypes="">
                                      <p:cBhvr>
                                        <p:cTn id="49" dur="2000" fill="hold"/>
                                        <p:tgtEl>
                                          <p:spTgt spid="52"/>
                                        </p:tgtEl>
                                        <p:attrNameLst>
                                          <p:attrName>ppt_x</p:attrName>
                                          <p:attrName>ppt_y</p:attrName>
                                        </p:attrNameLst>
                                      </p:cBhvr>
                                    </p:animMotion>
                                  </p:childTnLst>
                                </p:cTn>
                              </p:par>
                              <p:par>
                                <p:cTn id="50" presetID="10" presetClass="entr" presetSubtype="0" fill="hold" nodeType="withEffect">
                                  <p:stCondLst>
                                    <p:cond delay="4500"/>
                                  </p:stCondLst>
                                  <p:childTnLst>
                                    <p:set>
                                      <p:cBhvr>
                                        <p:cTn id="51" dur="1" fill="hold">
                                          <p:stCondLst>
                                            <p:cond delay="0"/>
                                          </p:stCondLst>
                                        </p:cTn>
                                        <p:tgtEl>
                                          <p:spTgt spid="53"/>
                                        </p:tgtEl>
                                        <p:attrNameLst>
                                          <p:attrName>style.visibility</p:attrName>
                                        </p:attrNameLst>
                                      </p:cBhvr>
                                      <p:to>
                                        <p:strVal val="visible"/>
                                      </p:to>
                                    </p:set>
                                    <p:animEffect transition="in" filter="fade">
                                      <p:cBhvr>
                                        <p:cTn id="52" dur="500"/>
                                        <p:tgtEl>
                                          <p:spTgt spid="53"/>
                                        </p:tgtEl>
                                      </p:cBhvr>
                                    </p:animEffect>
                                  </p:childTnLst>
                                </p:cTn>
                              </p:par>
                              <p:par>
                                <p:cTn id="53" presetID="37" presetClass="path" presetSubtype="0" accel="50000" decel="50000" fill="hold" nodeType="withEffect">
                                  <p:stCondLst>
                                    <p:cond delay="5100"/>
                                  </p:stCondLst>
                                  <p:childTnLst>
                                    <p:animMotion origin="layout" path="M -1.19854E-7 -3.257E-6 L 0.1192 -0.03955 C 0.14435 -0.04857 0.18174 -0.0532 0.22095 -0.0532 C 0.26524 -0.0532 0.30094 -0.04857 0.32608 -0.03955 L 0.44541 -3.257E-6 " pathEditMode="relative" rAng="0" ptsTypes="FffFF">
                                      <p:cBhvr>
                                        <p:cTn id="54" dur="2000" fill="hold"/>
                                        <p:tgtEl>
                                          <p:spTgt spid="53"/>
                                        </p:tgtEl>
                                        <p:attrNameLst>
                                          <p:attrName>ppt_x</p:attrName>
                                          <p:attrName>ppt_y</p:attrName>
                                        </p:attrNameLst>
                                      </p:cBhvr>
                                      <p:rCtr x="22264" y="-2660"/>
                                    </p:animMotion>
                                  </p:childTnLst>
                                </p:cTn>
                              </p:par>
                            </p:childTnLst>
                          </p:cTn>
                        </p:par>
                        <p:par>
                          <p:cTn id="55" fill="hold">
                            <p:stCondLst>
                              <p:cond delay="10350"/>
                            </p:stCondLst>
                            <p:childTnLst>
                              <p:par>
                                <p:cTn id="56" presetID="10" presetClass="exit" presetSubtype="0" fill="hold" grpId="1" nodeType="afterEffect">
                                  <p:stCondLst>
                                    <p:cond delay="0"/>
                                  </p:stCondLst>
                                  <p:childTnLst>
                                    <p:animEffect transition="out" filter="fade">
                                      <p:cBhvr>
                                        <p:cTn id="57" dur="500"/>
                                        <p:tgtEl>
                                          <p:spTgt spid="49"/>
                                        </p:tgtEl>
                                      </p:cBhvr>
                                    </p:animEffect>
                                    <p:set>
                                      <p:cBhvr>
                                        <p:cTn id="58" dur="1" fill="hold">
                                          <p:stCondLst>
                                            <p:cond delay="499"/>
                                          </p:stCondLst>
                                        </p:cTn>
                                        <p:tgtEl>
                                          <p:spTgt spid="49"/>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12" presetClass="entr" presetSubtype="8" fill="hold" grpId="0" nodeType="clickEffect">
                                  <p:stCondLst>
                                    <p:cond delay="0"/>
                                  </p:stCondLst>
                                  <p:childTnLst>
                                    <p:set>
                                      <p:cBhvr>
                                        <p:cTn id="62" dur="1" fill="hold">
                                          <p:stCondLst>
                                            <p:cond delay="0"/>
                                          </p:stCondLst>
                                        </p:cTn>
                                        <p:tgtEl>
                                          <p:spTgt spid="50"/>
                                        </p:tgtEl>
                                        <p:attrNameLst>
                                          <p:attrName>style.visibility</p:attrName>
                                        </p:attrNameLst>
                                      </p:cBhvr>
                                      <p:to>
                                        <p:strVal val="visible"/>
                                      </p:to>
                                    </p:set>
                                    <p:anim calcmode="lin" valueType="num">
                                      <p:cBhvr additive="base">
                                        <p:cTn id="63" dur="500"/>
                                        <p:tgtEl>
                                          <p:spTgt spid="50"/>
                                        </p:tgtEl>
                                        <p:attrNameLst>
                                          <p:attrName>ppt_x</p:attrName>
                                        </p:attrNameLst>
                                      </p:cBhvr>
                                      <p:tavLst>
                                        <p:tav tm="0">
                                          <p:val>
                                            <p:strVal val="#ppt_x-#ppt_w*1.125000"/>
                                          </p:val>
                                        </p:tav>
                                        <p:tav tm="100000">
                                          <p:val>
                                            <p:strVal val="#ppt_x"/>
                                          </p:val>
                                        </p:tav>
                                      </p:tavLst>
                                    </p:anim>
                                    <p:animEffect transition="in" filter="wipe(right)">
                                      <p:cBhvr>
                                        <p:cTn id="64" dur="500"/>
                                        <p:tgtEl>
                                          <p:spTgt spid="50"/>
                                        </p:tgtEl>
                                      </p:cBhvr>
                                    </p:animEffect>
                                  </p:childTnLst>
                                </p:cTn>
                              </p:par>
                            </p:childTnLst>
                          </p:cTn>
                        </p:par>
                        <p:par>
                          <p:cTn id="65" fill="hold">
                            <p:stCondLst>
                              <p:cond delay="500"/>
                            </p:stCondLst>
                            <p:childTnLst>
                              <p:par>
                                <p:cTn id="66" presetID="63" presetClass="path" presetSubtype="0" accel="50000" decel="50000" fill="hold" nodeType="afterEffect">
                                  <p:stCondLst>
                                    <p:cond delay="0"/>
                                  </p:stCondLst>
                                  <p:childTnLst>
                                    <p:animMotion origin="layout" path="M 0.28789 0.14884 L 0.60313 0.09467 " pathEditMode="relative" rAng="0" ptsTypes="AA">
                                      <p:cBhvr>
                                        <p:cTn id="67" dur="2000" fill="hold"/>
                                        <p:tgtEl>
                                          <p:spTgt spid="34"/>
                                        </p:tgtEl>
                                        <p:attrNameLst>
                                          <p:attrName>ppt_x</p:attrName>
                                          <p:attrName>ppt_y</p:attrName>
                                        </p:attrNameLst>
                                      </p:cBhvr>
                                      <p:rCtr x="15755" y="-2708"/>
                                    </p:animMotion>
                                  </p:childTnLst>
                                </p:cTn>
                              </p:par>
                              <p:par>
                                <p:cTn id="68" presetID="10" presetClass="exit" presetSubtype="0" fill="hold" nodeType="withEffect">
                                  <p:stCondLst>
                                    <p:cond delay="1500"/>
                                  </p:stCondLst>
                                  <p:childTnLst>
                                    <p:animEffect transition="out" filter="fade">
                                      <p:cBhvr>
                                        <p:cTn id="69" dur="500"/>
                                        <p:tgtEl>
                                          <p:spTgt spid="34"/>
                                        </p:tgtEl>
                                      </p:cBhvr>
                                    </p:animEffect>
                                    <p:set>
                                      <p:cBhvr>
                                        <p:cTn id="70" dur="1" fill="hold">
                                          <p:stCondLst>
                                            <p:cond delay="499"/>
                                          </p:stCondLst>
                                        </p:cTn>
                                        <p:tgtEl>
                                          <p:spTgt spid="34"/>
                                        </p:tgtEl>
                                        <p:attrNameLst>
                                          <p:attrName>style.visibility</p:attrName>
                                        </p:attrNameLst>
                                      </p:cBhvr>
                                      <p:to>
                                        <p:strVal val="hidden"/>
                                      </p:to>
                                    </p:set>
                                  </p:childTnLst>
                                </p:cTn>
                              </p:par>
                              <p:par>
                                <p:cTn id="71" presetID="63" presetClass="path" presetSubtype="0" accel="50000" decel="50000" fill="hold" nodeType="withEffect">
                                  <p:stCondLst>
                                    <p:cond delay="500"/>
                                  </p:stCondLst>
                                  <p:childTnLst>
                                    <p:animMotion origin="layout" path="M 0.25013 1.11111E-6 L 0.60344 -0.09838 " pathEditMode="relative" rAng="0" ptsTypes="AA">
                                      <p:cBhvr>
                                        <p:cTn id="72" dur="2000" fill="hold"/>
                                        <p:tgtEl>
                                          <p:spTgt spid="41"/>
                                        </p:tgtEl>
                                        <p:attrNameLst>
                                          <p:attrName>ppt_x</p:attrName>
                                          <p:attrName>ppt_y</p:attrName>
                                        </p:attrNameLst>
                                      </p:cBhvr>
                                      <p:rCtr x="17665" y="-4931"/>
                                    </p:animMotion>
                                  </p:childTnLst>
                                </p:cTn>
                              </p:par>
                              <p:par>
                                <p:cTn id="73" presetID="10" presetClass="exit" presetSubtype="0" fill="hold" nodeType="withEffect">
                                  <p:stCondLst>
                                    <p:cond delay="2000"/>
                                  </p:stCondLst>
                                  <p:childTnLst>
                                    <p:animEffect transition="out" filter="fade">
                                      <p:cBhvr>
                                        <p:cTn id="74" dur="500"/>
                                        <p:tgtEl>
                                          <p:spTgt spid="41"/>
                                        </p:tgtEl>
                                      </p:cBhvr>
                                    </p:animEffect>
                                    <p:set>
                                      <p:cBhvr>
                                        <p:cTn id="75" dur="1" fill="hold">
                                          <p:stCondLst>
                                            <p:cond delay="499"/>
                                          </p:stCondLst>
                                        </p:cTn>
                                        <p:tgtEl>
                                          <p:spTgt spid="41"/>
                                        </p:tgtEl>
                                        <p:attrNameLst>
                                          <p:attrName>style.visibility</p:attrName>
                                        </p:attrNameLst>
                                      </p:cBhvr>
                                      <p:to>
                                        <p:strVal val="hidden"/>
                                      </p:to>
                                    </p:set>
                                  </p:childTnLst>
                                </p:cTn>
                              </p:par>
                              <p:par>
                                <p:cTn id="76" presetID="63" presetClass="path" presetSubtype="0" accel="50000" decel="50000" fill="hold" nodeType="withEffect">
                                  <p:stCondLst>
                                    <p:cond delay="1100"/>
                                  </p:stCondLst>
                                  <p:childTnLst>
                                    <p:animMotion origin="layout" path="M 0.34115 0.00208 L 0.69245 0.01689 " pathEditMode="relative" rAng="0" ptsTypes="AA">
                                      <p:cBhvr>
                                        <p:cTn id="77" dur="2000" fill="hold"/>
                                        <p:tgtEl>
                                          <p:spTgt spid="46"/>
                                        </p:tgtEl>
                                        <p:attrNameLst>
                                          <p:attrName>ppt_x</p:attrName>
                                          <p:attrName>ppt_y</p:attrName>
                                        </p:attrNameLst>
                                      </p:cBhvr>
                                      <p:rCtr x="17565" y="741"/>
                                    </p:animMotion>
                                  </p:childTnLst>
                                </p:cTn>
                              </p:par>
                              <p:par>
                                <p:cTn id="78" presetID="10" presetClass="exit" presetSubtype="0" fill="hold" nodeType="withEffect">
                                  <p:stCondLst>
                                    <p:cond delay="2500"/>
                                  </p:stCondLst>
                                  <p:childTnLst>
                                    <p:animEffect transition="out" filter="fade">
                                      <p:cBhvr>
                                        <p:cTn id="79" dur="500"/>
                                        <p:tgtEl>
                                          <p:spTgt spid="46"/>
                                        </p:tgtEl>
                                      </p:cBhvr>
                                    </p:animEffect>
                                    <p:set>
                                      <p:cBhvr>
                                        <p:cTn id="80" dur="1" fill="hold">
                                          <p:stCondLst>
                                            <p:cond delay="499"/>
                                          </p:stCondLst>
                                        </p:cTn>
                                        <p:tgtEl>
                                          <p:spTgt spid="46"/>
                                        </p:tgtEl>
                                        <p:attrNameLst>
                                          <p:attrName>style.visibility</p:attrName>
                                        </p:attrNameLst>
                                      </p:cBhvr>
                                      <p:to>
                                        <p:strVal val="hidden"/>
                                      </p:to>
                                    </p:set>
                                  </p:childTnLst>
                                </p:cTn>
                              </p:par>
                              <p:par>
                                <p:cTn id="81" presetID="63" presetClass="path" presetSubtype="0" accel="50000" decel="50000" fill="hold" nodeType="withEffect">
                                  <p:stCondLst>
                                    <p:cond delay="2000"/>
                                  </p:stCondLst>
                                  <p:childTnLst>
                                    <p:animMotion origin="layout" path="M 0.28817 0.14931 L 0.62663 0.15347 " pathEditMode="relative" rAng="0" ptsTypes="AA">
                                      <p:cBhvr>
                                        <p:cTn id="82" dur="2000" fill="hold"/>
                                        <p:tgtEl>
                                          <p:spTgt spid="48"/>
                                        </p:tgtEl>
                                        <p:attrNameLst>
                                          <p:attrName>ppt_x</p:attrName>
                                          <p:attrName>ppt_y</p:attrName>
                                        </p:attrNameLst>
                                      </p:cBhvr>
                                      <p:rCtr x="16923" y="208"/>
                                    </p:animMotion>
                                  </p:childTnLst>
                                </p:cTn>
                              </p:par>
                              <p:par>
                                <p:cTn id="83" presetID="10" presetClass="exit" presetSubtype="0" fill="hold" nodeType="withEffect">
                                  <p:stCondLst>
                                    <p:cond delay="3500"/>
                                  </p:stCondLst>
                                  <p:childTnLst>
                                    <p:animEffect transition="out" filter="fade">
                                      <p:cBhvr>
                                        <p:cTn id="84" dur="500"/>
                                        <p:tgtEl>
                                          <p:spTgt spid="48"/>
                                        </p:tgtEl>
                                      </p:cBhvr>
                                    </p:animEffect>
                                    <p:set>
                                      <p:cBhvr>
                                        <p:cTn id="85" dur="1" fill="hold">
                                          <p:stCondLst>
                                            <p:cond delay="499"/>
                                          </p:stCondLst>
                                        </p:cTn>
                                        <p:tgtEl>
                                          <p:spTgt spid="48"/>
                                        </p:tgtEl>
                                        <p:attrNameLst>
                                          <p:attrName>style.visibility</p:attrName>
                                        </p:attrNameLst>
                                      </p:cBhvr>
                                      <p:to>
                                        <p:strVal val="hidden"/>
                                      </p:to>
                                    </p:set>
                                  </p:childTnLst>
                                </p:cTn>
                              </p:par>
                              <p:par>
                                <p:cTn id="86" presetID="63" presetClass="path" presetSubtype="0" accel="50000" decel="50000" fill="hold" nodeType="withEffect">
                                  <p:stCondLst>
                                    <p:cond delay="2800"/>
                                  </p:stCondLst>
                                  <p:childTnLst>
                                    <p:animMotion origin="layout" path="M 0.25013 0.00023 L 0.57305 0.05578 " pathEditMode="relative" rAng="0" ptsTypes="AA">
                                      <p:cBhvr>
                                        <p:cTn id="87" dur="2000" fill="hold"/>
                                        <p:tgtEl>
                                          <p:spTgt spid="52"/>
                                        </p:tgtEl>
                                        <p:attrNameLst>
                                          <p:attrName>ppt_x</p:attrName>
                                          <p:attrName>ppt_y</p:attrName>
                                        </p:attrNameLst>
                                      </p:cBhvr>
                                      <p:rCtr x="16146" y="2778"/>
                                    </p:animMotion>
                                  </p:childTnLst>
                                </p:cTn>
                              </p:par>
                              <p:par>
                                <p:cTn id="88" presetID="10" presetClass="exit" presetSubtype="0" fill="hold" nodeType="withEffect">
                                  <p:stCondLst>
                                    <p:cond delay="4300"/>
                                  </p:stCondLst>
                                  <p:childTnLst>
                                    <p:animEffect transition="out" filter="fade">
                                      <p:cBhvr>
                                        <p:cTn id="89" dur="500"/>
                                        <p:tgtEl>
                                          <p:spTgt spid="52"/>
                                        </p:tgtEl>
                                      </p:cBhvr>
                                    </p:animEffect>
                                    <p:set>
                                      <p:cBhvr>
                                        <p:cTn id="90" dur="1" fill="hold">
                                          <p:stCondLst>
                                            <p:cond delay="499"/>
                                          </p:stCondLst>
                                        </p:cTn>
                                        <p:tgtEl>
                                          <p:spTgt spid="52"/>
                                        </p:tgtEl>
                                        <p:attrNameLst>
                                          <p:attrName>style.visibility</p:attrName>
                                        </p:attrNameLst>
                                      </p:cBhvr>
                                      <p:to>
                                        <p:strVal val="hidden"/>
                                      </p:to>
                                    </p:set>
                                  </p:childTnLst>
                                </p:cTn>
                              </p:par>
                              <p:par>
                                <p:cTn id="91" presetID="63" presetClass="path" presetSubtype="0" accel="50000" decel="50000" fill="hold" nodeType="withEffect">
                                  <p:stCondLst>
                                    <p:cond delay="3500"/>
                                  </p:stCondLst>
                                  <p:childTnLst>
                                    <p:animMotion origin="layout" path="M 0.44531 4.81481E-6 L 0.76224 0.05069 " pathEditMode="relative" rAng="0" ptsTypes="AA">
                                      <p:cBhvr>
                                        <p:cTn id="92" dur="2000" fill="hold"/>
                                        <p:tgtEl>
                                          <p:spTgt spid="53"/>
                                        </p:tgtEl>
                                        <p:attrNameLst>
                                          <p:attrName>ppt_x</p:attrName>
                                          <p:attrName>ppt_y</p:attrName>
                                        </p:attrNameLst>
                                      </p:cBhvr>
                                      <p:rCtr x="15846" y="2523"/>
                                    </p:animMotion>
                                  </p:childTnLst>
                                </p:cTn>
                              </p:par>
                              <p:par>
                                <p:cTn id="93" presetID="10" presetClass="exit" presetSubtype="0" fill="hold" nodeType="withEffect">
                                  <p:stCondLst>
                                    <p:cond delay="5000"/>
                                  </p:stCondLst>
                                  <p:childTnLst>
                                    <p:animEffect transition="out" filter="fade">
                                      <p:cBhvr>
                                        <p:cTn id="94" dur="500"/>
                                        <p:tgtEl>
                                          <p:spTgt spid="53"/>
                                        </p:tgtEl>
                                      </p:cBhvr>
                                    </p:animEffect>
                                    <p:set>
                                      <p:cBhvr>
                                        <p:cTn id="95" dur="1" fill="hold">
                                          <p:stCondLst>
                                            <p:cond delay="499"/>
                                          </p:stCondLst>
                                        </p:cTn>
                                        <p:tgtEl>
                                          <p:spTgt spid="53"/>
                                        </p:tgtEl>
                                        <p:attrNameLst>
                                          <p:attrName>style.visibility</p:attrName>
                                        </p:attrNameLst>
                                      </p:cBhvr>
                                      <p:to>
                                        <p:strVal val="hidden"/>
                                      </p:to>
                                    </p:set>
                                  </p:childTnLst>
                                </p:cTn>
                              </p:par>
                            </p:childTnLst>
                          </p:cTn>
                        </p:par>
                        <p:par>
                          <p:cTn id="96" fill="hold">
                            <p:stCondLst>
                              <p:cond delay="6000"/>
                            </p:stCondLst>
                            <p:childTnLst>
                              <p:par>
                                <p:cTn id="97" presetID="10" presetClass="exit" presetSubtype="0" fill="hold" grpId="1" nodeType="afterEffect">
                                  <p:stCondLst>
                                    <p:cond delay="0"/>
                                  </p:stCondLst>
                                  <p:childTnLst>
                                    <p:animEffect transition="out" filter="fade">
                                      <p:cBhvr>
                                        <p:cTn id="98" dur="500"/>
                                        <p:tgtEl>
                                          <p:spTgt spid="50"/>
                                        </p:tgtEl>
                                      </p:cBhvr>
                                    </p:animEffect>
                                    <p:set>
                                      <p:cBhvr>
                                        <p:cTn id="99" dur="1" fill="hold">
                                          <p:stCondLst>
                                            <p:cond delay="499"/>
                                          </p:stCondLst>
                                        </p:cTn>
                                        <p:tgtEl>
                                          <p:spTgt spid="5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0" grpId="1" animBg="1"/>
      <p:bldP spid="49" grpId="0" animBg="1"/>
      <p:bldP spid="49" grpId="1"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Bent Arrow 22"/>
          <p:cNvSpPr/>
          <p:nvPr/>
        </p:nvSpPr>
        <p:spPr bwMode="auto">
          <a:xfrm rot="10800000" flipH="1">
            <a:off x="7840989" y="3278630"/>
            <a:ext cx="864861" cy="2063391"/>
          </a:xfrm>
          <a:prstGeom prst="bentArrow">
            <a:avLst>
              <a:gd name="adj1" fmla="val 26563"/>
              <a:gd name="adj2" fmla="val 29452"/>
              <a:gd name="adj3" fmla="val 30045"/>
              <a:gd name="adj4" fmla="val 43750"/>
            </a:avLst>
          </a:prstGeom>
          <a:solidFill>
            <a:srgbClr val="FFFFFF">
              <a:alpha val="50196"/>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35352" y="1028736"/>
            <a:ext cx="7589672" cy="2604961"/>
          </a:xfrm>
          <a:prstGeom prst="rect">
            <a:avLst/>
          </a:prstGeom>
        </p:spPr>
      </p:pic>
      <p:grpSp>
        <p:nvGrpSpPr>
          <p:cNvPr id="38" name="Group 37"/>
          <p:cNvGrpSpPr/>
          <p:nvPr/>
        </p:nvGrpSpPr>
        <p:grpSpPr>
          <a:xfrm>
            <a:off x="7109356" y="1645180"/>
            <a:ext cx="4281055" cy="1633450"/>
            <a:chOff x="3093834" y="4675909"/>
            <a:chExt cx="4281055" cy="1633450"/>
          </a:xfrm>
        </p:grpSpPr>
        <p:sp>
          <p:nvSpPr>
            <p:cNvPr id="39" name="Rectangle 38"/>
            <p:cNvSpPr/>
            <p:nvPr/>
          </p:nvSpPr>
          <p:spPr bwMode="auto">
            <a:xfrm>
              <a:off x="3093834" y="4675909"/>
              <a:ext cx="4281055" cy="1633450"/>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40" name="TextBox 39"/>
            <p:cNvSpPr txBox="1"/>
            <p:nvPr/>
          </p:nvSpPr>
          <p:spPr>
            <a:xfrm>
              <a:off x="4257897" y="5179626"/>
              <a:ext cx="2660388" cy="689420"/>
            </a:xfrm>
            <a:prstGeom prst="rect">
              <a:avLst/>
            </a:prstGeom>
            <a:noFill/>
          </p:spPr>
          <p:txBody>
            <a:bodyPr wrap="square" lIns="0" tIns="0" rIns="0" bIns="0" rtlCol="0">
              <a:spAutoFit/>
            </a:bodyPr>
            <a:lstStyle/>
            <a:p>
              <a:pPr>
                <a:lnSpc>
                  <a:spcPct val="80000"/>
                </a:lnSpc>
                <a:buSzPct val="80000"/>
              </a:pPr>
              <a:r>
                <a:rPr lang="en-US" sz="2800" dirty="0" smtClean="0">
                  <a:gradFill>
                    <a:gsLst>
                      <a:gs pos="0">
                        <a:srgbClr val="FFFFFF"/>
                      </a:gs>
                      <a:gs pos="100000">
                        <a:srgbClr val="FFFFFF"/>
                      </a:gs>
                    </a:gsLst>
                    <a:lin ang="5400000" scaled="0"/>
                  </a:gradFill>
                </a:rPr>
                <a:t>Service Bus Queue</a:t>
              </a:r>
              <a:endParaRPr lang="en-US" sz="2800" dirty="0">
                <a:gradFill>
                  <a:gsLst>
                    <a:gs pos="0">
                      <a:srgbClr val="FFFFFF"/>
                    </a:gs>
                    <a:gs pos="100000">
                      <a:srgbClr val="FFFFFF"/>
                    </a:gs>
                  </a:gsLst>
                  <a:lin ang="5400000" scaled="0"/>
                </a:gradFill>
              </a:endParaRPr>
            </a:p>
          </p:txBody>
        </p:sp>
      </p:grpSp>
      <p:sp>
        <p:nvSpPr>
          <p:cNvPr id="42" name="Down Arrow 41"/>
          <p:cNvSpPr/>
          <p:nvPr/>
        </p:nvSpPr>
        <p:spPr bwMode="auto">
          <a:xfrm rot="16200000">
            <a:off x="3075803" y="1415832"/>
            <a:ext cx="480737" cy="2234509"/>
          </a:xfrm>
          <a:prstGeom prst="downArrow">
            <a:avLst>
              <a:gd name="adj1" fmla="val 42122"/>
              <a:gd name="adj2" fmla="val 62085"/>
            </a:avLst>
          </a:prstGeom>
          <a:solidFill>
            <a:srgbClr val="FFFFFF">
              <a:alpha val="50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5" name="Rounded Rectangle 24"/>
          <p:cNvSpPr/>
          <p:nvPr/>
        </p:nvSpPr>
        <p:spPr bwMode="auto">
          <a:xfrm flipV="1">
            <a:off x="6354678" y="4195735"/>
            <a:ext cx="5363841" cy="90627"/>
          </a:xfrm>
          <a:prstGeom prst="roundRect">
            <a:avLst/>
          </a:prstGeom>
          <a:solidFill>
            <a:srgbClr val="00AEEF">
              <a:alpha val="80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16" name="Picture 15"/>
          <p:cNvPicPr>
            <a:picLocks noChangeAspect="1"/>
          </p:cNvPicPr>
          <p:nvPr/>
        </p:nvPicPr>
        <p:blipFill>
          <a:blip r:embed="rId4" cstate="print">
            <a:extLst>
              <a:ext uri="{BEBA8EAE-BF5A-486C-A8C5-ECC9F3942E4B}">
                <a14:imgProps xmlns:a14="http://schemas.microsoft.com/office/drawing/2010/main">
                  <a14:imgLayer r:embed="rId5">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4101545" y="3906393"/>
            <a:ext cx="649565" cy="649565"/>
          </a:xfrm>
          <a:prstGeom prst="rect">
            <a:avLst/>
          </a:prstGeom>
        </p:spPr>
      </p:pic>
      <p:sp>
        <p:nvSpPr>
          <p:cNvPr id="49" name="TextBox 48"/>
          <p:cNvSpPr txBox="1"/>
          <p:nvPr/>
        </p:nvSpPr>
        <p:spPr>
          <a:xfrm>
            <a:off x="4872363" y="4077657"/>
            <a:ext cx="2615878" cy="344710"/>
          </a:xfrm>
          <a:prstGeom prst="rect">
            <a:avLst/>
          </a:prstGeom>
          <a:noFill/>
        </p:spPr>
        <p:txBody>
          <a:bodyPr wrap="square" lIns="0" tIns="0" rIns="0" bIns="0" rtlCol="0">
            <a:spAutoFit/>
          </a:bodyPr>
          <a:lstStyle/>
          <a:p>
            <a:pPr>
              <a:lnSpc>
                <a:spcPct val="80000"/>
              </a:lnSpc>
              <a:buSzPct val="80000"/>
            </a:pPr>
            <a:r>
              <a:rPr lang="en-US" sz="2800" dirty="0" smtClean="0">
                <a:gradFill>
                  <a:gsLst>
                    <a:gs pos="0">
                      <a:srgbClr val="FFFFFF"/>
                    </a:gs>
                    <a:gs pos="100000">
                      <a:srgbClr val="FFFFFF"/>
                    </a:gs>
                  </a:gsLst>
                  <a:lin ang="5400000" scaled="0"/>
                </a:gradFill>
              </a:rPr>
              <a:t>Internet</a:t>
            </a:r>
            <a:endParaRPr lang="en-US" sz="2800" dirty="0">
              <a:gradFill>
                <a:gsLst>
                  <a:gs pos="0">
                    <a:srgbClr val="FFFFFF"/>
                  </a:gs>
                  <a:gs pos="100000">
                    <a:srgbClr val="FFFFFF"/>
                  </a:gs>
                </a:gsLst>
                <a:lin ang="5400000" scaled="0"/>
              </a:gradFill>
            </a:endParaRPr>
          </a:p>
        </p:txBody>
      </p:sp>
      <p:pic>
        <p:nvPicPr>
          <p:cNvPr id="5" name="Picture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616985" y="4581193"/>
            <a:ext cx="2717720" cy="1570655"/>
          </a:xfrm>
          <a:prstGeom prst="rect">
            <a:avLst/>
          </a:prstGeom>
        </p:spPr>
      </p:pic>
      <p:pic>
        <p:nvPicPr>
          <p:cNvPr id="51" name="Picture 5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624461" y="4591160"/>
            <a:ext cx="2715870" cy="1570656"/>
          </a:xfrm>
          <a:prstGeom prst="rect">
            <a:avLst/>
          </a:prstGeom>
        </p:spPr>
      </p:pic>
      <p:sp>
        <p:nvSpPr>
          <p:cNvPr id="3" name="Rectangle 2"/>
          <p:cNvSpPr/>
          <p:nvPr/>
        </p:nvSpPr>
        <p:spPr bwMode="auto">
          <a:xfrm>
            <a:off x="9089189" y="4742151"/>
            <a:ext cx="1781772" cy="110490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smtClean="0">
                <a:gradFill>
                  <a:gsLst>
                    <a:gs pos="0">
                      <a:srgbClr val="FFFFFF"/>
                    </a:gs>
                    <a:gs pos="100000">
                      <a:srgbClr val="FFFFFF"/>
                    </a:gs>
                  </a:gsLst>
                  <a:lin ang="5400000" scaled="0"/>
                </a:gradFill>
              </a:rPr>
              <a:t>Hi! </a:t>
            </a:r>
          </a:p>
        </p:txBody>
      </p:sp>
      <p:sp>
        <p:nvSpPr>
          <p:cNvPr id="24" name="Down Arrow 23"/>
          <p:cNvSpPr/>
          <p:nvPr/>
        </p:nvSpPr>
        <p:spPr bwMode="auto">
          <a:xfrm rot="16200000">
            <a:off x="6686240" y="1717826"/>
            <a:ext cx="480736" cy="1630523"/>
          </a:xfrm>
          <a:prstGeom prst="downArrow">
            <a:avLst>
              <a:gd name="adj1" fmla="val 42122"/>
              <a:gd name="adj2" fmla="val 62085"/>
            </a:avLst>
          </a:prstGeom>
          <a:solidFill>
            <a:srgbClr val="FFFFFF">
              <a:alpha val="50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nvGrpSpPr>
          <p:cNvPr id="44" name="Group 43"/>
          <p:cNvGrpSpPr/>
          <p:nvPr/>
        </p:nvGrpSpPr>
        <p:grpSpPr>
          <a:xfrm>
            <a:off x="4474988" y="1645180"/>
            <a:ext cx="1879690" cy="1633451"/>
            <a:chOff x="4660050" y="2162512"/>
            <a:chExt cx="1640433" cy="1640433"/>
          </a:xfrm>
        </p:grpSpPr>
        <p:sp>
          <p:nvSpPr>
            <p:cNvPr id="45" name="Rounded Rectangle 44"/>
            <p:cNvSpPr/>
            <p:nvPr/>
          </p:nvSpPr>
          <p:spPr bwMode="auto">
            <a:xfrm>
              <a:off x="4660050" y="2162512"/>
              <a:ext cx="1640433" cy="1640433"/>
            </a:xfrm>
            <a:prstGeom prst="roundRect">
              <a:avLst>
                <a:gd name="adj" fmla="val 3999"/>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b" anchorCtr="0" compatLnSpc="1">
              <a:prstTxWarp prst="textNoShape">
                <a:avLst/>
              </a:prstTxWarp>
            </a:bodyPr>
            <a:lstStyle/>
            <a:p>
              <a:pPr algn="ctr" defTabSz="914099" fontAlgn="base">
                <a:spcBef>
                  <a:spcPct val="0"/>
                </a:spcBef>
                <a:spcAft>
                  <a:spcPct val="0"/>
                </a:spcAft>
              </a:pPr>
              <a:r>
                <a:rPr lang="en-US" sz="1800" dirty="0" smtClean="0">
                  <a:gradFill>
                    <a:gsLst>
                      <a:gs pos="0">
                        <a:srgbClr val="FFFFFF"/>
                      </a:gs>
                      <a:gs pos="100000">
                        <a:srgbClr val="FFFFFF"/>
                      </a:gs>
                    </a:gsLst>
                    <a:lin ang="5400000" scaled="0"/>
                  </a:gradFill>
                </a:rPr>
                <a:t>ASP.NET MVC 4 Mobile App</a:t>
              </a:r>
            </a:p>
          </p:txBody>
        </p:sp>
        <p:pic>
          <p:nvPicPr>
            <p:cNvPr id="46" name="Picture 45"/>
            <p:cNvPicPr>
              <a:picLocks noChangeAspect="1"/>
            </p:cNvPicPr>
            <p:nvPr/>
          </p:nvPicPr>
          <p:blipFill>
            <a:blip r:embed="rId8" cstate="print">
              <a:extLst>
                <a:ext uri="{BEBA8EAE-BF5A-486C-A8C5-ECC9F3942E4B}">
                  <a14:imgProps xmlns:a14="http://schemas.microsoft.com/office/drawing/2010/main">
                    <a14:imgLayer r:embed="rId9">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5485723" y="2280611"/>
              <a:ext cx="710256" cy="792753"/>
            </a:xfrm>
            <a:prstGeom prst="rect">
              <a:avLst/>
            </a:prstGeom>
          </p:spPr>
        </p:pic>
      </p:grpSp>
      <p:pic>
        <p:nvPicPr>
          <p:cNvPr id="43" name="Picture 4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860903" y="1880386"/>
            <a:ext cx="1116513" cy="1163037"/>
          </a:xfrm>
          <a:prstGeom prst="rect">
            <a:avLst/>
          </a:prstGeom>
          <a:effectLst>
            <a:outerShdw blurRad="254000" sx="102000" sy="102000" algn="ctr" rotWithShape="0">
              <a:prstClr val="black">
                <a:alpha val="40000"/>
              </a:prstClr>
            </a:outerShdw>
          </a:effectLst>
        </p:spPr>
      </p:pic>
      <p:pic>
        <p:nvPicPr>
          <p:cNvPr id="1027" name="Picture 3"/>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240734" y="1096976"/>
            <a:ext cx="1480314" cy="2860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 name="Picture 25"/>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4087957" y="259752"/>
            <a:ext cx="3204699" cy="768814"/>
          </a:xfrm>
          <a:prstGeom prst="rect">
            <a:avLst/>
          </a:prstGeom>
        </p:spPr>
      </p:pic>
    </p:spTree>
    <p:extLst>
      <p:ext uri="{BB962C8B-B14F-4D97-AF65-F5344CB8AC3E}">
        <p14:creationId xmlns:p14="http://schemas.microsoft.com/office/powerpoint/2010/main" val="254356778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p:tgtEl>
                                          <p:spTgt spid="42"/>
                                        </p:tgtEl>
                                        <p:attrNameLst>
                                          <p:attrName>ppt_x</p:attrName>
                                        </p:attrNameLst>
                                      </p:cBhvr>
                                      <p:tavLst>
                                        <p:tav tm="0">
                                          <p:val>
                                            <p:strVal val="#ppt_x-#ppt_w*1.125000"/>
                                          </p:val>
                                        </p:tav>
                                        <p:tav tm="100000">
                                          <p:val>
                                            <p:strVal val="#ppt_x"/>
                                          </p:val>
                                        </p:tav>
                                      </p:tavLst>
                                    </p:anim>
                                    <p:animEffect transition="in" filter="wipe(right)">
                                      <p:cBhvr>
                                        <p:cTn id="8" dur="500"/>
                                        <p:tgtEl>
                                          <p:spTgt spid="42"/>
                                        </p:tgtEl>
                                      </p:cBhvr>
                                    </p:animEffec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500"/>
                                        <p:tgtEl>
                                          <p:spTgt spid="43"/>
                                        </p:tgtEl>
                                      </p:cBhvr>
                                    </p:animEffect>
                                  </p:childTnLst>
                                </p:cTn>
                              </p:par>
                            </p:childTnLst>
                          </p:cTn>
                        </p:par>
                        <p:par>
                          <p:cTn id="14" fill="hold">
                            <p:stCondLst>
                              <p:cond delay="500"/>
                            </p:stCondLst>
                            <p:childTnLst>
                              <p:par>
                                <p:cTn id="15" presetID="10" presetClass="exit" presetSubtype="0" fill="hold" grpId="1" nodeType="afterEffect">
                                  <p:stCondLst>
                                    <p:cond delay="750"/>
                                  </p:stCondLst>
                                  <p:childTnLst>
                                    <p:animEffect transition="out" filter="fade">
                                      <p:cBhvr>
                                        <p:cTn id="16" dur="500"/>
                                        <p:tgtEl>
                                          <p:spTgt spid="42"/>
                                        </p:tgtEl>
                                      </p:cBhvr>
                                    </p:animEffect>
                                    <p:set>
                                      <p:cBhvr>
                                        <p:cTn id="17" dur="1" fill="hold">
                                          <p:stCondLst>
                                            <p:cond delay="499"/>
                                          </p:stCondLst>
                                        </p:cTn>
                                        <p:tgtEl>
                                          <p:spTgt spid="42"/>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2" presetClass="entr" presetSubtype="8" fill="hold" grpId="0" nodeType="clickEffect">
                                  <p:stCondLst>
                                    <p:cond delay="0"/>
                                  </p:stCondLst>
                                  <p:childTnLst>
                                    <p:set>
                                      <p:cBhvr>
                                        <p:cTn id="21" dur="1" fill="hold">
                                          <p:stCondLst>
                                            <p:cond delay="0"/>
                                          </p:stCondLst>
                                        </p:cTn>
                                        <p:tgtEl>
                                          <p:spTgt spid="24"/>
                                        </p:tgtEl>
                                        <p:attrNameLst>
                                          <p:attrName>style.visibility</p:attrName>
                                        </p:attrNameLst>
                                      </p:cBhvr>
                                      <p:to>
                                        <p:strVal val="visible"/>
                                      </p:to>
                                    </p:set>
                                    <p:anim calcmode="lin" valueType="num">
                                      <p:cBhvr additive="base">
                                        <p:cTn id="22" dur="500"/>
                                        <p:tgtEl>
                                          <p:spTgt spid="24"/>
                                        </p:tgtEl>
                                        <p:attrNameLst>
                                          <p:attrName>ppt_x</p:attrName>
                                        </p:attrNameLst>
                                      </p:cBhvr>
                                      <p:tavLst>
                                        <p:tav tm="0">
                                          <p:val>
                                            <p:strVal val="#ppt_x-#ppt_w*1.125000"/>
                                          </p:val>
                                        </p:tav>
                                        <p:tav tm="100000">
                                          <p:val>
                                            <p:strVal val="#ppt_x"/>
                                          </p:val>
                                        </p:tav>
                                      </p:tavLst>
                                    </p:anim>
                                    <p:animEffect transition="in" filter="wipe(right)">
                                      <p:cBhvr>
                                        <p:cTn id="23" dur="500"/>
                                        <p:tgtEl>
                                          <p:spTgt spid="24"/>
                                        </p:tgtEl>
                                      </p:cBhvr>
                                    </p:animEffect>
                                  </p:childTnLst>
                                </p:cTn>
                              </p:par>
                              <p:par>
                                <p:cTn id="24" presetID="63" presetClass="path" presetSubtype="0" accel="50000" decel="50000" fill="hold" nodeType="withEffect">
                                  <p:stCondLst>
                                    <p:cond delay="0"/>
                                  </p:stCondLst>
                                  <p:childTnLst>
                                    <p:animMotion origin="layout" path="M 0.00638 -0.00232 L 0.21177 -0.00024 " pathEditMode="relative" rAng="0" ptsTypes="AA">
                                      <p:cBhvr>
                                        <p:cTn id="25" dur="2000" fill="hold"/>
                                        <p:tgtEl>
                                          <p:spTgt spid="43"/>
                                        </p:tgtEl>
                                        <p:attrNameLst>
                                          <p:attrName>ppt_x</p:attrName>
                                          <p:attrName>ppt_y</p:attrName>
                                        </p:attrNameLst>
                                      </p:cBhvr>
                                      <p:rCtr x="10263" y="93"/>
                                    </p:animMotion>
                                  </p:childTnLst>
                                </p:cTn>
                              </p:par>
                            </p:childTnLst>
                          </p:cTn>
                        </p:par>
                        <p:par>
                          <p:cTn id="26" fill="hold">
                            <p:stCondLst>
                              <p:cond delay="2000"/>
                            </p:stCondLst>
                            <p:childTnLst>
                              <p:par>
                                <p:cTn id="27" presetID="10" presetClass="exit" presetSubtype="0" fill="hold" grpId="1" nodeType="afterEffect">
                                  <p:stCondLst>
                                    <p:cond delay="0"/>
                                  </p:stCondLst>
                                  <p:childTnLst>
                                    <p:animEffect transition="out" filter="fade">
                                      <p:cBhvr>
                                        <p:cTn id="28" dur="500"/>
                                        <p:tgtEl>
                                          <p:spTgt spid="24"/>
                                        </p:tgtEl>
                                      </p:cBhvr>
                                    </p:animEffect>
                                    <p:set>
                                      <p:cBhvr>
                                        <p:cTn id="29" dur="1" fill="hold">
                                          <p:stCondLst>
                                            <p:cond delay="499"/>
                                          </p:stCondLst>
                                        </p:cTn>
                                        <p:tgtEl>
                                          <p:spTgt spid="24"/>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22" presetClass="entr" presetSubtype="1" fill="hold" grpId="0" nodeType="click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wipe(up)">
                                      <p:cBhvr>
                                        <p:cTn id="34" dur="750"/>
                                        <p:tgtEl>
                                          <p:spTgt spid="23"/>
                                        </p:tgtEl>
                                      </p:cBhvr>
                                    </p:animEffect>
                                  </p:childTnLst>
                                </p:cTn>
                              </p:par>
                            </p:childTnLst>
                          </p:cTn>
                        </p:par>
                        <p:par>
                          <p:cTn id="35" fill="hold">
                            <p:stCondLst>
                              <p:cond delay="750"/>
                            </p:stCondLst>
                            <p:childTnLst>
                              <p:par>
                                <p:cTn id="36" presetID="36" presetClass="path" presetSubtype="0" accel="50000" decel="50000" fill="hold" nodeType="afterEffect">
                                  <p:stCondLst>
                                    <p:cond delay="500"/>
                                  </p:stCondLst>
                                  <p:childTnLst>
                                    <p:animMotion origin="layout" path="M 0.21203 -0.00209 L 0.21112 0.35185 C 0.21112 0.45115 0.23144 0.44004 0.24746 0.44004 L 0.28301 0.44004 " pathEditMode="relative" rAng="0" ptsTypes="AAAA">
                                      <p:cBhvr>
                                        <p:cTn id="37" dur="2000" fill="hold"/>
                                        <p:tgtEl>
                                          <p:spTgt spid="43"/>
                                        </p:tgtEl>
                                        <p:attrNameLst>
                                          <p:attrName>ppt_x</p:attrName>
                                          <p:attrName>ppt_y</p:attrName>
                                        </p:attrNameLst>
                                      </p:cBhvr>
                                      <p:rCtr x="3504" y="22106"/>
                                    </p:animMotion>
                                  </p:childTnLst>
                                </p:cTn>
                              </p:par>
                              <p:par>
                                <p:cTn id="38" presetID="10" presetClass="exit" presetSubtype="0" fill="hold" nodeType="withEffect">
                                  <p:stCondLst>
                                    <p:cond delay="1750"/>
                                  </p:stCondLst>
                                  <p:childTnLst>
                                    <p:animEffect transition="out" filter="fade">
                                      <p:cBhvr>
                                        <p:cTn id="39" dur="500"/>
                                        <p:tgtEl>
                                          <p:spTgt spid="43"/>
                                        </p:tgtEl>
                                      </p:cBhvr>
                                    </p:animEffect>
                                    <p:set>
                                      <p:cBhvr>
                                        <p:cTn id="40" dur="1" fill="hold">
                                          <p:stCondLst>
                                            <p:cond delay="499"/>
                                          </p:stCondLst>
                                        </p:cTn>
                                        <p:tgtEl>
                                          <p:spTgt spid="43"/>
                                        </p:tgtEl>
                                        <p:attrNameLst>
                                          <p:attrName>style.visibility</p:attrName>
                                        </p:attrNameLst>
                                      </p:cBhvr>
                                      <p:to>
                                        <p:strVal val="hidden"/>
                                      </p:to>
                                    </p:set>
                                  </p:childTnLst>
                                </p:cTn>
                              </p:par>
                            </p:childTnLst>
                          </p:cTn>
                        </p:par>
                        <p:par>
                          <p:cTn id="41" fill="hold">
                            <p:stCondLst>
                              <p:cond delay="3250"/>
                            </p:stCondLst>
                            <p:childTnLst>
                              <p:par>
                                <p:cTn id="42" presetID="10" presetClass="exit" presetSubtype="0" fill="hold" nodeType="afterEffect">
                                  <p:stCondLst>
                                    <p:cond delay="0"/>
                                  </p:stCondLst>
                                  <p:childTnLst>
                                    <p:animEffect transition="out" filter="fade">
                                      <p:cBhvr>
                                        <p:cTn id="43" dur="500"/>
                                        <p:tgtEl>
                                          <p:spTgt spid="51"/>
                                        </p:tgtEl>
                                      </p:cBhvr>
                                    </p:animEffect>
                                    <p:set>
                                      <p:cBhvr>
                                        <p:cTn id="44" dur="1" fill="hold">
                                          <p:stCondLst>
                                            <p:cond delay="499"/>
                                          </p:stCondLst>
                                        </p:cTn>
                                        <p:tgtEl>
                                          <p:spTgt spid="51"/>
                                        </p:tgtEl>
                                        <p:attrNameLst>
                                          <p:attrName>style.visibility</p:attrName>
                                        </p:attrNameLst>
                                      </p:cBhvr>
                                      <p:to>
                                        <p:strVal val="hidden"/>
                                      </p:to>
                                    </p:set>
                                  </p:childTnLst>
                                </p:cTn>
                              </p:par>
                            </p:childTnLst>
                          </p:cTn>
                        </p:par>
                        <p:par>
                          <p:cTn id="45" fill="hold">
                            <p:stCondLst>
                              <p:cond delay="3750"/>
                            </p:stCondLst>
                            <p:childTnLst>
                              <p:par>
                                <p:cTn id="46" presetID="10" presetClass="entr" presetSubtype="0" fill="hold" grpId="0" nodeType="afterEffect">
                                  <p:stCondLst>
                                    <p:cond delay="0"/>
                                  </p:stCondLst>
                                  <p:childTnLst>
                                    <p:set>
                                      <p:cBhvr>
                                        <p:cTn id="47" dur="1" fill="hold">
                                          <p:stCondLst>
                                            <p:cond delay="0"/>
                                          </p:stCondLst>
                                        </p:cTn>
                                        <p:tgtEl>
                                          <p:spTgt spid="3"/>
                                        </p:tgtEl>
                                        <p:attrNameLst>
                                          <p:attrName>style.visibility</p:attrName>
                                        </p:attrNameLst>
                                      </p:cBhvr>
                                      <p:to>
                                        <p:strVal val="visible"/>
                                      </p:to>
                                    </p:set>
                                    <p:animEffect transition="in" filter="fade">
                                      <p:cBhvr>
                                        <p:cTn id="4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42" grpId="0" animBg="1"/>
      <p:bldP spid="42" grpId="1" animBg="1"/>
      <p:bldP spid="3" grpId="0" animBg="1"/>
      <p:bldP spid="24" grpId="0" animBg="1"/>
      <p:bldP spid="24" grpId="1"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776942" y="2932152"/>
            <a:ext cx="7488332" cy="1107996"/>
          </a:xfrm>
          <a:prstGeom prst="rect">
            <a:avLst/>
          </a:prstGeom>
        </p:spPr>
        <p:txBody>
          <a:bodyPr wrap="none">
            <a:spAutoFit/>
          </a:bodyPr>
          <a:lstStyle/>
          <a:p>
            <a:pPr lvl="0" defTabSz="914099" fontAlgn="base">
              <a:spcBef>
                <a:spcPct val="0"/>
              </a:spcBef>
              <a:spcAft>
                <a:spcPct val="0"/>
              </a:spcAft>
            </a:pPr>
            <a:r>
              <a:rPr lang="en-US" sz="6600" dirty="0" smtClean="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Services Bus Queues</a:t>
            </a:r>
            <a:endParaRPr lang="en-US" sz="6600"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7702996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Down Arrow 28"/>
          <p:cNvSpPr/>
          <p:nvPr/>
        </p:nvSpPr>
        <p:spPr bwMode="auto">
          <a:xfrm rot="10800000">
            <a:off x="9985951" y="2800348"/>
            <a:ext cx="480736" cy="2238376"/>
          </a:xfrm>
          <a:prstGeom prst="downArrow">
            <a:avLst>
              <a:gd name="adj1" fmla="val 42122"/>
              <a:gd name="adj2" fmla="val 62085"/>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nvGrpSpPr>
          <p:cNvPr id="3" name="Group 2"/>
          <p:cNvGrpSpPr/>
          <p:nvPr/>
        </p:nvGrpSpPr>
        <p:grpSpPr>
          <a:xfrm>
            <a:off x="3933825" y="609600"/>
            <a:ext cx="7791199" cy="2307016"/>
            <a:chOff x="3933825" y="609600"/>
            <a:chExt cx="7791199" cy="2307016"/>
          </a:xfrm>
        </p:grpSpPr>
        <p:sp>
          <p:nvSpPr>
            <p:cNvPr id="4" name="Rounded Rectangle 3"/>
            <p:cNvSpPr/>
            <p:nvPr/>
          </p:nvSpPr>
          <p:spPr bwMode="auto">
            <a:xfrm>
              <a:off x="3933825" y="609600"/>
              <a:ext cx="7791199" cy="2307016"/>
            </a:xfrm>
            <a:prstGeom prst="roundRect">
              <a:avLst>
                <a:gd name="adj" fmla="val 7482"/>
              </a:avLst>
            </a:prstGeom>
            <a:solidFill>
              <a:srgbClr val="FFFFFF">
                <a:alpha val="14902"/>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nvGrpSpPr>
            <p:cNvPr id="38" name="Group 37"/>
            <p:cNvGrpSpPr/>
            <p:nvPr/>
          </p:nvGrpSpPr>
          <p:grpSpPr>
            <a:xfrm>
              <a:off x="7247248" y="1440301"/>
              <a:ext cx="4281055" cy="1251732"/>
              <a:chOff x="3093834" y="4675909"/>
              <a:chExt cx="4281055" cy="1251732"/>
            </a:xfrm>
          </p:grpSpPr>
          <p:sp>
            <p:nvSpPr>
              <p:cNvPr id="39" name="Rectangle 38"/>
              <p:cNvSpPr/>
              <p:nvPr/>
            </p:nvSpPr>
            <p:spPr bwMode="auto">
              <a:xfrm>
                <a:off x="3093834" y="4675909"/>
                <a:ext cx="4281055" cy="1251732"/>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40" name="TextBox 39"/>
              <p:cNvSpPr txBox="1"/>
              <p:nvPr/>
            </p:nvSpPr>
            <p:spPr>
              <a:xfrm>
                <a:off x="4199540" y="5173345"/>
                <a:ext cx="2840863" cy="295466"/>
              </a:xfrm>
              <a:prstGeom prst="rect">
                <a:avLst/>
              </a:prstGeom>
              <a:noFill/>
            </p:spPr>
            <p:txBody>
              <a:bodyPr wrap="square" lIns="0" tIns="0" rIns="0" bIns="0" rtlCol="0">
                <a:spAutoFit/>
              </a:bodyPr>
              <a:lstStyle/>
              <a:p>
                <a:pPr>
                  <a:lnSpc>
                    <a:spcPct val="80000"/>
                  </a:lnSpc>
                  <a:buSzPct val="80000"/>
                </a:pPr>
                <a:r>
                  <a:rPr lang="en-US" dirty="0" smtClean="0">
                    <a:gradFill>
                      <a:gsLst>
                        <a:gs pos="0">
                          <a:srgbClr val="FFFFFF"/>
                        </a:gs>
                        <a:gs pos="100000">
                          <a:srgbClr val="FFFFFF"/>
                        </a:gs>
                      </a:gsLst>
                      <a:lin ang="5400000" scaled="0"/>
                    </a:gradFill>
                  </a:rPr>
                  <a:t>service bus relay</a:t>
                </a:r>
                <a:endParaRPr lang="en-US" dirty="0">
                  <a:gradFill>
                    <a:gsLst>
                      <a:gs pos="0">
                        <a:srgbClr val="FFFFFF"/>
                      </a:gs>
                      <a:gs pos="100000">
                        <a:srgbClr val="FFFFFF"/>
                      </a:gs>
                    </a:gsLst>
                    <a:lin ang="5400000" scaled="0"/>
                  </a:gradFill>
                </a:endParaRPr>
              </a:p>
            </p:txBody>
          </p:sp>
          <p:pic>
            <p:nvPicPr>
              <p:cNvPr id="41" name="Picture 40"/>
              <p:cNvPicPr>
                <a:picLocks noChangeAspect="1"/>
              </p:cNvPicPr>
              <p:nvPr/>
            </p:nvPicPr>
            <p:blipFill>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3142102" y="4797948"/>
                <a:ext cx="1025838" cy="1025838"/>
              </a:xfrm>
              <a:prstGeom prst="rect">
                <a:avLst/>
              </a:prstGeom>
            </p:spPr>
          </p:pic>
        </p:grpSp>
        <p:sp>
          <p:nvSpPr>
            <p:cNvPr id="31" name="Rounded Rectangle 30"/>
            <p:cNvSpPr/>
            <p:nvPr/>
          </p:nvSpPr>
          <p:spPr bwMode="auto">
            <a:xfrm>
              <a:off x="4480345" y="1440301"/>
              <a:ext cx="2197362" cy="1251732"/>
            </a:xfrm>
            <a:prstGeom prst="roundRect">
              <a:avLst>
                <a:gd name="adj" fmla="val 3999"/>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marL="120650" indent="-120650" defTabSz="914099" fontAlgn="base">
                <a:spcBef>
                  <a:spcPct val="0"/>
                </a:spcBef>
                <a:spcAft>
                  <a:spcPct val="0"/>
                </a:spcAft>
              </a:pPr>
              <a:r>
                <a:rPr lang="en-US" dirty="0" smtClean="0">
                  <a:gradFill>
                    <a:gsLst>
                      <a:gs pos="0">
                        <a:srgbClr val="FFFFFF"/>
                      </a:gs>
                      <a:gs pos="100000">
                        <a:srgbClr val="FFFFFF"/>
                      </a:gs>
                    </a:gsLst>
                    <a:lin ang="5400000" scaled="0"/>
                  </a:gradFill>
                </a:rPr>
                <a:t>	cloud </a:t>
              </a:r>
              <a:r>
                <a:rPr lang="en-US" dirty="0">
                  <a:gradFill>
                    <a:gsLst>
                      <a:gs pos="0">
                        <a:srgbClr val="FFFFFF"/>
                      </a:gs>
                      <a:gs pos="100000">
                        <a:srgbClr val="FFFFFF"/>
                      </a:gs>
                    </a:gsLst>
                    <a:lin ang="5400000" scaled="0"/>
                  </a:gradFill>
                </a:rPr>
                <a:t>a</a:t>
              </a:r>
              <a:r>
                <a:rPr lang="en-US" dirty="0" smtClean="0">
                  <a:gradFill>
                    <a:gsLst>
                      <a:gs pos="0">
                        <a:srgbClr val="FFFFFF"/>
                      </a:gs>
                      <a:gs pos="100000">
                        <a:srgbClr val="FFFFFF"/>
                      </a:gs>
                    </a:gsLst>
                    <a:lin ang="5400000" scaled="0"/>
                  </a:gradFill>
                </a:rPr>
                <a:t>pplication</a:t>
              </a:r>
            </a:p>
          </p:txBody>
        </p:sp>
      </p:grpSp>
      <p:sp>
        <p:nvSpPr>
          <p:cNvPr id="42" name="Down Arrow 41"/>
          <p:cNvSpPr/>
          <p:nvPr/>
        </p:nvSpPr>
        <p:spPr bwMode="auto">
          <a:xfrm rot="16200000">
            <a:off x="3377797" y="1217047"/>
            <a:ext cx="480736" cy="1630523"/>
          </a:xfrm>
          <a:prstGeom prst="downArrow">
            <a:avLst>
              <a:gd name="adj1" fmla="val 42122"/>
              <a:gd name="adj2" fmla="val 62085"/>
            </a:avLst>
          </a:prstGeom>
          <a:solidFill>
            <a:srgbClr val="FFFFFF">
              <a:alpha val="50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nvGrpSpPr>
          <p:cNvPr id="5" name="Group 4"/>
          <p:cNvGrpSpPr/>
          <p:nvPr/>
        </p:nvGrpSpPr>
        <p:grpSpPr>
          <a:xfrm>
            <a:off x="4512429" y="3416280"/>
            <a:ext cx="2379117" cy="589912"/>
            <a:chOff x="4512429" y="3416280"/>
            <a:chExt cx="2379117" cy="589912"/>
          </a:xfrm>
        </p:grpSpPr>
        <p:pic>
          <p:nvPicPr>
            <p:cNvPr id="25" name="Picture 24"/>
            <p:cNvPicPr>
              <a:picLocks noChangeAspect="1"/>
            </p:cNvPicPr>
            <p:nvPr/>
          </p:nvPicPr>
          <p:blipFill>
            <a:blip r:embed="rId5" cstate="print">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4512429" y="3416280"/>
              <a:ext cx="589912" cy="589912"/>
            </a:xfrm>
            <a:prstGeom prst="rect">
              <a:avLst/>
            </a:prstGeom>
          </p:spPr>
        </p:pic>
        <p:sp>
          <p:nvSpPr>
            <p:cNvPr id="32" name="TextBox 31"/>
            <p:cNvSpPr txBox="1"/>
            <p:nvPr/>
          </p:nvSpPr>
          <p:spPr>
            <a:xfrm>
              <a:off x="5248252" y="3587764"/>
              <a:ext cx="1643294" cy="344710"/>
            </a:xfrm>
            <a:prstGeom prst="rect">
              <a:avLst/>
            </a:prstGeom>
            <a:noFill/>
          </p:spPr>
          <p:txBody>
            <a:bodyPr wrap="square" lIns="0" tIns="0" rIns="0" bIns="0" rtlCol="0">
              <a:spAutoFit/>
            </a:bodyPr>
            <a:lstStyle/>
            <a:p>
              <a:pPr>
                <a:lnSpc>
                  <a:spcPct val="80000"/>
                </a:lnSpc>
                <a:buSzPct val="80000"/>
              </a:pPr>
              <a:r>
                <a:rPr lang="en-US" sz="2800" dirty="0" smtClean="0">
                  <a:gradFill>
                    <a:gsLst>
                      <a:gs pos="0">
                        <a:srgbClr val="FFFFFF"/>
                      </a:gs>
                      <a:gs pos="100000">
                        <a:srgbClr val="FFFFFF"/>
                      </a:gs>
                    </a:gsLst>
                    <a:lin ang="5400000" scaled="0"/>
                  </a:gradFill>
                </a:rPr>
                <a:t>Internet</a:t>
              </a:r>
              <a:endParaRPr lang="en-US" sz="2800" dirty="0">
                <a:gradFill>
                  <a:gsLst>
                    <a:gs pos="0">
                      <a:srgbClr val="FFFFFF"/>
                    </a:gs>
                    <a:gs pos="100000">
                      <a:srgbClr val="FFFFFF"/>
                    </a:gs>
                  </a:gsLst>
                  <a:lin ang="5400000" scaled="0"/>
                </a:gradFill>
              </a:endParaRPr>
            </a:p>
          </p:txBody>
        </p:sp>
      </p:grpSp>
      <p:grpSp>
        <p:nvGrpSpPr>
          <p:cNvPr id="2" name="Group 1"/>
          <p:cNvGrpSpPr/>
          <p:nvPr/>
        </p:nvGrpSpPr>
        <p:grpSpPr>
          <a:xfrm>
            <a:off x="3933825" y="4524375"/>
            <a:ext cx="7791199" cy="1771650"/>
            <a:chOff x="3933825" y="4524375"/>
            <a:chExt cx="7791199" cy="1771650"/>
          </a:xfrm>
        </p:grpSpPr>
        <p:sp>
          <p:nvSpPr>
            <p:cNvPr id="36" name="Rounded Rectangle 35"/>
            <p:cNvSpPr/>
            <p:nvPr/>
          </p:nvSpPr>
          <p:spPr bwMode="auto">
            <a:xfrm>
              <a:off x="3933825" y="4524375"/>
              <a:ext cx="7791199" cy="1771650"/>
            </a:xfrm>
            <a:prstGeom prst="roundRect">
              <a:avLst>
                <a:gd name="adj" fmla="val 7482"/>
              </a:avLst>
            </a:prstGeom>
            <a:solidFill>
              <a:srgbClr val="FFFFFF">
                <a:alpha val="14902"/>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6" name="TextBox 25"/>
            <p:cNvSpPr txBox="1"/>
            <p:nvPr/>
          </p:nvSpPr>
          <p:spPr>
            <a:xfrm>
              <a:off x="4098581" y="4659683"/>
              <a:ext cx="2615878" cy="221599"/>
            </a:xfrm>
            <a:prstGeom prst="rect">
              <a:avLst/>
            </a:prstGeom>
            <a:noFill/>
          </p:spPr>
          <p:txBody>
            <a:bodyPr wrap="square" lIns="0" tIns="0" rIns="0" bIns="0" rtlCol="0">
              <a:spAutoFit/>
            </a:bodyPr>
            <a:lstStyle/>
            <a:p>
              <a:pPr>
                <a:lnSpc>
                  <a:spcPct val="80000"/>
                </a:lnSpc>
                <a:buSzPct val="80000"/>
              </a:pPr>
              <a:r>
                <a:rPr lang="en-US" sz="1800" dirty="0" smtClean="0">
                  <a:gradFill>
                    <a:gsLst>
                      <a:gs pos="0">
                        <a:srgbClr val="FFFFFF"/>
                      </a:gs>
                      <a:gs pos="100000">
                        <a:srgbClr val="FFFFFF"/>
                      </a:gs>
                    </a:gsLst>
                    <a:lin ang="5400000" scaled="0"/>
                  </a:gradFill>
                </a:rPr>
                <a:t>Enterprise</a:t>
              </a:r>
              <a:endParaRPr lang="en-US" sz="1800" dirty="0">
                <a:gradFill>
                  <a:gsLst>
                    <a:gs pos="0">
                      <a:srgbClr val="FFFFFF"/>
                    </a:gs>
                    <a:gs pos="100000">
                      <a:srgbClr val="FFFFFF"/>
                    </a:gs>
                  </a:gsLst>
                  <a:lin ang="5400000" scaled="0"/>
                </a:gradFill>
              </a:endParaRPr>
            </a:p>
          </p:txBody>
        </p:sp>
        <p:grpSp>
          <p:nvGrpSpPr>
            <p:cNvPr id="58" name="Group 57"/>
            <p:cNvGrpSpPr/>
            <p:nvPr/>
          </p:nvGrpSpPr>
          <p:grpSpPr>
            <a:xfrm>
              <a:off x="7129727" y="4947960"/>
              <a:ext cx="4272237" cy="1111032"/>
              <a:chOff x="3093834" y="4675909"/>
              <a:chExt cx="4281056" cy="1633450"/>
            </a:xfrm>
          </p:grpSpPr>
          <p:sp>
            <p:nvSpPr>
              <p:cNvPr id="59" name="Rectangle 58"/>
              <p:cNvSpPr/>
              <p:nvPr/>
            </p:nvSpPr>
            <p:spPr bwMode="auto">
              <a:xfrm>
                <a:off x="3093834" y="4675909"/>
                <a:ext cx="4281056" cy="163345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60" name="TextBox 59"/>
              <p:cNvSpPr txBox="1"/>
              <p:nvPr/>
            </p:nvSpPr>
            <p:spPr>
              <a:xfrm>
                <a:off x="4478182" y="4913780"/>
                <a:ext cx="2638462" cy="1085991"/>
              </a:xfrm>
              <a:prstGeom prst="rect">
                <a:avLst/>
              </a:prstGeom>
              <a:noFill/>
            </p:spPr>
            <p:txBody>
              <a:bodyPr wrap="square" lIns="0" tIns="0" rIns="0" bIns="0" rtlCol="0">
                <a:spAutoFit/>
              </a:bodyPr>
              <a:lstStyle/>
              <a:p>
                <a:pPr>
                  <a:buSzPct val="80000"/>
                </a:pPr>
                <a:r>
                  <a:rPr lang="en-US" dirty="0" smtClean="0">
                    <a:gradFill>
                      <a:gsLst>
                        <a:gs pos="0">
                          <a:srgbClr val="FFFFFF"/>
                        </a:gs>
                        <a:gs pos="100000">
                          <a:srgbClr val="FFFFFF"/>
                        </a:gs>
                      </a:gsLst>
                      <a:lin ang="5400000" scaled="0"/>
                    </a:gradFill>
                  </a:rPr>
                  <a:t>app behind</a:t>
                </a:r>
                <a:br>
                  <a:rPr lang="en-US" dirty="0" smtClean="0">
                    <a:gradFill>
                      <a:gsLst>
                        <a:gs pos="0">
                          <a:srgbClr val="FFFFFF"/>
                        </a:gs>
                        <a:gs pos="100000">
                          <a:srgbClr val="FFFFFF"/>
                        </a:gs>
                      </a:gsLst>
                      <a:lin ang="5400000" scaled="0"/>
                    </a:gradFill>
                  </a:rPr>
                </a:br>
                <a:r>
                  <a:rPr lang="en-US" dirty="0" smtClean="0">
                    <a:gradFill>
                      <a:gsLst>
                        <a:gs pos="0">
                          <a:srgbClr val="FFFFFF"/>
                        </a:gs>
                        <a:gs pos="100000">
                          <a:srgbClr val="FFFFFF"/>
                        </a:gs>
                      </a:gsLst>
                      <a:lin ang="5400000" scaled="0"/>
                    </a:gradFill>
                  </a:rPr>
                  <a:t>firewall</a:t>
                </a:r>
                <a:endParaRPr lang="en-US" dirty="0">
                  <a:gradFill>
                    <a:gsLst>
                      <a:gs pos="0">
                        <a:srgbClr val="FFFFFF"/>
                      </a:gs>
                      <a:gs pos="100000">
                        <a:srgbClr val="FFFFFF"/>
                      </a:gs>
                    </a:gsLst>
                    <a:lin ang="5400000" scaled="0"/>
                  </a:gradFill>
                </a:endParaRPr>
              </a:p>
            </p:txBody>
          </p:sp>
        </p:grpSp>
        <p:pic>
          <p:nvPicPr>
            <p:cNvPr id="2050" name="Picture 2" descr="C:\Users\Jonahs\Dropbox\Critical Resources\Helveticons Basic\Png\512x512\Terminal 512x512.png"/>
            <p:cNvPicPr>
              <a:picLocks noChangeAspect="1" noChangeArrowheads="1"/>
            </p:cNvPicPr>
            <p:nvPr/>
          </p:nvPicPr>
          <p:blipFill>
            <a:blip r:embed="rId7" cstate="print">
              <a:extLst>
                <a:ext uri="{BEBA8EAE-BF5A-486C-A8C5-ECC9F3942E4B}">
                  <a14:imgProps xmlns:a14="http://schemas.microsoft.com/office/drawing/2010/main">
                    <a14:imgLayer r:embed="rId8">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7151831" y="4897011"/>
              <a:ext cx="1188573" cy="1188573"/>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2"/>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576618" y="5109754"/>
              <a:ext cx="737955" cy="1075711"/>
            </a:xfrm>
            <a:prstGeom prst="rect">
              <a:avLst/>
            </a:prstGeom>
          </p:spPr>
        </p:pic>
        <p:pic>
          <p:nvPicPr>
            <p:cNvPr id="24" name="Picture 23"/>
            <p:cNvPicPr>
              <a:picLocks noChangeAspect="1"/>
            </p:cNvPicPr>
            <p:nvPr/>
          </p:nvPicPr>
          <p:blipFill>
            <a:blip r:embed="rId10">
              <a:extLst>
                <a:ext uri="{BEBA8EAE-BF5A-486C-A8C5-ECC9F3942E4B}">
                  <a14:imgProps xmlns:a14="http://schemas.microsoft.com/office/drawing/2010/main">
                    <a14:imgLayer r:embed="rId11">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4040652" y="4881282"/>
              <a:ext cx="1385554" cy="1385554"/>
            </a:xfrm>
            <a:prstGeom prst="rect">
              <a:avLst/>
            </a:prstGeom>
          </p:spPr>
        </p:pic>
      </p:grpSp>
      <p:sp>
        <p:nvSpPr>
          <p:cNvPr id="27" name="Down Arrow 26"/>
          <p:cNvSpPr/>
          <p:nvPr/>
        </p:nvSpPr>
        <p:spPr bwMode="auto">
          <a:xfrm rot="16200000">
            <a:off x="6722111" y="1745110"/>
            <a:ext cx="480736" cy="569540"/>
          </a:xfrm>
          <a:prstGeom prst="downArrow">
            <a:avLst>
              <a:gd name="adj1" fmla="val 42122"/>
              <a:gd name="adj2" fmla="val 62085"/>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28" name="Picture 27"/>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49613" y="579477"/>
            <a:ext cx="1853289" cy="3495980"/>
          </a:xfrm>
          <a:prstGeom prst="rect">
            <a:avLst/>
          </a:prstGeom>
        </p:spPr>
      </p:pic>
      <p:pic>
        <p:nvPicPr>
          <p:cNvPr id="33" name="Picture 32"/>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4396675" y="748068"/>
            <a:ext cx="2281032" cy="547224"/>
          </a:xfrm>
          <a:prstGeom prst="rect">
            <a:avLst/>
          </a:prstGeom>
        </p:spPr>
      </p:pic>
    </p:spTree>
    <p:extLst>
      <p:ext uri="{BB962C8B-B14F-4D97-AF65-F5344CB8AC3E}">
        <p14:creationId xmlns:p14="http://schemas.microsoft.com/office/powerpoint/2010/main" val="277571129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par>
                          <p:cTn id="13" fill="hold">
                            <p:stCondLst>
                              <p:cond delay="500"/>
                            </p:stCondLst>
                            <p:childTnLst>
                              <p:par>
                                <p:cTn id="14" presetID="10" presetClass="entr" presetSubtype="0" fill="hold" nodeType="afterEffect">
                                  <p:stCondLst>
                                    <p:cond delay="25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fade">
                                      <p:cBhvr>
                                        <p:cTn id="21" dur="1000"/>
                                        <p:tgtEl>
                                          <p:spTgt spid="29"/>
                                        </p:tgtEl>
                                      </p:cBhvr>
                                    </p:animEffect>
                                    <p:anim calcmode="lin" valueType="num">
                                      <p:cBhvr>
                                        <p:cTn id="22" dur="1000" fill="hold"/>
                                        <p:tgtEl>
                                          <p:spTgt spid="29"/>
                                        </p:tgtEl>
                                        <p:attrNameLst>
                                          <p:attrName>ppt_x</p:attrName>
                                        </p:attrNameLst>
                                      </p:cBhvr>
                                      <p:tavLst>
                                        <p:tav tm="0">
                                          <p:val>
                                            <p:strVal val="#ppt_x"/>
                                          </p:val>
                                        </p:tav>
                                        <p:tav tm="100000">
                                          <p:val>
                                            <p:strVal val="#ppt_x"/>
                                          </p:val>
                                        </p:tav>
                                      </p:tavLst>
                                    </p:anim>
                                    <p:anim calcmode="lin" valueType="num">
                                      <p:cBhvr>
                                        <p:cTn id="23" dur="1000" fill="hold"/>
                                        <p:tgtEl>
                                          <p:spTgt spid="29"/>
                                        </p:tgtEl>
                                        <p:attrNameLst>
                                          <p:attrName>ppt_y</p:attrName>
                                        </p:attrNameLst>
                                      </p:cBhvr>
                                      <p:tavLst>
                                        <p:tav tm="0">
                                          <p:val>
                                            <p:strVal val="#ppt_y+.1"/>
                                          </p:val>
                                        </p:tav>
                                        <p:tav tm="100000">
                                          <p:val>
                                            <p:strVal val="#ppt_y"/>
                                          </p:val>
                                        </p:tav>
                                      </p:tavLst>
                                    </p:anim>
                                  </p:childTnLst>
                                </p:cTn>
                              </p:par>
                              <p:par>
                                <p:cTn id="24" presetID="22" presetClass="entr" presetSubtype="8" fill="hold" grpId="0" nodeType="with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wipe(left)">
                                      <p:cBhvr>
                                        <p:cTn id="26" dur="500"/>
                                        <p:tgtEl>
                                          <p:spTgt spid="27"/>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wipe(left)">
                                      <p:cBhvr>
                                        <p:cTn id="31" dur="500"/>
                                        <p:tgtEl>
                                          <p:spTgt spid="42"/>
                                        </p:tgtEl>
                                      </p:cBhvr>
                                    </p:animEffect>
                                  </p:childTnLst>
                                </p:cTn>
                              </p:par>
                              <p:par>
                                <p:cTn id="32" presetID="10" presetClass="entr" presetSubtype="0" fill="hold" nodeType="withEffect">
                                  <p:stCondLst>
                                    <p:cond delay="1000"/>
                                  </p:stCondLst>
                                  <p:childTnLst>
                                    <p:set>
                                      <p:cBhvr>
                                        <p:cTn id="33" dur="1" fill="hold">
                                          <p:stCondLst>
                                            <p:cond delay="0"/>
                                          </p:stCondLst>
                                        </p:cTn>
                                        <p:tgtEl>
                                          <p:spTgt spid="33"/>
                                        </p:tgtEl>
                                        <p:attrNameLst>
                                          <p:attrName>style.visibility</p:attrName>
                                        </p:attrNameLst>
                                      </p:cBhvr>
                                      <p:to>
                                        <p:strVal val="visible"/>
                                      </p:to>
                                    </p:set>
                                    <p:animEffect transition="in" filter="fade">
                                      <p:cBhvr>
                                        <p:cTn id="34"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42" grpId="0" animBg="1"/>
      <p:bldP spid="27"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776942" y="2932152"/>
            <a:ext cx="6302110" cy="1107996"/>
          </a:xfrm>
          <a:prstGeom prst="rect">
            <a:avLst/>
          </a:prstGeom>
        </p:spPr>
        <p:txBody>
          <a:bodyPr wrap="none">
            <a:spAutoFit/>
          </a:bodyPr>
          <a:lstStyle/>
          <a:p>
            <a:pPr lvl="0" defTabSz="914099" fontAlgn="base">
              <a:spcBef>
                <a:spcPct val="0"/>
              </a:spcBef>
              <a:spcAft>
                <a:spcPct val="0"/>
              </a:spcAft>
            </a:pPr>
            <a:r>
              <a:rPr lang="en-US" sz="6600" dirty="0" smtClean="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Service Bus Relay</a:t>
            </a:r>
            <a:endParaRPr lang="en-US" sz="6600"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660364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txBox="1">
            <a:spLocks/>
          </p:cNvSpPr>
          <p:nvPr/>
        </p:nvSpPr>
        <p:spPr>
          <a:xfrm>
            <a:off x="5137259" y="2281272"/>
            <a:ext cx="6369515" cy="747897"/>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5400" b="0" kern="1200" cap="none" spc="-100" baseline="0">
                <a:ln w="3175">
                  <a:noFill/>
                </a:ln>
                <a:solidFill>
                  <a:schemeClr val="bg1"/>
                </a:solidFill>
                <a:effectLst/>
                <a:latin typeface="Segoe UI Light" pitchFamily="34" charset="0"/>
                <a:ea typeface="+mn-ea"/>
                <a:cs typeface="Arial" charset="0"/>
              </a:defRPr>
            </a:lvl1pPr>
          </a:lstStyle>
          <a:p>
            <a:pPr>
              <a:tabLst>
                <a:tab pos="1089025" algn="l"/>
              </a:tabLst>
            </a:pPr>
            <a:r>
              <a:rPr lang="en-US" dirty="0" smtClean="0"/>
              <a:t>Media Services</a:t>
            </a:r>
            <a:endParaRPr lang="en-US" dirty="0"/>
          </a:p>
        </p:txBody>
      </p:sp>
      <p:sp>
        <p:nvSpPr>
          <p:cNvPr id="13" name="Content Placeholder 2"/>
          <p:cNvSpPr>
            <a:spLocks noGrp="1"/>
          </p:cNvSpPr>
          <p:nvPr>
            <p:ph type="body" sz="quarter" idx="10"/>
          </p:nvPr>
        </p:nvSpPr>
        <p:spPr/>
        <p:txBody>
          <a:bodyPr/>
          <a:lstStyle/>
          <a:p>
            <a:pPr marL="460375" indent="-457200">
              <a:lnSpc>
                <a:spcPct val="100000"/>
              </a:lnSpc>
              <a:buFont typeface="Wingdings" pitchFamily="2" charset="2"/>
              <a:buChar char="ß"/>
            </a:pPr>
            <a:r>
              <a:rPr lang="en-US" sz="2800" dirty="0" smtClean="0"/>
              <a:t>Create</a:t>
            </a:r>
            <a:r>
              <a:rPr lang="en-US" sz="2800" dirty="0"/>
              <a:t>, manage and distribute </a:t>
            </a:r>
            <a:r>
              <a:rPr lang="en-US" sz="2800" dirty="0" smtClean="0"/>
              <a:t>content</a:t>
            </a:r>
          </a:p>
          <a:p>
            <a:pPr marL="460375" indent="-457200">
              <a:lnSpc>
                <a:spcPct val="100000"/>
              </a:lnSpc>
              <a:buFont typeface="Wingdings" pitchFamily="2" charset="2"/>
              <a:buChar char="ß"/>
            </a:pPr>
            <a:r>
              <a:rPr lang="en-US" sz="2800" dirty="0" smtClean="0"/>
              <a:t>Target any device or media format</a:t>
            </a:r>
          </a:p>
          <a:p>
            <a:pPr marL="460375" indent="-457200">
              <a:lnSpc>
                <a:spcPct val="100000"/>
              </a:lnSpc>
              <a:buFont typeface="Wingdings" pitchFamily="2" charset="2"/>
              <a:buChar char="ß"/>
            </a:pPr>
            <a:r>
              <a:rPr lang="en-US" sz="2800" dirty="0" smtClean="0"/>
              <a:t>Ingest, Encode</a:t>
            </a:r>
            <a:r>
              <a:rPr lang="en-US" sz="2800" dirty="0"/>
              <a:t>, Protect, Stream</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81850" y="2233105"/>
            <a:ext cx="2781081" cy="2781081"/>
          </a:xfrm>
          <a:prstGeom prst="rect">
            <a:avLst/>
          </a:prstGeom>
        </p:spPr>
      </p:pic>
    </p:spTree>
    <p:extLst>
      <p:ext uri="{BB962C8B-B14F-4D97-AF65-F5344CB8AC3E}">
        <p14:creationId xmlns:p14="http://schemas.microsoft.com/office/powerpoint/2010/main" val="151960288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50"/>
                                        <p:tgtEl>
                                          <p:spTgt spid="6"/>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250"/>
                                        <p:tgtEl>
                                          <p:spTgt spid="12"/>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13">
                                            <p:txEl>
                                              <p:pRg st="0" end="0"/>
                                            </p:txEl>
                                          </p:spTgt>
                                        </p:tgtEl>
                                        <p:attrNameLst>
                                          <p:attrName>style.visibility</p:attrName>
                                        </p:attrNameLst>
                                      </p:cBhvr>
                                      <p:to>
                                        <p:strVal val="visible"/>
                                      </p:to>
                                    </p:set>
                                    <p:animEffect transition="in" filter="fade">
                                      <p:cBhvr>
                                        <p:cTn id="13" dur="250"/>
                                        <p:tgtEl>
                                          <p:spTgt spid="13">
                                            <p:txEl>
                                              <p:pRg st="0" end="0"/>
                                            </p:txEl>
                                          </p:spTgt>
                                        </p:tgtEl>
                                      </p:cBhvr>
                                    </p:animEffect>
                                  </p:childTnLst>
                                </p:cTn>
                              </p:par>
                              <p:par>
                                <p:cTn id="14" presetID="10" presetClass="entr" presetSubtype="0" fill="hold" grpId="0" nodeType="withEffect">
                                  <p:stCondLst>
                                    <p:cond delay="750"/>
                                  </p:stCondLst>
                                  <p:childTnLst>
                                    <p:set>
                                      <p:cBhvr>
                                        <p:cTn id="15" dur="1" fill="hold">
                                          <p:stCondLst>
                                            <p:cond delay="0"/>
                                          </p:stCondLst>
                                        </p:cTn>
                                        <p:tgtEl>
                                          <p:spTgt spid="13">
                                            <p:txEl>
                                              <p:pRg st="1" end="1"/>
                                            </p:txEl>
                                          </p:spTgt>
                                        </p:tgtEl>
                                        <p:attrNameLst>
                                          <p:attrName>style.visibility</p:attrName>
                                        </p:attrNameLst>
                                      </p:cBhvr>
                                      <p:to>
                                        <p:strVal val="visible"/>
                                      </p:to>
                                    </p:set>
                                    <p:animEffect transition="in" filter="fade">
                                      <p:cBhvr>
                                        <p:cTn id="16" dur="250"/>
                                        <p:tgtEl>
                                          <p:spTgt spid="13">
                                            <p:txEl>
                                              <p:pRg st="1" end="1"/>
                                            </p:txEl>
                                          </p:spTgt>
                                        </p:tgtEl>
                                      </p:cBhvr>
                                    </p:animEffect>
                                  </p:childTnLst>
                                </p:cTn>
                              </p:par>
                              <p:par>
                                <p:cTn id="17" presetID="10" presetClass="entr" presetSubtype="0" fill="hold" grpId="0" nodeType="withEffect">
                                  <p:stCondLst>
                                    <p:cond delay="1000"/>
                                  </p:stCondLst>
                                  <p:childTnLst>
                                    <p:set>
                                      <p:cBhvr>
                                        <p:cTn id="18" dur="1" fill="hold">
                                          <p:stCondLst>
                                            <p:cond delay="0"/>
                                          </p:stCondLst>
                                        </p:cTn>
                                        <p:tgtEl>
                                          <p:spTgt spid="13">
                                            <p:txEl>
                                              <p:pRg st="2" end="2"/>
                                            </p:txEl>
                                          </p:spTgt>
                                        </p:tgtEl>
                                        <p:attrNameLst>
                                          <p:attrName>style.visibility</p:attrName>
                                        </p:attrNameLst>
                                      </p:cBhvr>
                                      <p:to>
                                        <p:strVal val="visible"/>
                                      </p:to>
                                    </p:set>
                                    <p:animEffect transition="in" filter="fade">
                                      <p:cBhvr>
                                        <p:cTn id="19" dur="250"/>
                                        <p:tgtEl>
                                          <p:spTgt spid="1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776942" y="2932152"/>
            <a:ext cx="5482976" cy="1107996"/>
          </a:xfrm>
          <a:prstGeom prst="rect">
            <a:avLst/>
          </a:prstGeom>
        </p:spPr>
        <p:txBody>
          <a:bodyPr wrap="none">
            <a:spAutoFit/>
          </a:bodyPr>
          <a:lstStyle/>
          <a:p>
            <a:pPr lvl="0" defTabSz="914099" fontAlgn="base">
              <a:spcBef>
                <a:spcPct val="0"/>
              </a:spcBef>
              <a:spcAft>
                <a:spcPct val="0"/>
              </a:spcAft>
            </a:pPr>
            <a:r>
              <a:rPr lang="en-US" sz="6600" dirty="0" smtClean="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Media Services</a:t>
            </a:r>
            <a:endParaRPr lang="en-US" sz="6600"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33114660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txBox="1">
            <a:spLocks/>
          </p:cNvSpPr>
          <p:nvPr/>
        </p:nvSpPr>
        <p:spPr>
          <a:xfrm>
            <a:off x="5137259" y="2281272"/>
            <a:ext cx="6369515" cy="747897"/>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5400" b="0" kern="1200" cap="none" spc="-100" baseline="0">
                <a:ln w="3175">
                  <a:noFill/>
                </a:ln>
                <a:solidFill>
                  <a:schemeClr val="bg1"/>
                </a:solidFill>
                <a:effectLst/>
                <a:latin typeface="Segoe UI Light" pitchFamily="34" charset="0"/>
                <a:ea typeface="+mn-ea"/>
                <a:cs typeface="Arial" charset="0"/>
              </a:defRPr>
            </a:lvl1pPr>
          </a:lstStyle>
          <a:p>
            <a:pPr>
              <a:tabLst>
                <a:tab pos="1089025" algn="l"/>
              </a:tabLst>
            </a:pPr>
            <a:r>
              <a:rPr lang="en-US" dirty="0" smtClean="0"/>
              <a:t>Virtual Machines</a:t>
            </a:r>
            <a:endParaRPr lang="en-US" dirty="0"/>
          </a:p>
        </p:txBody>
      </p:sp>
      <p:sp>
        <p:nvSpPr>
          <p:cNvPr id="13" name="Content Placeholder 2"/>
          <p:cNvSpPr>
            <a:spLocks noGrp="1"/>
          </p:cNvSpPr>
          <p:nvPr>
            <p:ph type="body" sz="quarter" idx="10"/>
          </p:nvPr>
        </p:nvSpPr>
        <p:spPr/>
        <p:txBody>
          <a:bodyPr/>
          <a:lstStyle/>
          <a:p>
            <a:pPr marL="460375" indent="-457200">
              <a:lnSpc>
                <a:spcPct val="100000"/>
              </a:lnSpc>
              <a:buFont typeface="Wingdings" pitchFamily="2" charset="2"/>
              <a:buChar char="ß"/>
            </a:pPr>
            <a:r>
              <a:rPr lang="en-US" sz="2800" dirty="0" smtClean="0">
                <a:solidFill>
                  <a:schemeClr val="bg1">
                    <a:alpha val="99000"/>
                  </a:schemeClr>
                </a:solidFill>
              </a:rPr>
              <a:t>Windows Server and Linux</a:t>
            </a:r>
          </a:p>
          <a:p>
            <a:pPr marL="460375" indent="-457200">
              <a:lnSpc>
                <a:spcPct val="100000"/>
              </a:lnSpc>
              <a:buFont typeface="Wingdings" pitchFamily="2" charset="2"/>
              <a:buChar char="ß"/>
            </a:pPr>
            <a:r>
              <a:rPr lang="en-US" sz="2800" dirty="0" smtClean="0">
                <a:solidFill>
                  <a:schemeClr val="bg1">
                    <a:alpha val="99000"/>
                  </a:schemeClr>
                </a:solidFill>
              </a:rPr>
              <a:t>Flexible Workload Support</a:t>
            </a:r>
          </a:p>
          <a:p>
            <a:pPr marL="460375" indent="-457200">
              <a:lnSpc>
                <a:spcPct val="100000"/>
              </a:lnSpc>
              <a:buFont typeface="Wingdings" pitchFamily="2" charset="2"/>
              <a:buChar char="ß"/>
            </a:pPr>
            <a:r>
              <a:rPr lang="en-US" sz="2800" dirty="0" smtClean="0">
                <a:solidFill>
                  <a:schemeClr val="bg1">
                    <a:alpha val="99000"/>
                  </a:schemeClr>
                </a:solidFill>
              </a:rPr>
              <a:t>Virtual Private Networking</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81850" y="2178241"/>
            <a:ext cx="2781081" cy="2781081"/>
          </a:xfrm>
          <a:prstGeom prst="rect">
            <a:avLst/>
          </a:prstGeom>
        </p:spPr>
      </p:pic>
    </p:spTree>
    <p:extLst>
      <p:ext uri="{BB962C8B-B14F-4D97-AF65-F5344CB8AC3E}">
        <p14:creationId xmlns:p14="http://schemas.microsoft.com/office/powerpoint/2010/main" val="193085458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50"/>
                                        <p:tgtEl>
                                          <p:spTgt spid="2"/>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250"/>
                                        <p:tgtEl>
                                          <p:spTgt spid="12"/>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13">
                                            <p:txEl>
                                              <p:pRg st="0" end="0"/>
                                            </p:txEl>
                                          </p:spTgt>
                                        </p:tgtEl>
                                        <p:attrNameLst>
                                          <p:attrName>style.visibility</p:attrName>
                                        </p:attrNameLst>
                                      </p:cBhvr>
                                      <p:to>
                                        <p:strVal val="visible"/>
                                      </p:to>
                                    </p:set>
                                    <p:animEffect transition="in" filter="fade">
                                      <p:cBhvr>
                                        <p:cTn id="13" dur="250"/>
                                        <p:tgtEl>
                                          <p:spTgt spid="13">
                                            <p:txEl>
                                              <p:pRg st="0" end="0"/>
                                            </p:txEl>
                                          </p:spTgt>
                                        </p:tgtEl>
                                      </p:cBhvr>
                                    </p:animEffect>
                                  </p:childTnLst>
                                </p:cTn>
                              </p:par>
                              <p:par>
                                <p:cTn id="14" presetID="10" presetClass="entr" presetSubtype="0" fill="hold" grpId="0" nodeType="withEffect">
                                  <p:stCondLst>
                                    <p:cond delay="750"/>
                                  </p:stCondLst>
                                  <p:childTnLst>
                                    <p:set>
                                      <p:cBhvr>
                                        <p:cTn id="15" dur="1" fill="hold">
                                          <p:stCondLst>
                                            <p:cond delay="0"/>
                                          </p:stCondLst>
                                        </p:cTn>
                                        <p:tgtEl>
                                          <p:spTgt spid="13">
                                            <p:txEl>
                                              <p:pRg st="1" end="1"/>
                                            </p:txEl>
                                          </p:spTgt>
                                        </p:tgtEl>
                                        <p:attrNameLst>
                                          <p:attrName>style.visibility</p:attrName>
                                        </p:attrNameLst>
                                      </p:cBhvr>
                                      <p:to>
                                        <p:strVal val="visible"/>
                                      </p:to>
                                    </p:set>
                                    <p:animEffect transition="in" filter="fade">
                                      <p:cBhvr>
                                        <p:cTn id="16" dur="250"/>
                                        <p:tgtEl>
                                          <p:spTgt spid="13">
                                            <p:txEl>
                                              <p:pRg st="1" end="1"/>
                                            </p:txEl>
                                          </p:spTgt>
                                        </p:tgtEl>
                                      </p:cBhvr>
                                    </p:animEffect>
                                  </p:childTnLst>
                                </p:cTn>
                              </p:par>
                              <p:par>
                                <p:cTn id="17" presetID="10" presetClass="entr" presetSubtype="0" fill="hold" grpId="0" nodeType="withEffect">
                                  <p:stCondLst>
                                    <p:cond delay="1000"/>
                                  </p:stCondLst>
                                  <p:childTnLst>
                                    <p:set>
                                      <p:cBhvr>
                                        <p:cTn id="18" dur="1" fill="hold">
                                          <p:stCondLst>
                                            <p:cond delay="0"/>
                                          </p:stCondLst>
                                        </p:cTn>
                                        <p:tgtEl>
                                          <p:spTgt spid="13">
                                            <p:txEl>
                                              <p:pRg st="2" end="2"/>
                                            </p:txEl>
                                          </p:spTgt>
                                        </p:tgtEl>
                                        <p:attrNameLst>
                                          <p:attrName>style.visibility</p:attrName>
                                        </p:attrNameLst>
                                      </p:cBhvr>
                                      <p:to>
                                        <p:strVal val="visible"/>
                                      </p:to>
                                    </p:set>
                                    <p:animEffect transition="in" filter="fade">
                                      <p:cBhvr>
                                        <p:cTn id="19" dur="250"/>
                                        <p:tgtEl>
                                          <p:spTgt spid="1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uiExpand="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669757" y="2608263"/>
            <a:ext cx="4764088" cy="1497012"/>
          </a:xfrm>
        </p:spPr>
        <p:txBody>
          <a:bodyPr/>
          <a:lstStyle/>
          <a:p>
            <a:pPr algn="r"/>
            <a:r>
              <a:rPr lang="en-US" dirty="0" smtClean="0">
                <a:solidFill>
                  <a:schemeClr val="bg1"/>
                </a:solidFill>
              </a:rPr>
              <a:t>application</a:t>
            </a:r>
            <a:br>
              <a:rPr lang="en-US" dirty="0" smtClean="0">
                <a:solidFill>
                  <a:schemeClr val="bg1"/>
                </a:solidFill>
              </a:rPr>
            </a:br>
            <a:r>
              <a:rPr lang="en-US" dirty="0" smtClean="0">
                <a:solidFill>
                  <a:schemeClr val="bg1"/>
                </a:solidFill>
              </a:rPr>
              <a:t>building</a:t>
            </a:r>
            <a:r>
              <a:rPr lang="en-US" dirty="0"/>
              <a:t> </a:t>
            </a:r>
            <a:r>
              <a:rPr lang="en-US" dirty="0" smtClean="0">
                <a:solidFill>
                  <a:schemeClr val="bg1"/>
                </a:solidFill>
              </a:rPr>
              <a:t>blocks</a:t>
            </a:r>
            <a:endParaRPr lang="en-US" dirty="0">
              <a:solidFill>
                <a:schemeClr val="bg1"/>
              </a:solidFill>
            </a:endParaRPr>
          </a:p>
        </p:txBody>
      </p:sp>
      <p:grpSp>
        <p:nvGrpSpPr>
          <p:cNvPr id="37" name="Group 36"/>
          <p:cNvGrpSpPr/>
          <p:nvPr/>
        </p:nvGrpSpPr>
        <p:grpSpPr>
          <a:xfrm>
            <a:off x="5674401" y="622717"/>
            <a:ext cx="1896557" cy="1772642"/>
            <a:chOff x="5665775" y="2466267"/>
            <a:chExt cx="1896557" cy="1772642"/>
          </a:xfrm>
        </p:grpSpPr>
        <p:sp>
          <p:nvSpPr>
            <p:cNvPr id="17" name="Rectangle 16"/>
            <p:cNvSpPr/>
            <p:nvPr/>
          </p:nvSpPr>
          <p:spPr bwMode="auto">
            <a:xfrm>
              <a:off x="5665775" y="2466267"/>
              <a:ext cx="1896557" cy="1772642"/>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2880" tIns="91440" rIns="91436" bIns="182880" numCol="1" rtlCol="0" anchor="b"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rPr>
                <a:t>storage</a:t>
              </a:r>
            </a:p>
          </p:txBody>
        </p:sp>
        <p:pic>
          <p:nvPicPr>
            <p:cNvPr id="1026" name="Picture 2" descr="C:\Users\Jonahs\Dropbox\Projects SCOTT\MEET Windows Azure\source\Background\tile-icon-storag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88309" y="2751666"/>
              <a:ext cx="851488" cy="85148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 name="Group 1"/>
          <p:cNvGrpSpPr/>
          <p:nvPr/>
        </p:nvGrpSpPr>
        <p:grpSpPr>
          <a:xfrm>
            <a:off x="1737675" y="622717"/>
            <a:ext cx="1896557" cy="1772642"/>
            <a:chOff x="1685919" y="596839"/>
            <a:chExt cx="1896557" cy="1772642"/>
          </a:xfrm>
        </p:grpSpPr>
        <p:sp>
          <p:nvSpPr>
            <p:cNvPr id="8" name="Rectangle 7"/>
            <p:cNvSpPr/>
            <p:nvPr/>
          </p:nvSpPr>
          <p:spPr bwMode="auto">
            <a:xfrm>
              <a:off x="1685919" y="596839"/>
              <a:ext cx="1896557" cy="1772642"/>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2880" tIns="91440" rIns="91436" bIns="182880" numCol="1" rtlCol="0" anchor="b"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rPr>
                <a:t>big data</a:t>
              </a:r>
            </a:p>
          </p:txBody>
        </p:sp>
        <p:pic>
          <p:nvPicPr>
            <p:cNvPr id="1027" name="Picture 3" descr="C:\Users\Jonahs\Dropbox\Projects SCOTT\MEET Windows Azure\source\Background\tile-icon-bigdata.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52075" y="926787"/>
              <a:ext cx="851488" cy="85148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6" name="Group 35"/>
          <p:cNvGrpSpPr/>
          <p:nvPr/>
        </p:nvGrpSpPr>
        <p:grpSpPr>
          <a:xfrm>
            <a:off x="5673977" y="2467965"/>
            <a:ext cx="1896557" cy="1772642"/>
            <a:chOff x="3671322" y="4341709"/>
            <a:chExt cx="1896557" cy="1772642"/>
          </a:xfrm>
        </p:grpSpPr>
        <p:sp>
          <p:nvSpPr>
            <p:cNvPr id="26" name="Rectangle 25"/>
            <p:cNvSpPr/>
            <p:nvPr/>
          </p:nvSpPr>
          <p:spPr bwMode="auto">
            <a:xfrm>
              <a:off x="3671322" y="4341709"/>
              <a:ext cx="1896557" cy="1772642"/>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2880" tIns="91440" rIns="91436" bIns="182880" numCol="1" rtlCol="0" anchor="b"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rPr>
                <a:t>caching</a:t>
              </a:r>
            </a:p>
          </p:txBody>
        </p:sp>
        <p:pic>
          <p:nvPicPr>
            <p:cNvPr id="1028" name="Picture 4" descr="C:\Users\Jonahs\Dropbox\Projects SCOTT\MEET Windows Azure\source\Background\tile-icon-cache.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93856" y="4643082"/>
              <a:ext cx="851488" cy="85148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8" name="Group 37"/>
          <p:cNvGrpSpPr/>
          <p:nvPr/>
        </p:nvGrpSpPr>
        <p:grpSpPr>
          <a:xfrm>
            <a:off x="5673978" y="4315831"/>
            <a:ext cx="1896557" cy="1772642"/>
            <a:chOff x="5656726" y="4341709"/>
            <a:chExt cx="1896557" cy="1772642"/>
          </a:xfrm>
        </p:grpSpPr>
        <p:sp>
          <p:nvSpPr>
            <p:cNvPr id="29" name="Rectangle 28"/>
            <p:cNvSpPr/>
            <p:nvPr/>
          </p:nvSpPr>
          <p:spPr bwMode="auto">
            <a:xfrm>
              <a:off x="5656726" y="4341709"/>
              <a:ext cx="1896557" cy="1772642"/>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2880" tIns="91440" rIns="91436" bIns="182880" numCol="1" rtlCol="0" anchor="b"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rPr>
                <a:t>CDN</a:t>
              </a:r>
            </a:p>
          </p:txBody>
        </p:sp>
        <p:pic>
          <p:nvPicPr>
            <p:cNvPr id="1029" name="Picture 5" descr="C:\Users\Jonahs\Dropbox\Projects SCOTT\MEET Windows Azure\source\Background\tile-icon-CDN.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79260" y="4671657"/>
              <a:ext cx="851488" cy="85148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 name="Group 2"/>
          <p:cNvGrpSpPr/>
          <p:nvPr/>
        </p:nvGrpSpPr>
        <p:grpSpPr>
          <a:xfrm>
            <a:off x="3705827" y="622717"/>
            <a:ext cx="1896557" cy="1772642"/>
            <a:chOff x="3671323" y="596839"/>
            <a:chExt cx="1896557" cy="1772642"/>
          </a:xfrm>
        </p:grpSpPr>
        <p:sp>
          <p:nvSpPr>
            <p:cNvPr id="11" name="Rectangle 10"/>
            <p:cNvSpPr/>
            <p:nvPr/>
          </p:nvSpPr>
          <p:spPr bwMode="auto">
            <a:xfrm>
              <a:off x="3671323" y="596839"/>
              <a:ext cx="1896557" cy="1772642"/>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2880" tIns="91440" rIns="91436" bIns="182880" numCol="1" rtlCol="0" anchor="b"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rPr>
                <a:t>database</a:t>
              </a:r>
            </a:p>
          </p:txBody>
        </p:sp>
        <p:pic>
          <p:nvPicPr>
            <p:cNvPr id="1030" name="Picture 6" descr="C:\Users\Jonahs\Dropbox\Projects SCOTT\MEET Windows Azure\source\Background\tile-icon-database.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93856" y="926787"/>
              <a:ext cx="851488" cy="85148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6" name="Group 5"/>
          <p:cNvGrpSpPr/>
          <p:nvPr/>
        </p:nvGrpSpPr>
        <p:grpSpPr>
          <a:xfrm>
            <a:off x="9628379" y="2467965"/>
            <a:ext cx="1896557" cy="1772642"/>
            <a:chOff x="9645631" y="2476591"/>
            <a:chExt cx="1896557" cy="1772642"/>
          </a:xfrm>
          <a:solidFill>
            <a:srgbClr val="92D050"/>
          </a:solidFill>
        </p:grpSpPr>
        <p:sp>
          <p:nvSpPr>
            <p:cNvPr id="23" name="Rectangle 22"/>
            <p:cNvSpPr/>
            <p:nvPr/>
          </p:nvSpPr>
          <p:spPr bwMode="auto">
            <a:xfrm>
              <a:off x="9645631" y="2476591"/>
              <a:ext cx="1896557" cy="1772642"/>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2880" tIns="91440" rIns="91436" bIns="182880" numCol="1" rtlCol="0" anchor="b"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rPr>
                <a:t>identity</a:t>
              </a:r>
            </a:p>
          </p:txBody>
        </p:sp>
        <p:pic>
          <p:nvPicPr>
            <p:cNvPr id="1031" name="Picture 7" descr="C:\Users\Jonahs\Dropbox\Projects SCOTT\MEET Windows Azure\source\Background\tile-icon-identity.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168165" y="2705562"/>
              <a:ext cx="851488" cy="851488"/>
            </a:xfrm>
            <a:prstGeom prst="rect">
              <a:avLst/>
            </a:prstGeom>
            <a:grpFill/>
            <a:extLst/>
          </p:spPr>
        </p:pic>
      </p:grpSp>
      <p:grpSp>
        <p:nvGrpSpPr>
          <p:cNvPr id="5" name="Group 4"/>
          <p:cNvGrpSpPr/>
          <p:nvPr/>
        </p:nvGrpSpPr>
        <p:grpSpPr>
          <a:xfrm>
            <a:off x="3705827" y="4315831"/>
            <a:ext cx="1896557" cy="1772642"/>
            <a:chOff x="5665775" y="596839"/>
            <a:chExt cx="1896557" cy="1772642"/>
          </a:xfrm>
          <a:solidFill>
            <a:srgbClr val="92D050"/>
          </a:solidFill>
        </p:grpSpPr>
        <p:sp>
          <p:nvSpPr>
            <p:cNvPr id="14" name="Rectangle 13"/>
            <p:cNvSpPr/>
            <p:nvPr/>
          </p:nvSpPr>
          <p:spPr bwMode="auto">
            <a:xfrm>
              <a:off x="5665775" y="596839"/>
              <a:ext cx="1896557" cy="1772642"/>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2880" tIns="91440" rIns="91436" bIns="182880" numCol="1" rtlCol="0" anchor="b"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rPr>
                <a:t>media</a:t>
              </a:r>
            </a:p>
          </p:txBody>
        </p:sp>
        <p:pic>
          <p:nvPicPr>
            <p:cNvPr id="1032" name="Picture 8" descr="C:\Users\Jonahs\Dropbox\Projects SCOTT\MEET Windows Azure\source\Background\tile-icon-media.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188309" y="898212"/>
              <a:ext cx="851488" cy="851488"/>
            </a:xfrm>
            <a:prstGeom prst="rect">
              <a:avLst/>
            </a:prstGeom>
            <a:grpFill/>
            <a:extLst/>
          </p:spPr>
        </p:pic>
      </p:grpSp>
      <p:grpSp>
        <p:nvGrpSpPr>
          <p:cNvPr id="35" name="Group 34"/>
          <p:cNvGrpSpPr/>
          <p:nvPr/>
        </p:nvGrpSpPr>
        <p:grpSpPr>
          <a:xfrm>
            <a:off x="7651179" y="2466267"/>
            <a:ext cx="1896557" cy="1772642"/>
            <a:chOff x="7651179" y="2466267"/>
            <a:chExt cx="1896557" cy="1772642"/>
          </a:xfrm>
        </p:grpSpPr>
        <p:sp>
          <p:nvSpPr>
            <p:cNvPr id="20" name="Rectangle 19"/>
            <p:cNvSpPr/>
            <p:nvPr/>
          </p:nvSpPr>
          <p:spPr bwMode="auto">
            <a:xfrm>
              <a:off x="7651179" y="2466267"/>
              <a:ext cx="1896557" cy="1772642"/>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2880" tIns="91440" rIns="91436" bIns="182880" numCol="1" rtlCol="0" anchor="b"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rPr>
                <a:t>messaging</a:t>
              </a:r>
            </a:p>
          </p:txBody>
        </p:sp>
        <p:pic>
          <p:nvPicPr>
            <p:cNvPr id="1033" name="Picture 9" descr="C:\Users\Jonahs\Dropbox\Projects SCOTT\MEET Windows Azure\source\Background\tile-icon-messaging.pn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8173712" y="2751666"/>
              <a:ext cx="851488" cy="85148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4" name="Group 33"/>
          <p:cNvGrpSpPr/>
          <p:nvPr/>
        </p:nvGrpSpPr>
        <p:grpSpPr>
          <a:xfrm>
            <a:off x="7651178" y="4315831"/>
            <a:ext cx="1896557" cy="1772642"/>
            <a:chOff x="7651178" y="4341709"/>
            <a:chExt cx="1896557" cy="1772642"/>
          </a:xfrm>
        </p:grpSpPr>
        <p:sp>
          <p:nvSpPr>
            <p:cNvPr id="32" name="Rectangle 31"/>
            <p:cNvSpPr/>
            <p:nvPr/>
          </p:nvSpPr>
          <p:spPr bwMode="auto">
            <a:xfrm>
              <a:off x="7651178" y="4341709"/>
              <a:ext cx="1896557" cy="1772642"/>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2880" tIns="91440" rIns="91436" bIns="182880" numCol="1" rtlCol="0" anchor="b"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rPr>
                <a:t>networking</a:t>
              </a:r>
            </a:p>
          </p:txBody>
        </p:sp>
        <p:pic>
          <p:nvPicPr>
            <p:cNvPr id="1034" name="Picture 10" descr="C:\Users\Jonahs\Dropbox\Projects SCOTT\MEET Windows Azure\source\Background\tile-icon-network.pn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173712" y="4671657"/>
              <a:ext cx="851488" cy="85148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0" name="Group 29"/>
          <p:cNvGrpSpPr/>
          <p:nvPr/>
        </p:nvGrpSpPr>
        <p:grpSpPr>
          <a:xfrm>
            <a:off x="7659356" y="622717"/>
            <a:ext cx="1896557" cy="1772642"/>
            <a:chOff x="5665775" y="2466267"/>
            <a:chExt cx="1896557" cy="1772642"/>
          </a:xfrm>
        </p:grpSpPr>
        <p:sp>
          <p:nvSpPr>
            <p:cNvPr id="31" name="Rectangle 30"/>
            <p:cNvSpPr/>
            <p:nvPr/>
          </p:nvSpPr>
          <p:spPr bwMode="auto">
            <a:xfrm>
              <a:off x="5665775" y="2466267"/>
              <a:ext cx="1896557" cy="1772642"/>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2880" tIns="91440" rIns="91436" bIns="182880" numCol="1" rtlCol="0" anchor="b" anchorCtr="0" compatLnSpc="1">
              <a:prstTxWarp prst="textNoShape">
                <a:avLst/>
              </a:prstTxWarp>
            </a:bodyPr>
            <a:lstStyle/>
            <a:p>
              <a:pPr algn="ctr" defTabSz="914099" fontAlgn="base">
                <a:spcBef>
                  <a:spcPct val="0"/>
                </a:spcBef>
                <a:spcAft>
                  <a:spcPct val="0"/>
                </a:spcAft>
              </a:pPr>
              <a:r>
                <a:rPr lang="en-US" dirty="0" smtClean="0">
                  <a:gradFill>
                    <a:gsLst>
                      <a:gs pos="0">
                        <a:srgbClr val="FFFFFF"/>
                      </a:gs>
                      <a:gs pos="100000">
                        <a:srgbClr val="FFFFFF"/>
                      </a:gs>
                    </a:gsLst>
                    <a:lin ang="5400000" scaled="0"/>
                  </a:gradFill>
                </a:rPr>
                <a:t>traffic</a:t>
              </a:r>
            </a:p>
          </p:txBody>
        </p:sp>
        <p:pic>
          <p:nvPicPr>
            <p:cNvPr id="33" name="Picture 2"/>
            <p:cNvPicPr>
              <a:picLocks noChangeAspect="1" noChangeArrowheads="1"/>
            </p:cNvPicPr>
            <p:nvPr/>
          </p:nvPicPr>
          <p:blipFill>
            <a:blip r:embed="rId12" cstate="print">
              <a:extLst>
                <a:ext uri="{28A0092B-C50C-407E-A947-70E740481C1C}">
                  <a14:useLocalDpi xmlns:a14="http://schemas.microsoft.com/office/drawing/2010/main" val="0"/>
                </a:ext>
              </a:extLst>
            </a:blip>
            <a:stretch>
              <a:fillRect/>
            </a:stretch>
          </p:blipFill>
          <p:spPr bwMode="auto">
            <a:xfrm>
              <a:off x="6188309" y="2751666"/>
              <a:ext cx="851488" cy="85148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9" name="Group 38"/>
          <p:cNvGrpSpPr/>
          <p:nvPr/>
        </p:nvGrpSpPr>
        <p:grpSpPr>
          <a:xfrm>
            <a:off x="9640703" y="622717"/>
            <a:ext cx="1896557" cy="1772642"/>
            <a:chOff x="9640703" y="622717"/>
            <a:chExt cx="1896557" cy="1772642"/>
          </a:xfrm>
        </p:grpSpPr>
        <p:sp>
          <p:nvSpPr>
            <p:cNvPr id="40" name="Rectangle 39"/>
            <p:cNvSpPr/>
            <p:nvPr/>
          </p:nvSpPr>
          <p:spPr bwMode="auto">
            <a:xfrm>
              <a:off x="9640703" y="622717"/>
              <a:ext cx="1896557" cy="1772642"/>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182880" tIns="91440" rIns="91436" bIns="182880" numCol="1" rtlCol="0" anchor="b" anchorCtr="0" compatLnSpc="1">
              <a:prstTxWarp prst="textNoShape">
                <a:avLst/>
              </a:prstTxWarp>
            </a:bodyPr>
            <a:lstStyle/>
            <a:p>
              <a:pPr algn="ctr">
                <a:tabLst>
                  <a:tab pos="1089025" algn="l"/>
                </a:tabLst>
              </a:pPr>
              <a:r>
                <a:rPr lang="en-US" altLang="ja-JP" sz="2000" dirty="0">
                  <a:latin typeface="+mj-lt"/>
                  <a:ea typeface="メイリオ" pitchFamily="50" charset="-128"/>
                  <a:cs typeface="Segoe UI Light" panose="020B0502040204020203" pitchFamily="34" charset="0"/>
                </a:rPr>
                <a:t>c</a:t>
              </a:r>
              <a:r>
                <a:rPr lang="en-US" altLang="ja-JP" sz="2000" dirty="0" smtClean="0">
                  <a:latin typeface="+mj-lt"/>
                  <a:ea typeface="メイリオ" pitchFamily="50" charset="-128"/>
                  <a:cs typeface="Segoe UI Light" panose="020B0502040204020203" pitchFamily="34" charset="0"/>
                </a:rPr>
                <a:t>loud services</a:t>
              </a:r>
              <a:endParaRPr lang="en-US" sz="2000" dirty="0">
                <a:latin typeface="+mj-lt"/>
                <a:ea typeface="メイリオ" pitchFamily="50" charset="-128"/>
                <a:cs typeface="Segoe UI Light" panose="020B0502040204020203" pitchFamily="34" charset="0"/>
              </a:endParaRPr>
            </a:p>
          </p:txBody>
        </p:sp>
        <p:pic>
          <p:nvPicPr>
            <p:cNvPr id="41" name="Picture 40"/>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0036762" y="772604"/>
              <a:ext cx="1101304" cy="1101304"/>
            </a:xfrm>
            <a:prstGeom prst="rect">
              <a:avLst/>
            </a:prstGeom>
            <a:noFill/>
          </p:spPr>
        </p:pic>
      </p:grpSp>
    </p:spTree>
    <p:extLst>
      <p:ext uri="{BB962C8B-B14F-4D97-AF65-F5344CB8AC3E}">
        <p14:creationId xmlns:p14="http://schemas.microsoft.com/office/powerpoint/2010/main" val="24766239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txBox="1">
            <a:spLocks/>
          </p:cNvSpPr>
          <p:nvPr/>
        </p:nvSpPr>
        <p:spPr>
          <a:xfrm>
            <a:off x="5137259" y="2281272"/>
            <a:ext cx="6369515" cy="747897"/>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5400" b="0" kern="1200" cap="none" spc="-100" baseline="0">
                <a:ln w="3175">
                  <a:noFill/>
                </a:ln>
                <a:solidFill>
                  <a:schemeClr val="bg1"/>
                </a:solidFill>
                <a:effectLst/>
                <a:latin typeface="Segoe UI Light" pitchFamily="34" charset="0"/>
                <a:ea typeface="+mn-ea"/>
                <a:cs typeface="Arial" charset="0"/>
              </a:defRPr>
            </a:lvl1pPr>
          </a:lstStyle>
          <a:p>
            <a:pPr>
              <a:tabLst>
                <a:tab pos="1089025" algn="l"/>
              </a:tabLst>
            </a:pPr>
            <a:r>
              <a:rPr lang="en-US" dirty="0" smtClean="0"/>
              <a:t>Windows Azure Store</a:t>
            </a:r>
            <a:endParaRPr lang="en-US" dirty="0"/>
          </a:p>
        </p:txBody>
      </p:sp>
      <p:sp>
        <p:nvSpPr>
          <p:cNvPr id="13" name="Content Placeholder 2"/>
          <p:cNvSpPr>
            <a:spLocks noGrp="1"/>
          </p:cNvSpPr>
          <p:nvPr>
            <p:ph type="body" sz="quarter" idx="10"/>
          </p:nvPr>
        </p:nvSpPr>
        <p:spPr>
          <a:xfrm>
            <a:off x="5131596" y="3271520"/>
            <a:ext cx="6789894" cy="1523494"/>
          </a:xfrm>
        </p:spPr>
        <p:txBody>
          <a:bodyPr/>
          <a:lstStyle/>
          <a:p>
            <a:pPr marL="460375" indent="-457200">
              <a:lnSpc>
                <a:spcPct val="100000"/>
              </a:lnSpc>
              <a:buFont typeface="Wingdings" pitchFamily="2" charset="2"/>
              <a:buChar char="ß"/>
            </a:pPr>
            <a:r>
              <a:rPr lang="en-US" sz="2800" dirty="0" smtClean="0">
                <a:solidFill>
                  <a:schemeClr val="bg1">
                    <a:alpha val="99000"/>
                  </a:schemeClr>
                </a:solidFill>
              </a:rPr>
              <a:t>Consume services from ecosystem of partners</a:t>
            </a:r>
            <a:endParaRPr lang="en-US" sz="2800" dirty="0">
              <a:solidFill>
                <a:schemeClr val="bg1">
                  <a:alpha val="99000"/>
                </a:schemeClr>
              </a:solidFill>
            </a:endParaRPr>
          </a:p>
          <a:p>
            <a:pPr marL="460375" indent="-457200">
              <a:lnSpc>
                <a:spcPct val="100000"/>
              </a:lnSpc>
              <a:buFont typeface="Wingdings" pitchFamily="2" charset="2"/>
              <a:buChar char="ß"/>
            </a:pPr>
            <a:r>
              <a:rPr lang="en-US" sz="2800" dirty="0" smtClean="0">
                <a:solidFill>
                  <a:schemeClr val="bg1">
                    <a:alpha val="99000"/>
                  </a:schemeClr>
                </a:solidFill>
              </a:rPr>
              <a:t>Easily try and purchase</a:t>
            </a:r>
            <a:endParaRPr lang="en-US" sz="2800" dirty="0">
              <a:solidFill>
                <a:schemeClr val="bg1">
                  <a:alpha val="99000"/>
                </a:schemeClr>
              </a:solidFill>
            </a:endParaRPr>
          </a:p>
          <a:p>
            <a:pPr marL="460375" indent="-457200">
              <a:lnSpc>
                <a:spcPct val="100000"/>
              </a:lnSpc>
              <a:buFont typeface="Wingdings" pitchFamily="2" charset="2"/>
              <a:buChar char="ß"/>
            </a:pPr>
            <a:r>
              <a:rPr lang="en-US" sz="2800" dirty="0" smtClean="0">
                <a:solidFill>
                  <a:schemeClr val="bg1">
                    <a:alpha val="99000"/>
                  </a:schemeClr>
                </a:solidFill>
              </a:rPr>
              <a:t>Billing integrated within your Azure bill</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8721" y="2334640"/>
            <a:ext cx="3055556" cy="3055556"/>
          </a:xfrm>
          <a:prstGeom prst="rect">
            <a:avLst/>
          </a:prstGeom>
        </p:spPr>
      </p:pic>
    </p:spTree>
    <p:extLst>
      <p:ext uri="{BB962C8B-B14F-4D97-AF65-F5344CB8AC3E}">
        <p14:creationId xmlns:p14="http://schemas.microsoft.com/office/powerpoint/2010/main" val="397329260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50"/>
                                        <p:tgtEl>
                                          <p:spTgt spid="2"/>
                                        </p:tgtEl>
                                      </p:cBhvr>
                                    </p:animEffect>
                                  </p:childTnLst>
                                </p:cTn>
                              </p:par>
                              <p:par>
                                <p:cTn id="8" presetID="10" presetClass="entr" presetSubtype="0" fill="hold" grpId="0" nodeType="withEffect">
                                  <p:stCondLst>
                                    <p:cond delay="25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250"/>
                                        <p:tgtEl>
                                          <p:spTgt spid="12"/>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13">
                                            <p:txEl>
                                              <p:pRg st="0" end="0"/>
                                            </p:txEl>
                                          </p:spTgt>
                                        </p:tgtEl>
                                        <p:attrNameLst>
                                          <p:attrName>style.visibility</p:attrName>
                                        </p:attrNameLst>
                                      </p:cBhvr>
                                      <p:to>
                                        <p:strVal val="visible"/>
                                      </p:to>
                                    </p:set>
                                    <p:animEffect transition="in" filter="fade">
                                      <p:cBhvr>
                                        <p:cTn id="13" dur="250"/>
                                        <p:tgtEl>
                                          <p:spTgt spid="13">
                                            <p:txEl>
                                              <p:pRg st="0" end="0"/>
                                            </p:txEl>
                                          </p:spTgt>
                                        </p:tgtEl>
                                      </p:cBhvr>
                                    </p:animEffect>
                                  </p:childTnLst>
                                </p:cTn>
                              </p:par>
                              <p:par>
                                <p:cTn id="14" presetID="10" presetClass="entr" presetSubtype="0" fill="hold" grpId="0" nodeType="withEffect">
                                  <p:stCondLst>
                                    <p:cond delay="750"/>
                                  </p:stCondLst>
                                  <p:childTnLst>
                                    <p:set>
                                      <p:cBhvr>
                                        <p:cTn id="15" dur="1" fill="hold">
                                          <p:stCondLst>
                                            <p:cond delay="0"/>
                                          </p:stCondLst>
                                        </p:cTn>
                                        <p:tgtEl>
                                          <p:spTgt spid="13">
                                            <p:txEl>
                                              <p:pRg st="1" end="1"/>
                                            </p:txEl>
                                          </p:spTgt>
                                        </p:tgtEl>
                                        <p:attrNameLst>
                                          <p:attrName>style.visibility</p:attrName>
                                        </p:attrNameLst>
                                      </p:cBhvr>
                                      <p:to>
                                        <p:strVal val="visible"/>
                                      </p:to>
                                    </p:set>
                                    <p:animEffect transition="in" filter="fade">
                                      <p:cBhvr>
                                        <p:cTn id="16" dur="250"/>
                                        <p:tgtEl>
                                          <p:spTgt spid="1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750"/>
                                  </p:stCondLst>
                                  <p:childTnLst>
                                    <p:set>
                                      <p:cBhvr>
                                        <p:cTn id="20" dur="1" fill="hold">
                                          <p:stCondLst>
                                            <p:cond delay="0"/>
                                          </p:stCondLst>
                                        </p:cTn>
                                        <p:tgtEl>
                                          <p:spTgt spid="13">
                                            <p:txEl>
                                              <p:pRg st="2" end="2"/>
                                            </p:txEl>
                                          </p:spTgt>
                                        </p:tgtEl>
                                        <p:attrNameLst>
                                          <p:attrName>style.visibility</p:attrName>
                                        </p:attrNameLst>
                                      </p:cBhvr>
                                      <p:to>
                                        <p:strVal val="visible"/>
                                      </p:to>
                                    </p:set>
                                    <p:animEffect transition="in" filter="fade">
                                      <p:cBhvr>
                                        <p:cTn id="21" dur="250"/>
                                        <p:tgtEl>
                                          <p:spTgt spid="1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393866" y="1365383"/>
            <a:ext cx="11345600" cy="4098312"/>
            <a:chOff x="149240" y="2493818"/>
            <a:chExt cx="11966560" cy="4322618"/>
          </a:xfrm>
        </p:grpSpPr>
        <p:sp>
          <p:nvSpPr>
            <p:cNvPr id="4" name="Rectangle 3"/>
            <p:cNvSpPr/>
            <p:nvPr/>
          </p:nvSpPr>
          <p:spPr bwMode="auto">
            <a:xfrm>
              <a:off x="149240" y="2493818"/>
              <a:ext cx="11966560" cy="4322618"/>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nvGrpSpPr>
            <p:cNvPr id="5" name="Group 4"/>
            <p:cNvGrpSpPr/>
            <p:nvPr/>
          </p:nvGrpSpPr>
          <p:grpSpPr>
            <a:xfrm>
              <a:off x="226501" y="2579361"/>
              <a:ext cx="11767366" cy="4140079"/>
              <a:chOff x="0" y="-9113"/>
              <a:chExt cx="10068321" cy="3542309"/>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55877" y="-9113"/>
                <a:ext cx="5012444" cy="2671388"/>
              </a:xfrm>
              <a:prstGeom prst="rect">
                <a:avLst/>
              </a:prstGeom>
            </p:spPr>
          </p:pic>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b="20775"/>
              <a:stretch/>
            </p:blipFill>
            <p:spPr>
              <a:xfrm>
                <a:off x="0" y="-9112"/>
                <a:ext cx="5002869" cy="3519756"/>
              </a:xfrm>
              <a:prstGeom prst="rect">
                <a:avLst/>
              </a:prstGeom>
            </p:spPr>
          </p:pic>
          <p:pic>
            <p:nvPicPr>
              <p:cNvPr id="8" name="Picture 7"/>
              <p:cNvPicPr>
                <a:picLocks noChangeAspect="1"/>
              </p:cNvPicPr>
              <p:nvPr/>
            </p:nvPicPr>
            <p:blipFill rotWithShape="1">
              <a:blip r:embed="rId4">
                <a:extLst>
                  <a:ext uri="{28A0092B-C50C-407E-A947-70E740481C1C}">
                    <a14:useLocalDpi xmlns:a14="http://schemas.microsoft.com/office/drawing/2010/main" val="0"/>
                  </a:ext>
                </a:extLst>
              </a:blip>
              <a:srcRect t="80695"/>
              <a:stretch/>
            </p:blipFill>
            <p:spPr>
              <a:xfrm>
                <a:off x="5039684" y="2675527"/>
                <a:ext cx="5002869" cy="857669"/>
              </a:xfrm>
              <a:prstGeom prst="rect">
                <a:avLst/>
              </a:prstGeom>
            </p:spPr>
          </p:pic>
        </p:grpSp>
      </p:grpSp>
    </p:spTree>
    <p:extLst>
      <p:ext uri="{BB962C8B-B14F-4D97-AF65-F5344CB8AC3E}">
        <p14:creationId xmlns:p14="http://schemas.microsoft.com/office/powerpoint/2010/main" val="235676052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150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776942" y="2932152"/>
            <a:ext cx="7789120" cy="1107996"/>
          </a:xfrm>
          <a:prstGeom prst="rect">
            <a:avLst/>
          </a:prstGeom>
        </p:spPr>
        <p:txBody>
          <a:bodyPr wrap="none">
            <a:spAutoFit/>
          </a:bodyPr>
          <a:lstStyle/>
          <a:p>
            <a:pPr lvl="0" defTabSz="914099" fontAlgn="base">
              <a:spcBef>
                <a:spcPct val="0"/>
              </a:spcBef>
              <a:spcAft>
                <a:spcPct val="0"/>
              </a:spcAft>
            </a:pPr>
            <a:r>
              <a:rPr lang="en-US" sz="6600" dirty="0" smtClean="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Windows Azure Store</a:t>
            </a:r>
            <a:endParaRPr lang="en-US" sz="6600"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endParaRPr>
          </a:p>
        </p:txBody>
      </p:sp>
    </p:spTree>
    <p:extLst>
      <p:ext uri="{BB962C8B-B14F-4D97-AF65-F5344CB8AC3E}">
        <p14:creationId xmlns:p14="http://schemas.microsoft.com/office/powerpoint/2010/main" val="31994181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191205" y="3573280"/>
            <a:ext cx="3933825" cy="2031325"/>
          </a:xfrm>
        </p:spPr>
        <p:txBody>
          <a:bodyPr/>
          <a:lstStyle/>
          <a:p>
            <a:pPr>
              <a:lnSpc>
                <a:spcPct val="100000"/>
              </a:lnSpc>
            </a:pPr>
            <a:r>
              <a:rPr lang="en-US" sz="6600" dirty="0" smtClean="0"/>
              <a:t>multiple languages</a:t>
            </a:r>
            <a:endParaRPr lang="en-US" sz="6600" dirty="0"/>
          </a:p>
        </p:txBody>
      </p:sp>
      <p:pic>
        <p:nvPicPr>
          <p:cNvPr id="5" name="Picture 4"/>
          <p:cNvPicPr>
            <a:picLocks noChangeAspect="1"/>
          </p:cNvPicPr>
          <p:nvPr/>
        </p:nvPicPr>
        <p:blipFill rotWithShape="1">
          <a:blip r:embed="rId3"/>
          <a:srcRect b="15511"/>
          <a:stretch/>
        </p:blipFill>
        <p:spPr>
          <a:xfrm>
            <a:off x="723901" y="1086831"/>
            <a:ext cx="6981824" cy="4336503"/>
          </a:xfrm>
          <a:prstGeom prst="rect">
            <a:avLst/>
          </a:prstGeom>
        </p:spPr>
      </p:pic>
      <p:sp>
        <p:nvSpPr>
          <p:cNvPr id="7" name="Rectangle 6"/>
          <p:cNvSpPr/>
          <p:nvPr/>
        </p:nvSpPr>
        <p:spPr>
          <a:xfrm>
            <a:off x="629660" y="5559720"/>
            <a:ext cx="6244082" cy="369332"/>
          </a:xfrm>
          <a:prstGeom prst="rect">
            <a:avLst/>
          </a:prstGeom>
        </p:spPr>
        <p:txBody>
          <a:bodyPr wrap="none">
            <a:spAutoFit/>
          </a:bodyPr>
          <a:lstStyle/>
          <a:p>
            <a:pPr marL="3175">
              <a:lnSpc>
                <a:spcPct val="100000"/>
              </a:lnSpc>
              <a:spcAft>
                <a:spcPts val="1200"/>
              </a:spcAft>
            </a:pPr>
            <a:r>
              <a:rPr lang="en-US" sz="1800" dirty="0" smtClean="0">
                <a:solidFill>
                  <a:srgbClr val="00AEEF"/>
                </a:solidFill>
                <a:sym typeface="Wingdings" pitchFamily="2" charset="2"/>
              </a:rPr>
              <a:t> </a:t>
            </a:r>
            <a:r>
              <a:rPr lang="en-US" sz="1800" dirty="0">
                <a:solidFill>
                  <a:schemeClr val="bg1"/>
                </a:solidFill>
              </a:rPr>
              <a:t>http://www.windowsazure.com/en-us/develop/overview/</a:t>
            </a:r>
          </a:p>
        </p:txBody>
      </p:sp>
    </p:spTree>
    <p:extLst>
      <p:ext uri="{BB962C8B-B14F-4D97-AF65-F5344CB8AC3E}">
        <p14:creationId xmlns:p14="http://schemas.microsoft.com/office/powerpoint/2010/main" val="3249236131"/>
      </p:ext>
    </p:extLst>
  </p:cSld>
  <p:clrMapOvr>
    <a:masterClrMapping/>
  </p:clrMapOvr>
  <p:transition>
    <p:fade/>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8229748" y="3700130"/>
            <a:ext cx="3742512" cy="2105358"/>
          </a:xfrm>
        </p:spPr>
        <p:txBody>
          <a:bodyPr/>
          <a:lstStyle/>
          <a:p>
            <a:r>
              <a:rPr lang="en-US" sz="7200" dirty="0"/>
              <a:t>o</a:t>
            </a:r>
            <a:r>
              <a:rPr lang="en-US" sz="7200" dirty="0" smtClean="0"/>
              <a:t>pen source</a:t>
            </a:r>
            <a:endParaRPr lang="en-US" sz="7200" dirty="0"/>
          </a:p>
        </p:txBody>
      </p:sp>
      <p:sp>
        <p:nvSpPr>
          <p:cNvPr id="9" name="Rectangle 8"/>
          <p:cNvSpPr/>
          <p:nvPr/>
        </p:nvSpPr>
        <p:spPr>
          <a:xfrm>
            <a:off x="629660" y="5559393"/>
            <a:ext cx="3812454" cy="369332"/>
          </a:xfrm>
          <a:prstGeom prst="rect">
            <a:avLst/>
          </a:prstGeom>
        </p:spPr>
        <p:txBody>
          <a:bodyPr wrap="none">
            <a:spAutoFit/>
          </a:bodyPr>
          <a:lstStyle/>
          <a:p>
            <a:pPr marL="3175">
              <a:lnSpc>
                <a:spcPct val="100000"/>
              </a:lnSpc>
              <a:spcAft>
                <a:spcPts val="1200"/>
              </a:spcAft>
            </a:pPr>
            <a:r>
              <a:rPr lang="en-US" sz="1800" dirty="0" smtClean="0">
                <a:solidFill>
                  <a:srgbClr val="00AEEF"/>
                </a:solidFill>
                <a:sym typeface="Wingdings" pitchFamily="2" charset="2"/>
              </a:rPr>
              <a:t> </a:t>
            </a:r>
            <a:r>
              <a:rPr lang="en-US" sz="1800" dirty="0" smtClean="0">
                <a:solidFill>
                  <a:schemeClr val="bg1"/>
                </a:solidFill>
              </a:rPr>
              <a:t>http://github.com/windowsazure</a:t>
            </a:r>
            <a:endParaRPr lang="en-US" sz="1800" dirty="0">
              <a:solidFill>
                <a:schemeClr val="bg1"/>
              </a:solidFill>
            </a:endParaRPr>
          </a:p>
        </p:txBody>
      </p:sp>
      <p:pic>
        <p:nvPicPr>
          <p:cNvPr id="8"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2045"/>
          <a:stretch/>
        </p:blipFill>
        <p:spPr bwMode="auto">
          <a:xfrm>
            <a:off x="737334" y="1080696"/>
            <a:ext cx="6968391" cy="4341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34522930"/>
      </p:ext>
    </p:extLst>
  </p:cSld>
  <p:clrMapOvr>
    <a:masterClrMapping/>
  </p:clrMapOvr>
  <p:transition spd="slow">
    <p:push/>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3"/>
          <p:cNvSpPr txBox="1">
            <a:spLocks/>
          </p:cNvSpPr>
          <p:nvPr/>
        </p:nvSpPr>
        <p:spPr>
          <a:xfrm>
            <a:off x="4862179" y="265148"/>
            <a:ext cx="2237868" cy="2123658"/>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5400" b="0" kern="1200" cap="none" spc="-100" baseline="0">
                <a:ln w="3175">
                  <a:noFill/>
                </a:ln>
                <a:solidFill>
                  <a:schemeClr val="bg1"/>
                </a:solidFill>
                <a:effectLst/>
                <a:latin typeface="Segoe UI Light" pitchFamily="34" charset="0"/>
                <a:ea typeface="+mn-ea"/>
                <a:cs typeface="Arial" charset="0"/>
              </a:defRPr>
            </a:lvl1pPr>
          </a:lstStyle>
          <a:p>
            <a:pPr>
              <a:lnSpc>
                <a:spcPct val="100000"/>
              </a:lnSpc>
            </a:pPr>
            <a:r>
              <a:rPr sz="13800" dirty="0" smtClean="0">
                <a:solidFill>
                  <a:srgbClr val="FFFFFF"/>
                </a:solidFill>
              </a:rPr>
              <a:t>89</a:t>
            </a:r>
            <a:endParaRPr sz="13800" dirty="0">
              <a:solidFill>
                <a:srgbClr val="FFFFFF"/>
              </a:solidFill>
            </a:endParaRPr>
          </a:p>
        </p:txBody>
      </p:sp>
      <p:sp>
        <p:nvSpPr>
          <p:cNvPr id="5" name="TextBox 4"/>
          <p:cNvSpPr txBox="1"/>
          <p:nvPr/>
        </p:nvSpPr>
        <p:spPr>
          <a:xfrm>
            <a:off x="301044" y="177802"/>
            <a:ext cx="1933575" cy="6724918"/>
          </a:xfrm>
          <a:prstGeom prst="rect">
            <a:avLst/>
          </a:prstGeom>
          <a:noFill/>
        </p:spPr>
        <p:txBody>
          <a:bodyPr wrap="square" lIns="0" tIns="0" rIns="0" bIns="0" rtlCol="0">
            <a:spAutoFit/>
          </a:bodyPr>
          <a:lstStyle/>
          <a:p>
            <a:pPr algn="r" defTabSz="1625032"/>
            <a:r>
              <a:rPr lang="en-US" sz="1900" dirty="0">
                <a:solidFill>
                  <a:schemeClr val="accent6">
                    <a:lumMod val="40000"/>
                    <a:lumOff val="60000"/>
                  </a:schemeClr>
                </a:solidFill>
              </a:rPr>
              <a:t>Australia</a:t>
            </a:r>
          </a:p>
          <a:p>
            <a:pPr algn="r" defTabSz="1625032"/>
            <a:r>
              <a:rPr lang="en-US" sz="1900" dirty="0">
                <a:solidFill>
                  <a:schemeClr val="accent6">
                    <a:lumMod val="40000"/>
                    <a:lumOff val="60000"/>
                  </a:schemeClr>
                </a:solidFill>
              </a:rPr>
              <a:t>Austria</a:t>
            </a:r>
          </a:p>
          <a:p>
            <a:pPr algn="r" defTabSz="1625032"/>
            <a:r>
              <a:rPr lang="en-US" sz="1900" dirty="0">
                <a:solidFill>
                  <a:schemeClr val="accent6">
                    <a:lumMod val="40000"/>
                    <a:lumOff val="60000"/>
                  </a:schemeClr>
                </a:solidFill>
              </a:rPr>
              <a:t>Belgium</a:t>
            </a:r>
          </a:p>
          <a:p>
            <a:pPr algn="r" defTabSz="1625032"/>
            <a:r>
              <a:rPr lang="en-US" sz="1900" dirty="0">
                <a:solidFill>
                  <a:schemeClr val="accent6">
                    <a:lumMod val="40000"/>
                    <a:lumOff val="60000"/>
                  </a:schemeClr>
                </a:solidFill>
              </a:rPr>
              <a:t>Brazil</a:t>
            </a:r>
          </a:p>
          <a:p>
            <a:pPr algn="r" defTabSz="1625032"/>
            <a:r>
              <a:rPr lang="en-US" sz="1900" dirty="0">
                <a:solidFill>
                  <a:schemeClr val="accent6">
                    <a:lumMod val="40000"/>
                    <a:lumOff val="60000"/>
                  </a:schemeClr>
                </a:solidFill>
              </a:rPr>
              <a:t>Canada</a:t>
            </a:r>
          </a:p>
          <a:p>
            <a:pPr algn="r" defTabSz="1625032"/>
            <a:r>
              <a:rPr lang="en-US" sz="1900" dirty="0">
                <a:solidFill>
                  <a:schemeClr val="accent6">
                    <a:lumMod val="40000"/>
                    <a:lumOff val="60000"/>
                  </a:schemeClr>
                </a:solidFill>
              </a:rPr>
              <a:t>Chile</a:t>
            </a:r>
          </a:p>
          <a:p>
            <a:pPr algn="r" defTabSz="1625032"/>
            <a:r>
              <a:rPr lang="en-US" sz="1900" dirty="0">
                <a:solidFill>
                  <a:schemeClr val="accent6">
                    <a:lumMod val="40000"/>
                    <a:lumOff val="60000"/>
                  </a:schemeClr>
                </a:solidFill>
              </a:rPr>
              <a:t>Colombia</a:t>
            </a:r>
          </a:p>
          <a:p>
            <a:pPr algn="r" defTabSz="1625032"/>
            <a:r>
              <a:rPr lang="en-US" sz="1900" dirty="0">
                <a:solidFill>
                  <a:schemeClr val="accent6">
                    <a:lumMod val="40000"/>
                    <a:lumOff val="60000"/>
                  </a:schemeClr>
                </a:solidFill>
              </a:rPr>
              <a:t>Costa Rica</a:t>
            </a:r>
          </a:p>
          <a:p>
            <a:pPr algn="r" defTabSz="1625032"/>
            <a:r>
              <a:rPr lang="en-US" sz="1900" dirty="0">
                <a:solidFill>
                  <a:schemeClr val="accent6">
                    <a:lumMod val="40000"/>
                    <a:lumOff val="60000"/>
                  </a:schemeClr>
                </a:solidFill>
              </a:rPr>
              <a:t>Cyprus</a:t>
            </a:r>
          </a:p>
          <a:p>
            <a:pPr algn="r" defTabSz="1625032"/>
            <a:r>
              <a:rPr lang="en-US" sz="1900" dirty="0">
                <a:solidFill>
                  <a:schemeClr val="accent6">
                    <a:lumMod val="40000"/>
                    <a:lumOff val="60000"/>
                  </a:schemeClr>
                </a:solidFill>
              </a:rPr>
              <a:t>Czech Republic</a:t>
            </a:r>
          </a:p>
          <a:p>
            <a:pPr algn="r" defTabSz="1625032"/>
            <a:r>
              <a:rPr lang="en-US" sz="1900" dirty="0">
                <a:solidFill>
                  <a:schemeClr val="accent6">
                    <a:lumMod val="40000"/>
                    <a:lumOff val="60000"/>
                  </a:schemeClr>
                </a:solidFill>
              </a:rPr>
              <a:t>Denmark</a:t>
            </a:r>
          </a:p>
          <a:p>
            <a:pPr algn="r" defTabSz="1625032"/>
            <a:r>
              <a:rPr lang="en-US" sz="1900" dirty="0">
                <a:solidFill>
                  <a:schemeClr val="accent6">
                    <a:lumMod val="40000"/>
                    <a:lumOff val="60000"/>
                  </a:schemeClr>
                </a:solidFill>
              </a:rPr>
              <a:t>Finland</a:t>
            </a:r>
          </a:p>
          <a:p>
            <a:pPr algn="r" defTabSz="1625032"/>
            <a:r>
              <a:rPr lang="en-US" sz="1900" dirty="0">
                <a:solidFill>
                  <a:schemeClr val="accent6">
                    <a:lumMod val="40000"/>
                    <a:lumOff val="60000"/>
                  </a:schemeClr>
                </a:solidFill>
              </a:rPr>
              <a:t>France</a:t>
            </a:r>
          </a:p>
          <a:p>
            <a:pPr algn="r" defTabSz="1625032"/>
            <a:r>
              <a:rPr lang="en-US" sz="1900" dirty="0">
                <a:solidFill>
                  <a:schemeClr val="accent6">
                    <a:lumMod val="40000"/>
                    <a:lumOff val="60000"/>
                  </a:schemeClr>
                </a:solidFill>
              </a:rPr>
              <a:t>Germany</a:t>
            </a:r>
          </a:p>
          <a:p>
            <a:pPr algn="r" defTabSz="1625032"/>
            <a:r>
              <a:rPr lang="en-US" sz="1900" dirty="0">
                <a:solidFill>
                  <a:schemeClr val="accent6">
                    <a:lumMod val="40000"/>
                    <a:lumOff val="60000"/>
                  </a:schemeClr>
                </a:solidFill>
              </a:rPr>
              <a:t>Greece</a:t>
            </a:r>
          </a:p>
          <a:p>
            <a:pPr algn="r" defTabSz="1625032"/>
            <a:r>
              <a:rPr lang="en-US" sz="1900" dirty="0">
                <a:solidFill>
                  <a:schemeClr val="accent6">
                    <a:lumMod val="40000"/>
                    <a:lumOff val="60000"/>
                  </a:schemeClr>
                </a:solidFill>
              </a:rPr>
              <a:t>Hong Kong</a:t>
            </a:r>
          </a:p>
          <a:p>
            <a:pPr algn="r" defTabSz="1625032"/>
            <a:r>
              <a:rPr lang="en-US" sz="1900" dirty="0">
                <a:solidFill>
                  <a:schemeClr val="accent6">
                    <a:lumMod val="40000"/>
                    <a:lumOff val="60000"/>
                  </a:schemeClr>
                </a:solidFill>
              </a:rPr>
              <a:t>Hungary</a:t>
            </a:r>
          </a:p>
          <a:p>
            <a:pPr algn="r" defTabSz="1625032"/>
            <a:r>
              <a:rPr lang="en-US" sz="1900" dirty="0">
                <a:solidFill>
                  <a:schemeClr val="accent6">
                    <a:lumMod val="40000"/>
                    <a:lumOff val="60000"/>
                  </a:schemeClr>
                </a:solidFill>
              </a:rPr>
              <a:t>India</a:t>
            </a:r>
          </a:p>
          <a:p>
            <a:pPr algn="r" defTabSz="1625032"/>
            <a:r>
              <a:rPr lang="en-US" sz="1900" dirty="0">
                <a:solidFill>
                  <a:schemeClr val="accent6">
                    <a:lumMod val="40000"/>
                    <a:lumOff val="60000"/>
                  </a:schemeClr>
                </a:solidFill>
              </a:rPr>
              <a:t>Ireland</a:t>
            </a:r>
          </a:p>
          <a:p>
            <a:pPr algn="r" defTabSz="1625032"/>
            <a:r>
              <a:rPr lang="en-US" sz="1900" dirty="0">
                <a:solidFill>
                  <a:schemeClr val="accent6">
                    <a:lumMod val="40000"/>
                    <a:lumOff val="60000"/>
                  </a:schemeClr>
                </a:solidFill>
              </a:rPr>
              <a:t>Israel</a:t>
            </a:r>
          </a:p>
          <a:p>
            <a:pPr algn="r" defTabSz="1625032"/>
            <a:r>
              <a:rPr lang="en-US" sz="1900" dirty="0">
                <a:solidFill>
                  <a:schemeClr val="accent6">
                    <a:lumMod val="40000"/>
                    <a:lumOff val="60000"/>
                  </a:schemeClr>
                </a:solidFill>
              </a:rPr>
              <a:t>Italy</a:t>
            </a:r>
          </a:p>
          <a:p>
            <a:pPr algn="r" defTabSz="1625032"/>
            <a:r>
              <a:rPr lang="en-US" sz="1900" dirty="0">
                <a:solidFill>
                  <a:schemeClr val="accent6">
                    <a:lumMod val="40000"/>
                    <a:lumOff val="60000"/>
                  </a:schemeClr>
                </a:solidFill>
              </a:rPr>
              <a:t>Japan</a:t>
            </a:r>
          </a:p>
          <a:p>
            <a:pPr algn="r" defTabSz="1625032"/>
            <a:r>
              <a:rPr lang="en-US" sz="1900" dirty="0">
                <a:solidFill>
                  <a:schemeClr val="accent6">
                    <a:lumMod val="40000"/>
                    <a:lumOff val="60000"/>
                  </a:schemeClr>
                </a:solidFill>
              </a:rPr>
              <a:t>Korea</a:t>
            </a:r>
          </a:p>
        </p:txBody>
      </p:sp>
      <p:sp>
        <p:nvSpPr>
          <p:cNvPr id="6" name="TextBox 5"/>
          <p:cNvSpPr txBox="1"/>
          <p:nvPr/>
        </p:nvSpPr>
        <p:spPr>
          <a:xfrm>
            <a:off x="2403586" y="177804"/>
            <a:ext cx="1849152" cy="6724918"/>
          </a:xfrm>
          <a:prstGeom prst="rect">
            <a:avLst/>
          </a:prstGeom>
          <a:noFill/>
        </p:spPr>
        <p:txBody>
          <a:bodyPr wrap="square" lIns="0" tIns="0" rIns="0" bIns="0" rtlCol="0">
            <a:spAutoFit/>
          </a:bodyPr>
          <a:lstStyle/>
          <a:p>
            <a:pPr algn="r" defTabSz="1625032"/>
            <a:r>
              <a:rPr lang="en-US" sz="1900" dirty="0">
                <a:solidFill>
                  <a:schemeClr val="accent6">
                    <a:lumMod val="40000"/>
                    <a:lumOff val="60000"/>
                  </a:schemeClr>
                </a:solidFill>
              </a:rPr>
              <a:t>Luxembourg</a:t>
            </a:r>
          </a:p>
          <a:p>
            <a:pPr algn="r" defTabSz="1625032"/>
            <a:r>
              <a:rPr lang="en-US" sz="1900" dirty="0">
                <a:solidFill>
                  <a:schemeClr val="accent6">
                    <a:lumMod val="40000"/>
                    <a:lumOff val="60000"/>
                  </a:schemeClr>
                </a:solidFill>
              </a:rPr>
              <a:t>Malaysia</a:t>
            </a:r>
            <a:endParaRPr lang="en-US" sz="1400" dirty="0">
              <a:solidFill>
                <a:schemeClr val="accent6">
                  <a:lumMod val="40000"/>
                  <a:lumOff val="60000"/>
                </a:schemeClr>
              </a:solidFill>
            </a:endParaRPr>
          </a:p>
          <a:p>
            <a:pPr algn="r" defTabSz="1625032"/>
            <a:r>
              <a:rPr lang="en-US" sz="1900" dirty="0">
                <a:solidFill>
                  <a:schemeClr val="accent6">
                    <a:lumMod val="40000"/>
                    <a:lumOff val="60000"/>
                  </a:schemeClr>
                </a:solidFill>
              </a:rPr>
              <a:t>Mexico</a:t>
            </a:r>
          </a:p>
          <a:p>
            <a:pPr algn="r" defTabSz="1625032"/>
            <a:r>
              <a:rPr lang="en-US" sz="1900" dirty="0">
                <a:solidFill>
                  <a:schemeClr val="accent6">
                    <a:lumMod val="40000"/>
                    <a:lumOff val="60000"/>
                  </a:schemeClr>
                </a:solidFill>
              </a:rPr>
              <a:t>Netherlands</a:t>
            </a:r>
          </a:p>
          <a:p>
            <a:pPr algn="r" defTabSz="1625032"/>
            <a:r>
              <a:rPr lang="en-US" sz="1900" dirty="0">
                <a:solidFill>
                  <a:schemeClr val="accent6">
                    <a:lumMod val="40000"/>
                    <a:lumOff val="60000"/>
                  </a:schemeClr>
                </a:solidFill>
              </a:rPr>
              <a:t>New Zealand</a:t>
            </a:r>
          </a:p>
          <a:p>
            <a:pPr algn="r" defTabSz="1625032"/>
            <a:r>
              <a:rPr lang="en-US" sz="1900" dirty="0">
                <a:solidFill>
                  <a:schemeClr val="accent6">
                    <a:lumMod val="40000"/>
                    <a:lumOff val="60000"/>
                  </a:schemeClr>
                </a:solidFill>
              </a:rPr>
              <a:t>Norway</a:t>
            </a:r>
          </a:p>
          <a:p>
            <a:pPr algn="r" defTabSz="1625032"/>
            <a:r>
              <a:rPr lang="en-US" sz="1900" dirty="0">
                <a:solidFill>
                  <a:schemeClr val="accent6">
                    <a:lumMod val="40000"/>
                    <a:lumOff val="60000"/>
                  </a:schemeClr>
                </a:solidFill>
              </a:rPr>
              <a:t>Peru</a:t>
            </a:r>
          </a:p>
          <a:p>
            <a:pPr algn="r" defTabSz="1625032"/>
            <a:r>
              <a:rPr lang="en-US" sz="1900" dirty="0">
                <a:solidFill>
                  <a:schemeClr val="accent6">
                    <a:lumMod val="40000"/>
                    <a:lumOff val="60000"/>
                  </a:schemeClr>
                </a:solidFill>
              </a:rPr>
              <a:t>Philippines</a:t>
            </a:r>
          </a:p>
          <a:p>
            <a:pPr algn="r" defTabSz="1625032"/>
            <a:r>
              <a:rPr lang="en-US" sz="1900" dirty="0">
                <a:solidFill>
                  <a:schemeClr val="accent6">
                    <a:lumMod val="40000"/>
                    <a:lumOff val="60000"/>
                  </a:schemeClr>
                </a:solidFill>
              </a:rPr>
              <a:t>Poland</a:t>
            </a:r>
          </a:p>
          <a:p>
            <a:pPr algn="r" defTabSz="1625032"/>
            <a:r>
              <a:rPr lang="en-US" sz="1900" dirty="0">
                <a:solidFill>
                  <a:schemeClr val="accent6">
                    <a:lumMod val="40000"/>
                    <a:lumOff val="60000"/>
                  </a:schemeClr>
                </a:solidFill>
              </a:rPr>
              <a:t>Portugal</a:t>
            </a:r>
          </a:p>
          <a:p>
            <a:pPr algn="r" defTabSz="1625032"/>
            <a:r>
              <a:rPr lang="en-US" sz="1900" dirty="0">
                <a:solidFill>
                  <a:schemeClr val="accent6">
                    <a:lumMod val="40000"/>
                    <a:lumOff val="60000"/>
                  </a:schemeClr>
                </a:solidFill>
              </a:rPr>
              <a:t>Puerto Rico</a:t>
            </a:r>
          </a:p>
          <a:p>
            <a:pPr algn="r" defTabSz="1625032"/>
            <a:r>
              <a:rPr lang="en-US" sz="1900" dirty="0">
                <a:solidFill>
                  <a:schemeClr val="accent6">
                    <a:lumMod val="40000"/>
                    <a:lumOff val="60000"/>
                  </a:schemeClr>
                </a:solidFill>
              </a:rPr>
              <a:t>Romania</a:t>
            </a:r>
          </a:p>
          <a:p>
            <a:pPr algn="r" defTabSz="1625032"/>
            <a:r>
              <a:rPr lang="en-US" sz="1900" dirty="0">
                <a:solidFill>
                  <a:schemeClr val="accent6">
                    <a:lumMod val="40000"/>
                    <a:lumOff val="60000"/>
                  </a:schemeClr>
                </a:solidFill>
              </a:rPr>
              <a:t>Russia</a:t>
            </a:r>
          </a:p>
          <a:p>
            <a:pPr algn="r" defTabSz="1625032"/>
            <a:r>
              <a:rPr lang="en-US" sz="1900" dirty="0">
                <a:solidFill>
                  <a:schemeClr val="accent6">
                    <a:lumMod val="40000"/>
                    <a:lumOff val="60000"/>
                  </a:schemeClr>
                </a:solidFill>
              </a:rPr>
              <a:t>Singapore</a:t>
            </a:r>
          </a:p>
          <a:p>
            <a:pPr algn="r" defTabSz="1625032"/>
            <a:r>
              <a:rPr lang="en-US" sz="1900" dirty="0">
                <a:solidFill>
                  <a:schemeClr val="accent6">
                    <a:lumMod val="40000"/>
                    <a:lumOff val="60000"/>
                  </a:schemeClr>
                </a:solidFill>
              </a:rPr>
              <a:t>Spain</a:t>
            </a:r>
          </a:p>
          <a:p>
            <a:pPr algn="r" defTabSz="1625032"/>
            <a:r>
              <a:rPr lang="en-US" sz="1900" dirty="0">
                <a:solidFill>
                  <a:schemeClr val="accent6">
                    <a:lumMod val="40000"/>
                    <a:lumOff val="60000"/>
                  </a:schemeClr>
                </a:solidFill>
              </a:rPr>
              <a:t>Sweden</a:t>
            </a:r>
          </a:p>
          <a:p>
            <a:pPr algn="r" defTabSz="1625032"/>
            <a:r>
              <a:rPr lang="en-US" sz="1900" dirty="0">
                <a:solidFill>
                  <a:schemeClr val="accent6">
                    <a:lumMod val="40000"/>
                    <a:lumOff val="60000"/>
                  </a:schemeClr>
                </a:solidFill>
              </a:rPr>
              <a:t>Switzerland</a:t>
            </a:r>
          </a:p>
          <a:p>
            <a:pPr algn="r" defTabSz="1625032"/>
            <a:r>
              <a:rPr lang="en-US" sz="1900" dirty="0">
                <a:solidFill>
                  <a:schemeClr val="accent6">
                    <a:lumMod val="40000"/>
                    <a:lumOff val="60000"/>
                  </a:schemeClr>
                </a:solidFill>
              </a:rPr>
              <a:t>Trinidad &amp; Tobago</a:t>
            </a:r>
          </a:p>
          <a:p>
            <a:pPr algn="r" defTabSz="1625032"/>
            <a:r>
              <a:rPr lang="en-US" sz="1900" dirty="0">
                <a:solidFill>
                  <a:schemeClr val="accent6">
                    <a:lumMod val="40000"/>
                    <a:lumOff val="60000"/>
                  </a:schemeClr>
                </a:solidFill>
              </a:rPr>
              <a:t>UK</a:t>
            </a:r>
          </a:p>
          <a:p>
            <a:pPr algn="r" defTabSz="1625032"/>
            <a:r>
              <a:rPr lang="en-US" sz="1900" dirty="0">
                <a:solidFill>
                  <a:schemeClr val="accent6">
                    <a:lumMod val="40000"/>
                    <a:lumOff val="60000"/>
                  </a:schemeClr>
                </a:solidFill>
              </a:rPr>
              <a:t>United States</a:t>
            </a:r>
          </a:p>
          <a:p>
            <a:pPr algn="r" defTabSz="1625032"/>
            <a:r>
              <a:rPr lang="en-US" sz="1900" dirty="0">
                <a:solidFill>
                  <a:schemeClr val="accent6">
                    <a:lumMod val="40000"/>
                    <a:lumOff val="60000"/>
                  </a:schemeClr>
                </a:solidFill>
              </a:rPr>
              <a:t>New Countries:</a:t>
            </a:r>
          </a:p>
          <a:p>
            <a:pPr algn="r" defTabSz="1625032"/>
            <a:r>
              <a:rPr lang="en-US" sz="1900" dirty="0">
                <a:solidFill>
                  <a:schemeClr val="accent6">
                    <a:lumMod val="40000"/>
                    <a:lumOff val="60000"/>
                  </a:schemeClr>
                </a:solidFill>
              </a:rPr>
              <a:t>Algeria</a:t>
            </a:r>
          </a:p>
        </p:txBody>
      </p:sp>
      <p:sp>
        <p:nvSpPr>
          <p:cNvPr id="7" name="TextBox 6"/>
          <p:cNvSpPr txBox="1"/>
          <p:nvPr/>
        </p:nvSpPr>
        <p:spPr>
          <a:xfrm>
            <a:off x="4252738" y="2442029"/>
            <a:ext cx="1824185" cy="4385816"/>
          </a:xfrm>
          <a:prstGeom prst="rect">
            <a:avLst/>
          </a:prstGeom>
          <a:noFill/>
        </p:spPr>
        <p:txBody>
          <a:bodyPr wrap="square" lIns="0" tIns="0" rIns="0" bIns="0" rtlCol="0">
            <a:spAutoFit/>
          </a:bodyPr>
          <a:lstStyle/>
          <a:p>
            <a:pPr algn="r" defTabSz="1625032"/>
            <a:r>
              <a:rPr lang="en-US" sz="1900" dirty="0">
                <a:solidFill>
                  <a:schemeClr val="accent6">
                    <a:lumMod val="40000"/>
                    <a:lumOff val="60000"/>
                  </a:schemeClr>
                </a:solidFill>
              </a:rPr>
              <a:t>Argentina</a:t>
            </a:r>
          </a:p>
          <a:p>
            <a:pPr algn="r" defTabSz="1625032"/>
            <a:r>
              <a:rPr lang="en-US" sz="1900" dirty="0">
                <a:solidFill>
                  <a:schemeClr val="accent6">
                    <a:lumMod val="40000"/>
                    <a:lumOff val="60000"/>
                  </a:schemeClr>
                </a:solidFill>
              </a:rPr>
              <a:t>Belarus</a:t>
            </a:r>
          </a:p>
          <a:p>
            <a:pPr algn="r" defTabSz="1625032"/>
            <a:r>
              <a:rPr lang="en-US" sz="1900" dirty="0">
                <a:solidFill>
                  <a:schemeClr val="accent6">
                    <a:lumMod val="40000"/>
                    <a:lumOff val="60000"/>
                  </a:schemeClr>
                </a:solidFill>
              </a:rPr>
              <a:t>Bulgaria</a:t>
            </a:r>
          </a:p>
          <a:p>
            <a:pPr algn="r" defTabSz="1625032"/>
            <a:r>
              <a:rPr lang="en-US" sz="1900" dirty="0">
                <a:solidFill>
                  <a:schemeClr val="accent6">
                    <a:lumMod val="40000"/>
                    <a:lumOff val="60000"/>
                  </a:schemeClr>
                </a:solidFill>
              </a:rPr>
              <a:t>Croatia</a:t>
            </a:r>
          </a:p>
          <a:p>
            <a:pPr algn="r" defTabSz="1625032"/>
            <a:r>
              <a:rPr lang="en-US" sz="1900" dirty="0">
                <a:solidFill>
                  <a:schemeClr val="accent6">
                    <a:lumMod val="40000"/>
                    <a:lumOff val="60000"/>
                  </a:schemeClr>
                </a:solidFill>
              </a:rPr>
              <a:t>Dominican Rep</a:t>
            </a:r>
          </a:p>
          <a:p>
            <a:pPr algn="r" defTabSz="1625032"/>
            <a:r>
              <a:rPr lang="en-US" sz="1900" dirty="0">
                <a:solidFill>
                  <a:schemeClr val="accent6">
                    <a:lumMod val="40000"/>
                    <a:lumOff val="60000"/>
                  </a:schemeClr>
                </a:solidFill>
              </a:rPr>
              <a:t>Ecuador</a:t>
            </a:r>
          </a:p>
          <a:p>
            <a:pPr algn="r" defTabSz="1625032"/>
            <a:r>
              <a:rPr lang="en-US" sz="1900" dirty="0">
                <a:solidFill>
                  <a:schemeClr val="accent6">
                    <a:lumMod val="40000"/>
                    <a:lumOff val="60000"/>
                  </a:schemeClr>
                </a:solidFill>
              </a:rPr>
              <a:t>Egypt</a:t>
            </a:r>
          </a:p>
          <a:p>
            <a:pPr algn="r" defTabSz="1625032"/>
            <a:r>
              <a:rPr lang="en-US" sz="1900" dirty="0">
                <a:solidFill>
                  <a:schemeClr val="accent6">
                    <a:lumMod val="40000"/>
                    <a:lumOff val="60000"/>
                  </a:schemeClr>
                </a:solidFill>
              </a:rPr>
              <a:t>El Salvador</a:t>
            </a:r>
          </a:p>
          <a:p>
            <a:pPr algn="r" defTabSz="1625032"/>
            <a:r>
              <a:rPr lang="en-US" sz="1900" dirty="0">
                <a:solidFill>
                  <a:schemeClr val="accent6">
                    <a:lumMod val="40000"/>
                    <a:lumOff val="60000"/>
                  </a:schemeClr>
                </a:solidFill>
              </a:rPr>
              <a:t>Estonia</a:t>
            </a:r>
          </a:p>
          <a:p>
            <a:pPr algn="r" defTabSz="1625032"/>
            <a:r>
              <a:rPr lang="en-US" sz="1900" dirty="0">
                <a:solidFill>
                  <a:schemeClr val="accent6">
                    <a:lumMod val="40000"/>
                    <a:lumOff val="60000"/>
                  </a:schemeClr>
                </a:solidFill>
              </a:rPr>
              <a:t>Guatemala</a:t>
            </a:r>
          </a:p>
          <a:p>
            <a:pPr algn="r" defTabSz="1625032"/>
            <a:r>
              <a:rPr lang="en-US" sz="1900" dirty="0">
                <a:solidFill>
                  <a:schemeClr val="accent6">
                    <a:lumMod val="40000"/>
                    <a:lumOff val="60000"/>
                  </a:schemeClr>
                </a:solidFill>
              </a:rPr>
              <a:t>Iceland</a:t>
            </a:r>
          </a:p>
          <a:p>
            <a:pPr algn="r" defTabSz="1625032"/>
            <a:r>
              <a:rPr lang="en-US" sz="1900" dirty="0">
                <a:solidFill>
                  <a:schemeClr val="accent6">
                    <a:lumMod val="40000"/>
                    <a:lumOff val="60000"/>
                  </a:schemeClr>
                </a:solidFill>
              </a:rPr>
              <a:t>Indonesia</a:t>
            </a:r>
          </a:p>
          <a:p>
            <a:pPr algn="r" defTabSz="1625032"/>
            <a:r>
              <a:rPr lang="en-US" sz="1900" dirty="0">
                <a:solidFill>
                  <a:schemeClr val="accent6">
                    <a:lumMod val="40000"/>
                    <a:lumOff val="60000"/>
                  </a:schemeClr>
                </a:solidFill>
              </a:rPr>
              <a:t>Jordan</a:t>
            </a:r>
          </a:p>
          <a:p>
            <a:pPr algn="r" defTabSz="1625032"/>
            <a:r>
              <a:rPr lang="en-US" sz="1900" dirty="0">
                <a:solidFill>
                  <a:schemeClr val="accent6">
                    <a:lumMod val="40000"/>
                    <a:lumOff val="60000"/>
                  </a:schemeClr>
                </a:solidFill>
              </a:rPr>
              <a:t>Kazakhstan</a:t>
            </a:r>
          </a:p>
          <a:p>
            <a:pPr algn="r" defTabSz="1625032"/>
            <a:r>
              <a:rPr lang="en-US" sz="1900" dirty="0">
                <a:solidFill>
                  <a:schemeClr val="accent6">
                    <a:lumMod val="40000"/>
                    <a:lumOff val="60000"/>
                  </a:schemeClr>
                </a:solidFill>
              </a:rPr>
              <a:t>Kenya</a:t>
            </a:r>
          </a:p>
        </p:txBody>
      </p:sp>
      <p:sp>
        <p:nvSpPr>
          <p:cNvPr id="8" name="TextBox 7"/>
          <p:cNvSpPr txBox="1"/>
          <p:nvPr/>
        </p:nvSpPr>
        <p:spPr>
          <a:xfrm>
            <a:off x="6076923" y="2442028"/>
            <a:ext cx="1824185" cy="4385816"/>
          </a:xfrm>
          <a:prstGeom prst="rect">
            <a:avLst/>
          </a:prstGeom>
          <a:noFill/>
        </p:spPr>
        <p:txBody>
          <a:bodyPr wrap="square" lIns="0" tIns="0" rIns="0" bIns="0" rtlCol="0">
            <a:spAutoFit/>
          </a:bodyPr>
          <a:lstStyle/>
          <a:p>
            <a:pPr algn="r" defTabSz="1625032"/>
            <a:r>
              <a:rPr lang="en-US" sz="1900" dirty="0">
                <a:solidFill>
                  <a:schemeClr val="accent6">
                    <a:lumMod val="40000"/>
                    <a:lumOff val="60000"/>
                  </a:schemeClr>
                </a:solidFill>
              </a:rPr>
              <a:t>Kuwait</a:t>
            </a:r>
          </a:p>
          <a:p>
            <a:pPr algn="r" defTabSz="1625032"/>
            <a:r>
              <a:rPr lang="en-US" sz="1900" dirty="0">
                <a:solidFill>
                  <a:schemeClr val="accent6">
                    <a:lumMod val="40000"/>
                    <a:lumOff val="60000"/>
                  </a:schemeClr>
                </a:solidFill>
              </a:rPr>
              <a:t>Latvia</a:t>
            </a:r>
          </a:p>
          <a:p>
            <a:pPr algn="r" defTabSz="1625032"/>
            <a:r>
              <a:rPr lang="en-US" sz="1900" dirty="0">
                <a:solidFill>
                  <a:schemeClr val="accent6">
                    <a:lumMod val="40000"/>
                    <a:lumOff val="60000"/>
                  </a:schemeClr>
                </a:solidFill>
              </a:rPr>
              <a:t>Liechtenstein</a:t>
            </a:r>
          </a:p>
          <a:p>
            <a:pPr algn="r" defTabSz="1625032"/>
            <a:r>
              <a:rPr lang="en-US" sz="1900" dirty="0">
                <a:solidFill>
                  <a:schemeClr val="accent6">
                    <a:lumMod val="40000"/>
                    <a:lumOff val="60000"/>
                  </a:schemeClr>
                </a:solidFill>
              </a:rPr>
              <a:t>Lithuania</a:t>
            </a:r>
          </a:p>
          <a:p>
            <a:pPr algn="r" defTabSz="1625032"/>
            <a:r>
              <a:rPr lang="en-US" sz="1900" dirty="0">
                <a:solidFill>
                  <a:schemeClr val="accent6">
                    <a:lumMod val="40000"/>
                    <a:lumOff val="60000"/>
                  </a:schemeClr>
                </a:solidFill>
              </a:rPr>
              <a:t>Macedonia</a:t>
            </a:r>
          </a:p>
          <a:p>
            <a:pPr algn="r" defTabSz="1625032"/>
            <a:r>
              <a:rPr lang="en-US" sz="1900" dirty="0">
                <a:solidFill>
                  <a:schemeClr val="accent6">
                    <a:lumMod val="40000"/>
                    <a:lumOff val="60000"/>
                  </a:schemeClr>
                </a:solidFill>
              </a:rPr>
              <a:t>Malta</a:t>
            </a:r>
          </a:p>
          <a:p>
            <a:pPr algn="r" defTabSz="1625032"/>
            <a:r>
              <a:rPr lang="en-US" sz="1900" dirty="0">
                <a:solidFill>
                  <a:schemeClr val="accent6">
                    <a:lumMod val="40000"/>
                    <a:lumOff val="60000"/>
                  </a:schemeClr>
                </a:solidFill>
              </a:rPr>
              <a:t>Montenegro</a:t>
            </a:r>
          </a:p>
          <a:p>
            <a:pPr algn="r" defTabSz="1625032"/>
            <a:r>
              <a:rPr lang="en-US" sz="1900" dirty="0">
                <a:solidFill>
                  <a:schemeClr val="accent6">
                    <a:lumMod val="40000"/>
                    <a:lumOff val="60000"/>
                  </a:schemeClr>
                </a:solidFill>
              </a:rPr>
              <a:t>Morocco</a:t>
            </a:r>
          </a:p>
          <a:p>
            <a:pPr algn="r" defTabSz="1625032"/>
            <a:r>
              <a:rPr lang="en-US" sz="1900" dirty="0">
                <a:solidFill>
                  <a:schemeClr val="accent6">
                    <a:lumMod val="40000"/>
                    <a:lumOff val="60000"/>
                  </a:schemeClr>
                </a:solidFill>
              </a:rPr>
              <a:t>Azerbaijan</a:t>
            </a:r>
          </a:p>
          <a:p>
            <a:pPr algn="r" defTabSz="1625032"/>
            <a:r>
              <a:rPr lang="en-US" sz="1900" dirty="0">
                <a:solidFill>
                  <a:schemeClr val="accent6">
                    <a:lumMod val="40000"/>
                    <a:lumOff val="60000"/>
                  </a:schemeClr>
                </a:solidFill>
              </a:rPr>
              <a:t>Nigeria</a:t>
            </a:r>
          </a:p>
          <a:p>
            <a:pPr algn="r" defTabSz="1625032"/>
            <a:r>
              <a:rPr lang="en-US" sz="1900" dirty="0">
                <a:solidFill>
                  <a:schemeClr val="accent6">
                    <a:lumMod val="40000"/>
                    <a:lumOff val="60000"/>
                  </a:schemeClr>
                </a:solidFill>
              </a:rPr>
              <a:t>Oman</a:t>
            </a:r>
          </a:p>
          <a:p>
            <a:pPr algn="r" defTabSz="1625032"/>
            <a:r>
              <a:rPr lang="en-US" sz="1900" dirty="0">
                <a:solidFill>
                  <a:schemeClr val="accent6">
                    <a:lumMod val="40000"/>
                    <a:lumOff val="60000"/>
                  </a:schemeClr>
                </a:solidFill>
              </a:rPr>
              <a:t>Pakistan</a:t>
            </a:r>
          </a:p>
          <a:p>
            <a:pPr algn="r" defTabSz="1625032"/>
            <a:r>
              <a:rPr lang="en-US" sz="1900" dirty="0">
                <a:solidFill>
                  <a:schemeClr val="accent6">
                    <a:lumMod val="40000"/>
                    <a:lumOff val="60000"/>
                  </a:schemeClr>
                </a:solidFill>
              </a:rPr>
              <a:t>Panama</a:t>
            </a:r>
          </a:p>
          <a:p>
            <a:pPr algn="r" defTabSz="1625032"/>
            <a:r>
              <a:rPr lang="en-US" sz="1900" dirty="0">
                <a:solidFill>
                  <a:schemeClr val="accent6">
                    <a:lumMod val="40000"/>
                    <a:lumOff val="60000"/>
                  </a:schemeClr>
                </a:solidFill>
              </a:rPr>
              <a:t>Paraguay</a:t>
            </a:r>
          </a:p>
          <a:p>
            <a:pPr algn="r" defTabSz="1625032"/>
            <a:r>
              <a:rPr lang="en-US" sz="1900" dirty="0">
                <a:solidFill>
                  <a:schemeClr val="accent6">
                    <a:lumMod val="40000"/>
                    <a:lumOff val="60000"/>
                  </a:schemeClr>
                </a:solidFill>
              </a:rPr>
              <a:t>Qatar</a:t>
            </a:r>
          </a:p>
        </p:txBody>
      </p:sp>
      <p:sp>
        <p:nvSpPr>
          <p:cNvPr id="9" name="TextBox 8"/>
          <p:cNvSpPr txBox="1"/>
          <p:nvPr/>
        </p:nvSpPr>
        <p:spPr>
          <a:xfrm>
            <a:off x="7922736" y="2442028"/>
            <a:ext cx="1878879" cy="4385816"/>
          </a:xfrm>
          <a:prstGeom prst="rect">
            <a:avLst/>
          </a:prstGeom>
          <a:noFill/>
        </p:spPr>
        <p:txBody>
          <a:bodyPr wrap="square" lIns="0" tIns="0" rIns="0" bIns="0" rtlCol="0">
            <a:spAutoFit/>
          </a:bodyPr>
          <a:lstStyle/>
          <a:p>
            <a:pPr algn="r" defTabSz="1625032"/>
            <a:r>
              <a:rPr lang="en-US" sz="1900" dirty="0">
                <a:solidFill>
                  <a:schemeClr val="accent6">
                    <a:lumMod val="40000"/>
                    <a:lumOff val="60000"/>
                  </a:schemeClr>
                </a:solidFill>
              </a:rPr>
              <a:t>Saudi Arabia</a:t>
            </a:r>
          </a:p>
          <a:p>
            <a:pPr algn="r" defTabSz="1625032"/>
            <a:r>
              <a:rPr lang="en-US" sz="1900" dirty="0">
                <a:solidFill>
                  <a:schemeClr val="accent6">
                    <a:lumMod val="40000"/>
                    <a:lumOff val="60000"/>
                  </a:schemeClr>
                </a:solidFill>
              </a:rPr>
              <a:t>Serbia</a:t>
            </a:r>
          </a:p>
          <a:p>
            <a:pPr algn="r" defTabSz="1625032"/>
            <a:r>
              <a:rPr lang="en-US" sz="1900" dirty="0">
                <a:solidFill>
                  <a:schemeClr val="accent6">
                    <a:lumMod val="40000"/>
                    <a:lumOff val="60000"/>
                  </a:schemeClr>
                </a:solidFill>
              </a:rPr>
              <a:t>Slovakia</a:t>
            </a:r>
          </a:p>
          <a:p>
            <a:pPr algn="r" defTabSz="1625032"/>
            <a:r>
              <a:rPr lang="en-US" sz="1900" dirty="0">
                <a:solidFill>
                  <a:schemeClr val="accent6">
                    <a:lumMod val="40000"/>
                    <a:lumOff val="60000"/>
                  </a:schemeClr>
                </a:solidFill>
              </a:rPr>
              <a:t>Slovenia</a:t>
            </a:r>
          </a:p>
          <a:p>
            <a:pPr algn="r" defTabSz="1625032"/>
            <a:r>
              <a:rPr lang="en-US" sz="1900" dirty="0">
                <a:solidFill>
                  <a:schemeClr val="accent6">
                    <a:lumMod val="40000"/>
                    <a:lumOff val="60000"/>
                  </a:schemeClr>
                </a:solidFill>
              </a:rPr>
              <a:t>South Africa</a:t>
            </a:r>
          </a:p>
          <a:p>
            <a:pPr algn="r" defTabSz="1625032"/>
            <a:r>
              <a:rPr lang="en-US" sz="1900" dirty="0">
                <a:solidFill>
                  <a:schemeClr val="accent6">
                    <a:lumMod val="40000"/>
                    <a:lumOff val="60000"/>
                  </a:schemeClr>
                </a:solidFill>
              </a:rPr>
              <a:t>Sri Lanka</a:t>
            </a:r>
          </a:p>
          <a:p>
            <a:pPr algn="r" defTabSz="1625032"/>
            <a:r>
              <a:rPr lang="en-US" sz="1900" dirty="0">
                <a:solidFill>
                  <a:schemeClr val="accent6">
                    <a:lumMod val="40000"/>
                    <a:lumOff val="60000"/>
                  </a:schemeClr>
                </a:solidFill>
              </a:rPr>
              <a:t>Taiwan</a:t>
            </a:r>
          </a:p>
          <a:p>
            <a:pPr algn="r" defTabSz="1625032"/>
            <a:r>
              <a:rPr lang="en-US" sz="1900" dirty="0">
                <a:solidFill>
                  <a:schemeClr val="accent6">
                    <a:lumMod val="40000"/>
                    <a:lumOff val="60000"/>
                  </a:schemeClr>
                </a:solidFill>
              </a:rPr>
              <a:t>Thailand</a:t>
            </a:r>
          </a:p>
          <a:p>
            <a:pPr algn="r" defTabSz="1625032"/>
            <a:r>
              <a:rPr lang="en-US" sz="1900" dirty="0">
                <a:solidFill>
                  <a:schemeClr val="accent6">
                    <a:lumMod val="40000"/>
                    <a:lumOff val="60000"/>
                  </a:schemeClr>
                </a:solidFill>
              </a:rPr>
              <a:t>Tunisia</a:t>
            </a:r>
          </a:p>
          <a:p>
            <a:pPr algn="r" defTabSz="1625032"/>
            <a:r>
              <a:rPr lang="en-US" sz="1900" dirty="0">
                <a:solidFill>
                  <a:schemeClr val="accent6">
                    <a:lumMod val="40000"/>
                    <a:lumOff val="60000"/>
                  </a:schemeClr>
                </a:solidFill>
              </a:rPr>
              <a:t>Turkey</a:t>
            </a:r>
          </a:p>
          <a:p>
            <a:pPr algn="r" defTabSz="1625032"/>
            <a:r>
              <a:rPr lang="en-US" sz="1900" dirty="0">
                <a:solidFill>
                  <a:schemeClr val="accent6">
                    <a:lumMod val="40000"/>
                    <a:lumOff val="60000"/>
                  </a:schemeClr>
                </a:solidFill>
              </a:rPr>
              <a:t>UAE</a:t>
            </a:r>
          </a:p>
          <a:p>
            <a:pPr algn="r" defTabSz="1625032"/>
            <a:r>
              <a:rPr lang="en-US" sz="1900" dirty="0">
                <a:solidFill>
                  <a:schemeClr val="accent6">
                    <a:lumMod val="40000"/>
                    <a:lumOff val="60000"/>
                  </a:schemeClr>
                </a:solidFill>
              </a:rPr>
              <a:t>Ukraine</a:t>
            </a:r>
          </a:p>
          <a:p>
            <a:pPr algn="r" defTabSz="1625032"/>
            <a:r>
              <a:rPr lang="en-US" sz="1900" dirty="0">
                <a:solidFill>
                  <a:schemeClr val="accent6">
                    <a:lumMod val="40000"/>
                    <a:lumOff val="60000"/>
                  </a:schemeClr>
                </a:solidFill>
              </a:rPr>
              <a:t>Uruguay</a:t>
            </a:r>
          </a:p>
          <a:p>
            <a:pPr algn="r" defTabSz="1625032"/>
            <a:r>
              <a:rPr lang="en-US" sz="1900" dirty="0">
                <a:solidFill>
                  <a:schemeClr val="accent6">
                    <a:lumMod val="40000"/>
                    <a:lumOff val="60000"/>
                  </a:schemeClr>
                </a:solidFill>
              </a:rPr>
              <a:t>Venezuela</a:t>
            </a:r>
          </a:p>
          <a:p>
            <a:pPr algn="r" defTabSz="1625032"/>
            <a:r>
              <a:rPr lang="en-US" sz="1900" dirty="0">
                <a:solidFill>
                  <a:schemeClr val="accent6">
                    <a:lumMod val="40000"/>
                    <a:lumOff val="60000"/>
                  </a:schemeClr>
                </a:solidFill>
              </a:rPr>
              <a:t>Bahrain</a:t>
            </a:r>
            <a:endParaRPr lang="en-US" sz="1400" dirty="0">
              <a:solidFill>
                <a:schemeClr val="accent6">
                  <a:lumMod val="40000"/>
                  <a:lumOff val="60000"/>
                </a:schemeClr>
              </a:solidFill>
            </a:endParaRPr>
          </a:p>
        </p:txBody>
      </p:sp>
      <p:sp>
        <p:nvSpPr>
          <p:cNvPr id="2" name="Rectangle 1"/>
          <p:cNvSpPr/>
          <p:nvPr/>
        </p:nvSpPr>
        <p:spPr>
          <a:xfrm>
            <a:off x="6811187" y="603702"/>
            <a:ext cx="3717860" cy="1446550"/>
          </a:xfrm>
          <a:prstGeom prst="rect">
            <a:avLst/>
          </a:prstGeom>
        </p:spPr>
        <p:txBody>
          <a:bodyPr wrap="square">
            <a:spAutoFit/>
          </a:bodyPr>
          <a:lstStyle/>
          <a:p>
            <a:r>
              <a:rPr lang="en-US" sz="4400" dirty="0" smtClean="0">
                <a:solidFill>
                  <a:srgbClr val="FFFFFF"/>
                </a:solidFill>
              </a:rPr>
              <a:t>countries and territories</a:t>
            </a:r>
            <a:endParaRPr lang="en-US" sz="4400" dirty="0"/>
          </a:p>
        </p:txBody>
      </p:sp>
    </p:spTree>
    <p:extLst>
      <p:ext uri="{BB962C8B-B14F-4D97-AF65-F5344CB8AC3E}">
        <p14:creationId xmlns:p14="http://schemas.microsoft.com/office/powerpoint/2010/main" val="22768687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15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20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25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grpId="0" nodeType="withEffect">
                                  <p:stCondLst>
                                    <p:cond delay="25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8" grpId="0"/>
      <p:bldP spid="9" grpId="0"/>
      <p:bldP spid="2"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3"/>
          <p:cNvSpPr txBox="1">
            <a:spLocks/>
          </p:cNvSpPr>
          <p:nvPr/>
        </p:nvSpPr>
        <p:spPr>
          <a:xfrm>
            <a:off x="519112" y="402776"/>
            <a:ext cx="11149013" cy="747897"/>
          </a:xfrm>
          <a:prstGeom prst="rect">
            <a:avLst/>
          </a:prstGeom>
        </p:spPr>
        <p:txBody>
          <a:bodyPr vert="horz" wrap="square" lIns="0" tIns="0" rIns="0" bIns="0" rtlCol="0" anchor="ctr" anchorCtr="0">
            <a:noAutofit/>
          </a:bodyPr>
          <a:lstStyle>
            <a:lvl1pPr algn="l" defTabSz="914363" rtl="0" eaLnBrk="1" latinLnBrk="0" hangingPunct="1">
              <a:lnSpc>
                <a:spcPct val="90000"/>
              </a:lnSpc>
              <a:spcBef>
                <a:spcPct val="0"/>
              </a:spcBef>
              <a:buNone/>
              <a:defRPr lang="en-US" sz="6600" b="0" kern="1200" cap="none" spc="-100" baseline="0">
                <a:ln w="3175">
                  <a:noFill/>
                </a:ln>
                <a:solidFill>
                  <a:schemeClr val="bg1">
                    <a:alpha val="99000"/>
                  </a:schemeClr>
                </a:solidFill>
                <a:effectLst/>
                <a:latin typeface="Segoe UI Light" pitchFamily="34" charset="0"/>
                <a:ea typeface="+mn-ea"/>
                <a:cs typeface="Arial" charset="0"/>
              </a:defRPr>
            </a:lvl1pPr>
          </a:lstStyle>
          <a:p>
            <a:r>
              <a:rPr lang="en-US" dirty="0" smtClean="0">
                <a:solidFill>
                  <a:schemeClr val="bg1"/>
                </a:solidFill>
              </a:rPr>
              <a:t>Windows </a:t>
            </a:r>
            <a:r>
              <a:rPr lang="en-US" dirty="0">
                <a:solidFill>
                  <a:schemeClr val="bg1"/>
                </a:solidFill>
              </a:rPr>
              <a:t>A</a:t>
            </a:r>
            <a:r>
              <a:rPr lang="en-US" dirty="0" smtClean="0">
                <a:solidFill>
                  <a:schemeClr val="bg1"/>
                </a:solidFill>
              </a:rPr>
              <a:t>zure</a:t>
            </a:r>
            <a:endParaRPr lang="en-US" dirty="0">
              <a:solidFill>
                <a:schemeClr val="bg1"/>
              </a:solidFill>
            </a:endParaRPr>
          </a:p>
        </p:txBody>
      </p:sp>
      <p:grpSp>
        <p:nvGrpSpPr>
          <p:cNvPr id="15" name="Group 14"/>
          <p:cNvGrpSpPr/>
          <p:nvPr/>
        </p:nvGrpSpPr>
        <p:grpSpPr>
          <a:xfrm>
            <a:off x="717325" y="1996753"/>
            <a:ext cx="3470346" cy="3243606"/>
            <a:chOff x="627895" y="2692245"/>
            <a:chExt cx="2185744" cy="2042935"/>
          </a:xfrm>
        </p:grpSpPr>
        <p:sp>
          <p:nvSpPr>
            <p:cNvPr id="12" name="Rectangle 11"/>
            <p:cNvSpPr/>
            <p:nvPr/>
          </p:nvSpPr>
          <p:spPr bwMode="auto">
            <a:xfrm>
              <a:off x="627895" y="2692245"/>
              <a:ext cx="2185744" cy="204293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274320" numCol="1" rtlCol="0" anchor="b" anchorCtr="0" compatLnSpc="1">
              <a:prstTxWarp prst="textNoShape">
                <a:avLst/>
              </a:prstTxWarp>
            </a:bodyPr>
            <a:lstStyle/>
            <a:p>
              <a:pPr algn="ctr" defTabSz="914099" fontAlgn="base">
                <a:spcBef>
                  <a:spcPct val="0"/>
                </a:spcBef>
                <a:spcAft>
                  <a:spcPct val="0"/>
                </a:spcAft>
              </a:pPr>
              <a:r>
                <a:rPr lang="en-US" sz="3200" dirty="0" smtClean="0">
                  <a:gradFill>
                    <a:gsLst>
                      <a:gs pos="0">
                        <a:srgbClr val="FFFFFF"/>
                      </a:gs>
                      <a:gs pos="100000">
                        <a:srgbClr val="FFFFFF"/>
                      </a:gs>
                    </a:gsLst>
                    <a:lin ang="5400000" scaled="0"/>
                  </a:gradFill>
                </a:rPr>
                <a:t>flexible</a:t>
              </a: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13816" y="3276189"/>
              <a:ext cx="1061072" cy="646289"/>
            </a:xfrm>
            <a:prstGeom prst="rect">
              <a:avLst/>
            </a:prstGeom>
          </p:spPr>
        </p:pic>
      </p:grpSp>
      <p:grpSp>
        <p:nvGrpSpPr>
          <p:cNvPr id="17" name="Group 16"/>
          <p:cNvGrpSpPr/>
          <p:nvPr/>
        </p:nvGrpSpPr>
        <p:grpSpPr>
          <a:xfrm>
            <a:off x="4370691" y="1996753"/>
            <a:ext cx="3470346" cy="3243606"/>
            <a:chOff x="2992889" y="2692245"/>
            <a:chExt cx="2185744" cy="2042935"/>
          </a:xfrm>
        </p:grpSpPr>
        <p:sp>
          <p:nvSpPr>
            <p:cNvPr id="13" name="Rectangle 12"/>
            <p:cNvSpPr/>
            <p:nvPr/>
          </p:nvSpPr>
          <p:spPr bwMode="auto">
            <a:xfrm>
              <a:off x="2992889" y="2692245"/>
              <a:ext cx="2185744" cy="2042935"/>
            </a:xfrm>
            <a:prstGeom prst="rect">
              <a:avLst/>
            </a:prstGeom>
            <a:solidFill>
              <a:srgbClr val="92D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274320" numCol="1" rtlCol="0" anchor="b" anchorCtr="0" compatLnSpc="1">
              <a:prstTxWarp prst="textNoShape">
                <a:avLst/>
              </a:prstTxWarp>
            </a:bodyPr>
            <a:lstStyle/>
            <a:p>
              <a:pPr algn="ctr" defTabSz="914099" fontAlgn="base">
                <a:spcBef>
                  <a:spcPct val="0"/>
                </a:spcBef>
                <a:spcAft>
                  <a:spcPct val="0"/>
                </a:spcAft>
              </a:pPr>
              <a:r>
                <a:rPr lang="en-US" sz="3200" dirty="0">
                  <a:gradFill>
                    <a:gsLst>
                      <a:gs pos="0">
                        <a:srgbClr val="FFFFFF"/>
                      </a:gs>
                      <a:gs pos="100000">
                        <a:srgbClr val="FFFFFF"/>
                      </a:gs>
                    </a:gsLst>
                    <a:lin ang="5400000" scaled="0"/>
                  </a:gradFill>
                </a:rPr>
                <a:t>open</a:t>
              </a:r>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73579" y="3253697"/>
              <a:ext cx="948906" cy="687139"/>
            </a:xfrm>
            <a:prstGeom prst="rect">
              <a:avLst/>
            </a:prstGeom>
          </p:spPr>
        </p:pic>
      </p:grpSp>
      <p:grpSp>
        <p:nvGrpSpPr>
          <p:cNvPr id="24" name="Group 23"/>
          <p:cNvGrpSpPr/>
          <p:nvPr/>
        </p:nvGrpSpPr>
        <p:grpSpPr>
          <a:xfrm>
            <a:off x="8024056" y="1996753"/>
            <a:ext cx="3470346" cy="3243606"/>
            <a:chOff x="5368948" y="2692245"/>
            <a:chExt cx="2185744" cy="2042935"/>
          </a:xfrm>
        </p:grpSpPr>
        <p:sp>
          <p:nvSpPr>
            <p:cNvPr id="14" name="Rectangle 13"/>
            <p:cNvSpPr/>
            <p:nvPr/>
          </p:nvSpPr>
          <p:spPr bwMode="auto">
            <a:xfrm>
              <a:off x="5368948" y="2692245"/>
              <a:ext cx="2185744" cy="2042935"/>
            </a:xfrm>
            <a:prstGeom prst="rect">
              <a:avLst/>
            </a:prstGeom>
            <a:solidFill>
              <a:srgbClr val="9A009A"/>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274320" numCol="1" rtlCol="0" anchor="b" anchorCtr="0" compatLnSpc="1">
              <a:prstTxWarp prst="textNoShape">
                <a:avLst/>
              </a:prstTxWarp>
            </a:bodyPr>
            <a:lstStyle/>
            <a:p>
              <a:pPr algn="ctr" defTabSz="914099" fontAlgn="base">
                <a:spcBef>
                  <a:spcPct val="0"/>
                </a:spcBef>
                <a:spcAft>
                  <a:spcPct val="0"/>
                </a:spcAft>
              </a:pPr>
              <a:r>
                <a:rPr lang="en-US" sz="3200" dirty="0" smtClean="0">
                  <a:gradFill>
                    <a:gsLst>
                      <a:gs pos="0">
                        <a:srgbClr val="FFFFFF"/>
                      </a:gs>
                      <a:gs pos="100000">
                        <a:srgbClr val="FFFFFF"/>
                      </a:gs>
                    </a:gsLst>
                    <a:lin ang="5400000" scaled="0"/>
                  </a:gradFill>
                </a:rPr>
                <a:t>solid</a:t>
              </a:r>
              <a:endParaRPr lang="en-US" sz="3200" dirty="0">
                <a:gradFill>
                  <a:gsLst>
                    <a:gs pos="0">
                      <a:srgbClr val="FFFFFF"/>
                    </a:gs>
                    <a:gs pos="100000">
                      <a:srgbClr val="FFFFFF"/>
                    </a:gs>
                  </a:gsLst>
                  <a:lin ang="5400000" scaled="0"/>
                </a:gradFill>
              </a:endParaRPr>
            </a:p>
          </p:txBody>
        </p:sp>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07955" y="3210376"/>
              <a:ext cx="1196887" cy="717297"/>
            </a:xfrm>
            <a:prstGeom prst="rect">
              <a:avLst/>
            </a:prstGeom>
          </p:spPr>
        </p:pic>
      </p:grpSp>
    </p:spTree>
    <p:extLst>
      <p:ext uri="{BB962C8B-B14F-4D97-AF65-F5344CB8AC3E}">
        <p14:creationId xmlns:p14="http://schemas.microsoft.com/office/powerpoint/2010/main" val="770262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4"/>
          <p:cNvSpPr>
            <a:spLocks noGrp="1"/>
          </p:cNvSpPr>
          <p:nvPr>
            <p:ph type="body" sz="quarter" idx="4294967295"/>
          </p:nvPr>
        </p:nvSpPr>
        <p:spPr>
          <a:xfrm>
            <a:off x="6205765" y="3364786"/>
            <a:ext cx="5591175" cy="1440394"/>
          </a:xfrm>
        </p:spPr>
        <p:txBody>
          <a:bodyPr/>
          <a:lstStyle/>
          <a:p>
            <a:pPr marL="0" indent="0">
              <a:buNone/>
            </a:pPr>
            <a:r>
              <a:rPr lang="en-US" sz="6000" dirty="0" smtClean="0">
                <a:solidFill>
                  <a:srgbClr val="92D050"/>
                </a:solidFill>
                <a:latin typeface="Segoe Pro Semibold" panose="020B0702040504020203" pitchFamily="34" charset="0"/>
              </a:rPr>
              <a:t>start now.</a:t>
            </a:r>
          </a:p>
          <a:p>
            <a:pPr marL="0" indent="0">
              <a:buNone/>
            </a:pPr>
            <a:r>
              <a:rPr lang="en-US" sz="3600" dirty="0" smtClean="0"/>
              <a:t>http://WindowsAzure.com</a:t>
            </a:r>
            <a:endParaRPr lang="en-US" sz="3600" dirty="0"/>
          </a:p>
        </p:txBody>
      </p:sp>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b="14927"/>
          <a:stretch/>
        </p:blipFill>
        <p:spPr>
          <a:xfrm>
            <a:off x="935034" y="1023730"/>
            <a:ext cx="4772722" cy="5834270"/>
          </a:xfrm>
          <a:prstGeom prst="rect">
            <a:avLst/>
          </a:prstGeom>
        </p:spPr>
      </p:pic>
      <p:pic>
        <p:nvPicPr>
          <p:cNvPr id="7" name="Picture 6"/>
          <p:cNvPicPr>
            <a:picLocks noChangeAspect="1"/>
          </p:cNvPicPr>
          <p:nvPr/>
        </p:nvPicPr>
        <p:blipFill rotWithShape="1">
          <a:blip r:embed="rId4"/>
          <a:srcRect b="13309"/>
          <a:stretch/>
        </p:blipFill>
        <p:spPr>
          <a:xfrm>
            <a:off x="1155634" y="1317267"/>
            <a:ext cx="4347441" cy="2778483"/>
          </a:xfrm>
          <a:prstGeom prst="rect">
            <a:avLst/>
          </a:prstGeom>
        </p:spPr>
      </p:pic>
    </p:spTree>
    <p:extLst>
      <p:ext uri="{BB962C8B-B14F-4D97-AF65-F5344CB8AC3E}">
        <p14:creationId xmlns:p14="http://schemas.microsoft.com/office/powerpoint/2010/main" val="2001568494"/>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animEffect transition="in" filter="fade">
                                      <p:cBhvr>
                                        <p:cTn id="11" dur="500"/>
                                        <p:tgtEl>
                                          <p:spTgt spid="8">
                                            <p:txEl>
                                              <p:pRg st="0" end="0"/>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animEffect transition="in" filter="fade">
                                      <p:cBhvr>
                                        <p:cTn id="15" dur="500"/>
                                        <p:tgtEl>
                                          <p:spTgt spid="8">
                                            <p:txEl>
                                              <p:pRg st="1" end="1"/>
                                            </p:txEl>
                                          </p:spTgt>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85950" y="4476750"/>
            <a:ext cx="6389378" cy="443198"/>
          </a:xfrm>
          <a:prstGeom prst="rect">
            <a:avLst/>
          </a:prstGeom>
          <a:noFill/>
        </p:spPr>
        <p:txBody>
          <a:bodyPr wrap="none" lIns="0" tIns="0" rIns="0" bIns="0" rtlCol="0">
            <a:spAutoFit/>
          </a:bodyPr>
          <a:lstStyle/>
          <a:p>
            <a:pPr marL="460375" indent="-460375">
              <a:lnSpc>
                <a:spcPct val="90000"/>
              </a:lnSpc>
              <a:spcBef>
                <a:spcPct val="20000"/>
              </a:spcBef>
              <a:buSzPct val="80000"/>
              <a:buBlip>
                <a:blip r:embed="rId3"/>
              </a:buBlip>
            </a:pPr>
            <a:r>
              <a:rPr lang="en-US" altLang="zh-CN" sz="3200" dirty="0" smtClean="0">
                <a:gradFill>
                  <a:gsLst>
                    <a:gs pos="0">
                      <a:srgbClr val="292929">
                        <a:lumMod val="90000"/>
                        <a:lumOff val="10000"/>
                      </a:srgbClr>
                    </a:gs>
                    <a:gs pos="86000">
                      <a:srgbClr val="292929">
                        <a:lumMod val="90000"/>
                        <a:lumOff val="10000"/>
                      </a:srgbClr>
                    </a:gs>
                  </a:gsLst>
                  <a:lin ang="5400000" scaled="0"/>
                </a:gradFill>
              </a:rPr>
              <a:t>www.51pptmoban.com </a:t>
            </a:r>
            <a:r>
              <a:rPr lang="zh-CN" altLang="en-US" sz="3200" smtClean="0">
                <a:gradFill>
                  <a:gsLst>
                    <a:gs pos="0">
                      <a:srgbClr val="292929">
                        <a:lumMod val="90000"/>
                        <a:lumOff val="10000"/>
                      </a:srgbClr>
                    </a:gs>
                    <a:gs pos="86000">
                      <a:srgbClr val="292929">
                        <a:lumMod val="90000"/>
                        <a:lumOff val="10000"/>
                      </a:srgbClr>
                    </a:gs>
                  </a:gsLst>
                  <a:lin ang="5400000" scaled="0"/>
                </a:gradFill>
              </a:rPr>
              <a:t>搜集整理</a:t>
            </a:r>
            <a:endParaRPr lang="zh-CN" altLang="en-US" sz="3200" dirty="0">
              <a:gradFill>
                <a:gsLst>
                  <a:gs pos="0">
                    <a:srgbClr val="292929">
                      <a:lumMod val="90000"/>
                      <a:lumOff val="10000"/>
                    </a:srgbClr>
                  </a:gs>
                  <a:gs pos="86000">
                    <a:srgbClr val="292929">
                      <a:lumMod val="90000"/>
                      <a:lumOff val="10000"/>
                    </a:srgbClr>
                  </a:gs>
                </a:gsLst>
                <a:lin ang="5400000" scaled="0"/>
              </a:gradFill>
            </a:endParaRPr>
          </a:p>
        </p:txBody>
      </p:sp>
    </p:spTree>
    <p:extLst>
      <p:ext uri="{BB962C8B-B14F-4D97-AF65-F5344CB8AC3E}">
        <p14:creationId xmlns:p14="http://schemas.microsoft.com/office/powerpoint/2010/main" val="4253275217"/>
      </p:ext>
    </p:extLst>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776942" y="2932152"/>
            <a:ext cx="5720540" cy="1107996"/>
          </a:xfrm>
          <a:prstGeom prst="rect">
            <a:avLst/>
          </a:prstGeom>
        </p:spPr>
        <p:txBody>
          <a:bodyPr wrap="none">
            <a:spAutoFit/>
          </a:bodyPr>
          <a:lstStyle/>
          <a:p>
            <a:pPr lvl="0" defTabSz="914099" fontAlgn="base">
              <a:spcBef>
                <a:spcPct val="0"/>
              </a:spcBef>
              <a:spcAft>
                <a:spcPct val="0"/>
              </a:spcAft>
            </a:pPr>
            <a:r>
              <a:rPr lang="en-US" sz="6600"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Windows Azure</a:t>
            </a:r>
          </a:p>
        </p:txBody>
      </p:sp>
    </p:spTree>
    <p:extLst>
      <p:ext uri="{BB962C8B-B14F-4D97-AF65-F5344CB8AC3E}">
        <p14:creationId xmlns:p14="http://schemas.microsoft.com/office/powerpoint/2010/main" val="2696283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itle 3"/>
          <p:cNvSpPr txBox="1">
            <a:spLocks/>
          </p:cNvSpPr>
          <p:nvPr/>
        </p:nvSpPr>
        <p:spPr>
          <a:xfrm>
            <a:off x="1275553" y="3060385"/>
            <a:ext cx="9678311" cy="914096"/>
          </a:xfrm>
          <a:prstGeom prst="rect">
            <a:avLst/>
          </a:prstGeom>
        </p:spPr>
        <p:txBody>
          <a:bodyPr vert="horz" wrap="square" lIns="0" tIns="0" rIns="0" bIns="0" rtlCol="0" anchor="t">
            <a:spAutoFit/>
          </a:bodyPr>
          <a:lstStyle>
            <a:lvl1pPr algn="l" defTabSz="914363" rtl="0" eaLnBrk="1" latinLnBrk="0" hangingPunct="1">
              <a:lnSpc>
                <a:spcPct val="90000"/>
              </a:lnSpc>
              <a:spcBef>
                <a:spcPct val="0"/>
              </a:spcBef>
              <a:buNone/>
              <a:defRPr lang="en-US" sz="5400" b="0" kern="1200" cap="none" spc="-100" baseline="0">
                <a:ln w="3175">
                  <a:noFill/>
                </a:ln>
                <a:solidFill>
                  <a:schemeClr val="bg1"/>
                </a:solidFill>
                <a:effectLst/>
                <a:latin typeface="Segoe UI Light" pitchFamily="34" charset="0"/>
                <a:ea typeface="+mn-ea"/>
                <a:cs typeface="Arial" charset="0"/>
              </a:defRPr>
            </a:lvl1pPr>
          </a:lstStyle>
          <a:p>
            <a:pPr algn="ctr"/>
            <a:r>
              <a:rPr lang="en-US" sz="6600" dirty="0" smtClean="0"/>
              <a:t>virtual machine portability</a:t>
            </a:r>
            <a:endParaRPr lang="en-US" sz="6600" dirty="0"/>
          </a:p>
        </p:txBody>
      </p:sp>
    </p:spTree>
    <p:extLst>
      <p:ext uri="{BB962C8B-B14F-4D97-AF65-F5344CB8AC3E}">
        <p14:creationId xmlns:p14="http://schemas.microsoft.com/office/powerpoint/2010/main" val="3466500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Rounded Rectangle 70"/>
          <p:cNvSpPr/>
          <p:nvPr/>
        </p:nvSpPr>
        <p:spPr bwMode="auto">
          <a:xfrm>
            <a:off x="5901129" y="1168309"/>
            <a:ext cx="2938071" cy="1462226"/>
          </a:xfrm>
          <a:prstGeom prst="roundRect">
            <a:avLst/>
          </a:prstGeom>
          <a:solidFill>
            <a:srgbClr val="FFFFFF">
              <a:alpha val="7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sp>
        <p:nvSpPr>
          <p:cNvPr id="4" name="Rounded Rectangle 3"/>
          <p:cNvSpPr/>
          <p:nvPr/>
        </p:nvSpPr>
        <p:spPr bwMode="auto">
          <a:xfrm>
            <a:off x="3885013" y="1034176"/>
            <a:ext cx="3036794" cy="1671716"/>
          </a:xfrm>
          <a:prstGeom prst="roundRect">
            <a:avLst>
              <a:gd name="adj" fmla="val 19324"/>
            </a:avLst>
          </a:prstGeom>
          <a:solidFill>
            <a:srgbClr val="FFFFFF">
              <a:alpha val="50196"/>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sp>
        <p:nvSpPr>
          <p:cNvPr id="8" name="Rounded Rectangle 7"/>
          <p:cNvSpPr/>
          <p:nvPr/>
        </p:nvSpPr>
        <p:spPr bwMode="auto">
          <a:xfrm>
            <a:off x="4406384" y="768541"/>
            <a:ext cx="3412342" cy="2243600"/>
          </a:xfrm>
          <a:prstGeom prst="roundRect">
            <a:avLst/>
          </a:prstGeom>
          <a:solidFill>
            <a:srgbClr val="FFFFFF">
              <a:alpha val="94118"/>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sp>
        <p:nvSpPr>
          <p:cNvPr id="9" name="Rounded Rectangle 8"/>
          <p:cNvSpPr/>
          <p:nvPr/>
        </p:nvSpPr>
        <p:spPr bwMode="auto">
          <a:xfrm>
            <a:off x="3522611" y="1659427"/>
            <a:ext cx="2714910" cy="1211885"/>
          </a:xfrm>
          <a:prstGeom prst="roundRect">
            <a:avLst/>
          </a:prstGeom>
          <a:solidFill>
            <a:srgbClr val="FFFFFF">
              <a:alpha val="7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sp>
        <p:nvSpPr>
          <p:cNvPr id="11" name="Rounded Rectangle 10"/>
          <p:cNvSpPr/>
          <p:nvPr/>
        </p:nvSpPr>
        <p:spPr bwMode="auto">
          <a:xfrm>
            <a:off x="6567364" y="977230"/>
            <a:ext cx="1800131" cy="900686"/>
          </a:xfrm>
          <a:prstGeom prst="roundRect">
            <a:avLst>
              <a:gd name="adj" fmla="val 19324"/>
            </a:avLst>
          </a:prstGeom>
          <a:solidFill>
            <a:srgbClr val="FFFFFF">
              <a:alpha val="50196"/>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sp>
        <p:nvSpPr>
          <p:cNvPr id="23" name="Rounded Rectangle 22"/>
          <p:cNvSpPr/>
          <p:nvPr/>
        </p:nvSpPr>
        <p:spPr bwMode="auto">
          <a:xfrm>
            <a:off x="4026534" y="5012872"/>
            <a:ext cx="4112093" cy="2114550"/>
          </a:xfrm>
          <a:prstGeom prst="roundRect">
            <a:avLst>
              <a:gd name="adj" fmla="val 6579"/>
            </a:avLst>
          </a:prstGeom>
          <a:noFill/>
          <a:ln w="28575">
            <a:solidFill>
              <a:schemeClr val="bg1">
                <a:lumMod val="75000"/>
              </a:schemeClr>
            </a:solidFill>
            <a:prstDash val="sys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nvGrpSpPr>
          <p:cNvPr id="6" name="Group 5"/>
          <p:cNvGrpSpPr/>
          <p:nvPr/>
        </p:nvGrpSpPr>
        <p:grpSpPr>
          <a:xfrm>
            <a:off x="6542505" y="5164325"/>
            <a:ext cx="722921" cy="623207"/>
            <a:chOff x="328301" y="3881331"/>
            <a:chExt cx="722921" cy="623207"/>
          </a:xfrm>
        </p:grpSpPr>
        <p:sp>
          <p:nvSpPr>
            <p:cNvPr id="5" name="Hexagon 4"/>
            <p:cNvSpPr/>
            <p:nvPr/>
          </p:nvSpPr>
          <p:spPr bwMode="auto">
            <a:xfrm rot="19780699">
              <a:off x="328301" y="3881331"/>
              <a:ext cx="722921" cy="623207"/>
            </a:xfrm>
            <a:prstGeom prst="hexagon">
              <a:avLst>
                <a:gd name="adj" fmla="val 28905"/>
                <a:gd name="vf" fmla="val 115470"/>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298" y="4051799"/>
              <a:ext cx="314925" cy="314925"/>
            </a:xfrm>
            <a:prstGeom prst="rect">
              <a:avLst/>
            </a:prstGeom>
          </p:spPr>
        </p:pic>
      </p:grpSp>
      <p:sp>
        <p:nvSpPr>
          <p:cNvPr id="14" name="Oval 13"/>
          <p:cNvSpPr/>
          <p:nvPr/>
        </p:nvSpPr>
        <p:spPr bwMode="auto">
          <a:xfrm>
            <a:off x="5299307" y="880599"/>
            <a:ext cx="108857" cy="108857"/>
          </a:xfrm>
          <a:prstGeom prst="ellipse">
            <a:avLst/>
          </a:prstGeom>
          <a:solidFill>
            <a:srgbClr val="FFFFFF">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dirty="0"/>
          </a:p>
        </p:txBody>
      </p:sp>
      <p:sp>
        <p:nvSpPr>
          <p:cNvPr id="16" name="TextBox 15"/>
          <p:cNvSpPr txBox="1"/>
          <p:nvPr/>
        </p:nvSpPr>
        <p:spPr>
          <a:xfrm>
            <a:off x="4642804" y="430048"/>
            <a:ext cx="2838313" cy="221599"/>
          </a:xfrm>
          <a:prstGeom prst="rect">
            <a:avLst/>
          </a:prstGeom>
          <a:noFill/>
        </p:spPr>
        <p:txBody>
          <a:bodyPr wrap="square" lIns="0" tIns="0" rIns="0" bIns="0" rtlCol="0">
            <a:spAutoFit/>
          </a:bodyPr>
          <a:lstStyle/>
          <a:p>
            <a:pPr algn="ctr">
              <a:lnSpc>
                <a:spcPct val="80000"/>
              </a:lnSpc>
              <a:spcBef>
                <a:spcPct val="20000"/>
              </a:spcBef>
              <a:buSzPct val="80000"/>
            </a:pPr>
            <a:r>
              <a:rPr lang="en-US" sz="1800" dirty="0">
                <a:gradFill>
                  <a:gsLst>
                    <a:gs pos="0">
                      <a:srgbClr val="FFFFFF"/>
                    </a:gs>
                    <a:gs pos="100000">
                      <a:srgbClr val="FFFFFF"/>
                    </a:gs>
                  </a:gsLst>
                  <a:lin ang="5400000" scaled="0"/>
                </a:gradFill>
              </a:rPr>
              <a:t>Windows Azure</a:t>
            </a:r>
          </a:p>
        </p:txBody>
      </p:sp>
      <p:sp>
        <p:nvSpPr>
          <p:cNvPr id="18" name="TextBox 17"/>
          <p:cNvSpPr txBox="1"/>
          <p:nvPr/>
        </p:nvSpPr>
        <p:spPr>
          <a:xfrm>
            <a:off x="870425" y="5743523"/>
            <a:ext cx="2838313" cy="221599"/>
          </a:xfrm>
          <a:prstGeom prst="rect">
            <a:avLst/>
          </a:prstGeom>
          <a:noFill/>
        </p:spPr>
        <p:txBody>
          <a:bodyPr wrap="square" lIns="0" tIns="0" rIns="0" bIns="0" rtlCol="0">
            <a:spAutoFit/>
          </a:bodyPr>
          <a:lstStyle/>
          <a:p>
            <a:pPr algn="r">
              <a:lnSpc>
                <a:spcPct val="80000"/>
              </a:lnSpc>
              <a:spcBef>
                <a:spcPct val="20000"/>
              </a:spcBef>
              <a:buSzPct val="80000"/>
            </a:pPr>
            <a:r>
              <a:rPr lang="en-US" sz="1800" dirty="0" smtClean="0">
                <a:gradFill>
                  <a:gsLst>
                    <a:gs pos="0">
                      <a:srgbClr val="FFFFFF"/>
                    </a:gs>
                    <a:gs pos="100000">
                      <a:srgbClr val="FFFFFF"/>
                    </a:gs>
                  </a:gsLst>
                  <a:lin ang="5400000" scaled="0"/>
                </a:gradFill>
              </a:rPr>
              <a:t>Your</a:t>
            </a:r>
            <a:r>
              <a:rPr lang="en-US" sz="1800" dirty="0">
                <a:gradFill>
                  <a:gsLst>
                    <a:gs pos="0">
                      <a:srgbClr val="FFFFFF"/>
                    </a:gs>
                    <a:gs pos="100000">
                      <a:srgbClr val="FFFFFF"/>
                    </a:gs>
                  </a:gsLst>
                  <a:lin ang="5400000" scaled="0"/>
                </a:gradFill>
              </a:rPr>
              <a:t> </a:t>
            </a:r>
            <a:r>
              <a:rPr lang="en-US" sz="1800" dirty="0" smtClean="0">
                <a:gradFill>
                  <a:gsLst>
                    <a:gs pos="0">
                      <a:srgbClr val="FFFFFF"/>
                    </a:gs>
                    <a:gs pos="100000">
                      <a:srgbClr val="FFFFFF"/>
                    </a:gs>
                  </a:gsLst>
                  <a:lin ang="5400000" scaled="0"/>
                </a:gradFill>
              </a:rPr>
              <a:t>Data </a:t>
            </a:r>
            <a:r>
              <a:rPr lang="en-US" sz="1800" dirty="0">
                <a:gradFill>
                  <a:gsLst>
                    <a:gs pos="0">
                      <a:srgbClr val="FFFFFF"/>
                    </a:gs>
                    <a:gs pos="100000">
                      <a:srgbClr val="FFFFFF"/>
                    </a:gs>
                  </a:gsLst>
                  <a:lin ang="5400000" scaled="0"/>
                </a:gradFill>
              </a:rPr>
              <a:t>Center</a:t>
            </a:r>
          </a:p>
        </p:txBody>
      </p:sp>
      <p:grpSp>
        <p:nvGrpSpPr>
          <p:cNvPr id="26" name="Group 25"/>
          <p:cNvGrpSpPr/>
          <p:nvPr/>
        </p:nvGrpSpPr>
        <p:grpSpPr>
          <a:xfrm>
            <a:off x="5873033" y="5164325"/>
            <a:ext cx="722921" cy="623207"/>
            <a:chOff x="328301" y="3881331"/>
            <a:chExt cx="722921" cy="623207"/>
          </a:xfrm>
        </p:grpSpPr>
        <p:sp>
          <p:nvSpPr>
            <p:cNvPr id="27" name="Hexagon 26"/>
            <p:cNvSpPr/>
            <p:nvPr/>
          </p:nvSpPr>
          <p:spPr bwMode="auto">
            <a:xfrm rot="19780699">
              <a:off x="328301" y="3881331"/>
              <a:ext cx="722921" cy="623207"/>
            </a:xfrm>
            <a:prstGeom prst="hexagon">
              <a:avLst>
                <a:gd name="adj" fmla="val 28905"/>
                <a:gd name="vf" fmla="val 115470"/>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28" name="Picture 2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298" y="4051799"/>
              <a:ext cx="314925" cy="314925"/>
            </a:xfrm>
            <a:prstGeom prst="rect">
              <a:avLst/>
            </a:prstGeom>
          </p:spPr>
        </p:pic>
      </p:grpSp>
      <p:grpSp>
        <p:nvGrpSpPr>
          <p:cNvPr id="29" name="Group 28"/>
          <p:cNvGrpSpPr/>
          <p:nvPr/>
        </p:nvGrpSpPr>
        <p:grpSpPr>
          <a:xfrm>
            <a:off x="5203561" y="5164325"/>
            <a:ext cx="722921" cy="623207"/>
            <a:chOff x="328301" y="3881331"/>
            <a:chExt cx="722921" cy="623207"/>
          </a:xfrm>
        </p:grpSpPr>
        <p:sp>
          <p:nvSpPr>
            <p:cNvPr id="30" name="Hexagon 29"/>
            <p:cNvSpPr/>
            <p:nvPr/>
          </p:nvSpPr>
          <p:spPr bwMode="auto">
            <a:xfrm rot="19780699">
              <a:off x="328301" y="3881331"/>
              <a:ext cx="722921" cy="623207"/>
            </a:xfrm>
            <a:prstGeom prst="hexagon">
              <a:avLst>
                <a:gd name="adj" fmla="val 28905"/>
                <a:gd name="vf" fmla="val 115470"/>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31" name="Picture 3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298" y="4051799"/>
              <a:ext cx="314925" cy="314925"/>
            </a:xfrm>
            <a:prstGeom prst="rect">
              <a:avLst/>
            </a:prstGeom>
          </p:spPr>
        </p:pic>
      </p:grpSp>
      <p:grpSp>
        <p:nvGrpSpPr>
          <p:cNvPr id="35" name="Group 34"/>
          <p:cNvGrpSpPr/>
          <p:nvPr/>
        </p:nvGrpSpPr>
        <p:grpSpPr>
          <a:xfrm>
            <a:off x="6224112" y="1731310"/>
            <a:ext cx="722921" cy="623207"/>
            <a:chOff x="328301" y="3881331"/>
            <a:chExt cx="722921" cy="623207"/>
          </a:xfrm>
        </p:grpSpPr>
        <p:sp>
          <p:nvSpPr>
            <p:cNvPr id="36" name="Hexagon 35"/>
            <p:cNvSpPr/>
            <p:nvPr/>
          </p:nvSpPr>
          <p:spPr bwMode="auto">
            <a:xfrm rot="19780699">
              <a:off x="328301" y="3881331"/>
              <a:ext cx="722921" cy="623207"/>
            </a:xfrm>
            <a:prstGeom prst="hexagon">
              <a:avLst>
                <a:gd name="adj" fmla="val 28905"/>
                <a:gd name="vf" fmla="val 115470"/>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37" name="Picture 3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298" y="4051799"/>
              <a:ext cx="314925" cy="314925"/>
            </a:xfrm>
            <a:prstGeom prst="rect">
              <a:avLst/>
            </a:prstGeom>
          </p:spPr>
        </p:pic>
      </p:grpSp>
      <p:grpSp>
        <p:nvGrpSpPr>
          <p:cNvPr id="38" name="Group 37"/>
          <p:cNvGrpSpPr/>
          <p:nvPr/>
        </p:nvGrpSpPr>
        <p:grpSpPr>
          <a:xfrm>
            <a:off x="5538312" y="1731310"/>
            <a:ext cx="722921" cy="623207"/>
            <a:chOff x="328301" y="3881331"/>
            <a:chExt cx="722921" cy="623207"/>
          </a:xfrm>
        </p:grpSpPr>
        <p:sp>
          <p:nvSpPr>
            <p:cNvPr id="39" name="Hexagon 38"/>
            <p:cNvSpPr/>
            <p:nvPr/>
          </p:nvSpPr>
          <p:spPr bwMode="auto">
            <a:xfrm rot="19780699">
              <a:off x="328301" y="3881331"/>
              <a:ext cx="722921" cy="623207"/>
            </a:xfrm>
            <a:prstGeom prst="hexagon">
              <a:avLst>
                <a:gd name="adj" fmla="val 28905"/>
                <a:gd name="vf" fmla="val 115470"/>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40" name="Picture 3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298" y="4051799"/>
              <a:ext cx="314925" cy="314925"/>
            </a:xfrm>
            <a:prstGeom prst="rect">
              <a:avLst/>
            </a:prstGeom>
          </p:spPr>
        </p:pic>
      </p:grpSp>
      <p:grpSp>
        <p:nvGrpSpPr>
          <p:cNvPr id="54" name="Group 53"/>
          <p:cNvGrpSpPr/>
          <p:nvPr/>
        </p:nvGrpSpPr>
        <p:grpSpPr>
          <a:xfrm>
            <a:off x="4620058" y="5927272"/>
            <a:ext cx="2948451" cy="864991"/>
            <a:chOff x="3849232" y="5927272"/>
            <a:chExt cx="2948451" cy="864991"/>
          </a:xfrm>
        </p:grpSpPr>
        <p:grpSp>
          <p:nvGrpSpPr>
            <p:cNvPr id="25" name="Group 24"/>
            <p:cNvGrpSpPr/>
            <p:nvPr/>
          </p:nvGrpSpPr>
          <p:grpSpPr>
            <a:xfrm>
              <a:off x="3849232" y="6384280"/>
              <a:ext cx="2948451" cy="407983"/>
              <a:chOff x="-830593" y="6105876"/>
              <a:chExt cx="5019459" cy="694552"/>
            </a:xfrm>
          </p:grpSpPr>
          <p:pic>
            <p:nvPicPr>
              <p:cNvPr id="20" name="Picture 19"/>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877326" y="6105876"/>
                <a:ext cx="1607803" cy="694552"/>
              </a:xfrm>
              <a:prstGeom prst="rect">
                <a:avLst/>
              </a:prstGeom>
            </p:spPr>
          </p:pic>
          <p:pic>
            <p:nvPicPr>
              <p:cNvPr id="21" name="Picture 20"/>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581063" y="6105876"/>
                <a:ext cx="1607803" cy="694552"/>
              </a:xfrm>
              <a:prstGeom prst="rect">
                <a:avLst/>
              </a:prstGeom>
            </p:spPr>
          </p:pic>
          <p:pic>
            <p:nvPicPr>
              <p:cNvPr id="48" name="Picture 47"/>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830593" y="6105876"/>
                <a:ext cx="1607803" cy="694552"/>
              </a:xfrm>
              <a:prstGeom prst="rect">
                <a:avLst/>
              </a:prstGeom>
            </p:spPr>
          </p:pic>
        </p:grpSp>
        <p:grpSp>
          <p:nvGrpSpPr>
            <p:cNvPr id="49" name="Group 48"/>
            <p:cNvGrpSpPr/>
            <p:nvPr/>
          </p:nvGrpSpPr>
          <p:grpSpPr>
            <a:xfrm>
              <a:off x="3849232" y="5927272"/>
              <a:ext cx="2948451" cy="407983"/>
              <a:chOff x="-830593" y="6105876"/>
              <a:chExt cx="5019459" cy="694552"/>
            </a:xfrm>
          </p:grpSpPr>
          <p:pic>
            <p:nvPicPr>
              <p:cNvPr id="50" name="Picture 49"/>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877326" y="6105876"/>
                <a:ext cx="1607803" cy="694552"/>
              </a:xfrm>
              <a:prstGeom prst="rect">
                <a:avLst/>
              </a:prstGeom>
            </p:spPr>
          </p:pic>
          <p:pic>
            <p:nvPicPr>
              <p:cNvPr id="51" name="Picture 50"/>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581063" y="6105876"/>
                <a:ext cx="1607803" cy="694552"/>
              </a:xfrm>
              <a:prstGeom prst="rect">
                <a:avLst/>
              </a:prstGeom>
            </p:spPr>
          </p:pic>
          <p:pic>
            <p:nvPicPr>
              <p:cNvPr id="53" name="Picture 52"/>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830593" y="6105876"/>
                <a:ext cx="1607803" cy="694552"/>
              </a:xfrm>
              <a:prstGeom prst="rect">
                <a:avLst/>
              </a:prstGeom>
            </p:spPr>
          </p:pic>
        </p:grpSp>
      </p:grpSp>
      <p:grpSp>
        <p:nvGrpSpPr>
          <p:cNvPr id="32" name="Group 31"/>
          <p:cNvGrpSpPr/>
          <p:nvPr/>
        </p:nvGrpSpPr>
        <p:grpSpPr>
          <a:xfrm>
            <a:off x="5875869" y="1141127"/>
            <a:ext cx="722921" cy="623207"/>
            <a:chOff x="328301" y="3881331"/>
            <a:chExt cx="722921" cy="623207"/>
          </a:xfrm>
        </p:grpSpPr>
        <p:sp>
          <p:nvSpPr>
            <p:cNvPr id="33" name="Hexagon 32"/>
            <p:cNvSpPr/>
            <p:nvPr/>
          </p:nvSpPr>
          <p:spPr bwMode="auto">
            <a:xfrm rot="19780699">
              <a:off x="328301" y="3881331"/>
              <a:ext cx="722921" cy="623207"/>
            </a:xfrm>
            <a:prstGeom prst="hexagon">
              <a:avLst>
                <a:gd name="adj" fmla="val 28905"/>
                <a:gd name="vf" fmla="val 115470"/>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34" name="Picture 3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298" y="4051799"/>
              <a:ext cx="314925" cy="314925"/>
            </a:xfrm>
            <a:prstGeom prst="rect">
              <a:avLst/>
            </a:prstGeom>
          </p:spPr>
        </p:pic>
      </p:grpSp>
      <p:grpSp>
        <p:nvGrpSpPr>
          <p:cNvPr id="65" name="Group 64"/>
          <p:cNvGrpSpPr/>
          <p:nvPr/>
        </p:nvGrpSpPr>
        <p:grpSpPr>
          <a:xfrm>
            <a:off x="5191583" y="1144330"/>
            <a:ext cx="722921" cy="623207"/>
            <a:chOff x="328301" y="3881331"/>
            <a:chExt cx="722921" cy="623207"/>
          </a:xfrm>
        </p:grpSpPr>
        <p:sp>
          <p:nvSpPr>
            <p:cNvPr id="66" name="Hexagon 65"/>
            <p:cNvSpPr/>
            <p:nvPr/>
          </p:nvSpPr>
          <p:spPr bwMode="auto">
            <a:xfrm rot="19780699">
              <a:off x="328301" y="3881331"/>
              <a:ext cx="722921" cy="623207"/>
            </a:xfrm>
            <a:prstGeom prst="hexagon">
              <a:avLst>
                <a:gd name="adj" fmla="val 28905"/>
                <a:gd name="vf" fmla="val 115470"/>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67" name="Picture 6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298" y="4051799"/>
              <a:ext cx="314925" cy="314925"/>
            </a:xfrm>
            <a:prstGeom prst="rect">
              <a:avLst/>
            </a:prstGeom>
          </p:spPr>
        </p:pic>
      </p:grpSp>
      <p:grpSp>
        <p:nvGrpSpPr>
          <p:cNvPr id="68" name="Group 67"/>
          <p:cNvGrpSpPr/>
          <p:nvPr/>
        </p:nvGrpSpPr>
        <p:grpSpPr>
          <a:xfrm>
            <a:off x="4847372" y="1720686"/>
            <a:ext cx="722921" cy="623207"/>
            <a:chOff x="328301" y="3881331"/>
            <a:chExt cx="722921" cy="623207"/>
          </a:xfrm>
        </p:grpSpPr>
        <p:sp>
          <p:nvSpPr>
            <p:cNvPr id="69" name="Hexagon 68"/>
            <p:cNvSpPr/>
            <p:nvPr/>
          </p:nvSpPr>
          <p:spPr bwMode="auto">
            <a:xfrm rot="19780699">
              <a:off x="328301" y="3881331"/>
              <a:ext cx="722921" cy="623207"/>
            </a:xfrm>
            <a:prstGeom prst="hexagon">
              <a:avLst>
                <a:gd name="adj" fmla="val 28905"/>
                <a:gd name="vf" fmla="val 115470"/>
              </a:avLst>
            </a:prstGeom>
            <a:solidFill>
              <a:srgbClr val="00B0F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pic>
          <p:nvPicPr>
            <p:cNvPr id="70" name="Picture 6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2298" y="4051799"/>
              <a:ext cx="314925" cy="314925"/>
            </a:xfrm>
            <a:prstGeom prst="rect">
              <a:avLst/>
            </a:prstGeom>
          </p:spPr>
        </p:pic>
      </p:grpSp>
    </p:spTree>
    <p:extLst>
      <p:ext uri="{BB962C8B-B14F-4D97-AF65-F5344CB8AC3E}">
        <p14:creationId xmlns:p14="http://schemas.microsoft.com/office/powerpoint/2010/main" val="2762496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10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500"/>
                                        <p:tgtEl>
                                          <p:spTgt spid="11"/>
                                        </p:tgtEl>
                                      </p:cBhvr>
                                    </p:animEffect>
                                    <p:anim calcmode="lin" valueType="num">
                                      <p:cBhvr>
                                        <p:cTn id="13" dur="1500" fill="hold"/>
                                        <p:tgtEl>
                                          <p:spTgt spid="11"/>
                                        </p:tgtEl>
                                        <p:attrNameLst>
                                          <p:attrName>ppt_x</p:attrName>
                                        </p:attrNameLst>
                                      </p:cBhvr>
                                      <p:tavLst>
                                        <p:tav tm="0">
                                          <p:val>
                                            <p:strVal val="#ppt_x"/>
                                          </p:val>
                                        </p:tav>
                                        <p:tav tm="100000">
                                          <p:val>
                                            <p:strVal val="#ppt_x"/>
                                          </p:val>
                                        </p:tav>
                                      </p:tavLst>
                                    </p:anim>
                                    <p:anim calcmode="lin" valueType="num">
                                      <p:cBhvr>
                                        <p:cTn id="14" dur="1500" fill="hold"/>
                                        <p:tgtEl>
                                          <p:spTgt spid="11"/>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10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2000"/>
                                        <p:tgtEl>
                                          <p:spTgt spid="8"/>
                                        </p:tgtEl>
                                      </p:cBhvr>
                                    </p:animEffect>
                                  </p:childTnLst>
                                </p:cTn>
                              </p:par>
                              <p:par>
                                <p:cTn id="18" presetID="42" presetClass="entr" presetSubtype="0" fill="hold" grpId="0" nodeType="withEffect">
                                  <p:stCondLst>
                                    <p:cond delay="20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1500"/>
                                        <p:tgtEl>
                                          <p:spTgt spid="9"/>
                                        </p:tgtEl>
                                      </p:cBhvr>
                                    </p:animEffect>
                                    <p:anim calcmode="lin" valueType="num">
                                      <p:cBhvr>
                                        <p:cTn id="21" dur="1500" fill="hold"/>
                                        <p:tgtEl>
                                          <p:spTgt spid="9"/>
                                        </p:tgtEl>
                                        <p:attrNameLst>
                                          <p:attrName>ppt_x</p:attrName>
                                        </p:attrNameLst>
                                      </p:cBhvr>
                                      <p:tavLst>
                                        <p:tav tm="0">
                                          <p:val>
                                            <p:strVal val="#ppt_x"/>
                                          </p:val>
                                        </p:tav>
                                        <p:tav tm="100000">
                                          <p:val>
                                            <p:strVal val="#ppt_x"/>
                                          </p:val>
                                        </p:tav>
                                      </p:tavLst>
                                    </p:anim>
                                    <p:anim calcmode="lin" valueType="num">
                                      <p:cBhvr>
                                        <p:cTn id="22" dur="1500" fill="hold"/>
                                        <p:tgtEl>
                                          <p:spTgt spid="9"/>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300"/>
                                  </p:stCondLst>
                                  <p:childTnLst>
                                    <p:set>
                                      <p:cBhvr>
                                        <p:cTn id="24" dur="1" fill="hold">
                                          <p:stCondLst>
                                            <p:cond delay="0"/>
                                          </p:stCondLst>
                                        </p:cTn>
                                        <p:tgtEl>
                                          <p:spTgt spid="71"/>
                                        </p:tgtEl>
                                        <p:attrNameLst>
                                          <p:attrName>style.visibility</p:attrName>
                                        </p:attrNameLst>
                                      </p:cBhvr>
                                      <p:to>
                                        <p:strVal val="visible"/>
                                      </p:to>
                                    </p:set>
                                    <p:animEffect transition="in" filter="fade">
                                      <p:cBhvr>
                                        <p:cTn id="25" dur="1000"/>
                                        <p:tgtEl>
                                          <p:spTgt spid="71"/>
                                        </p:tgtEl>
                                      </p:cBhvr>
                                    </p:animEffect>
                                    <p:anim calcmode="lin" valueType="num">
                                      <p:cBhvr>
                                        <p:cTn id="26" dur="1000" fill="hold"/>
                                        <p:tgtEl>
                                          <p:spTgt spid="71"/>
                                        </p:tgtEl>
                                        <p:attrNameLst>
                                          <p:attrName>ppt_x</p:attrName>
                                        </p:attrNameLst>
                                      </p:cBhvr>
                                      <p:tavLst>
                                        <p:tav tm="0">
                                          <p:val>
                                            <p:strVal val="#ppt_x"/>
                                          </p:val>
                                        </p:tav>
                                        <p:tav tm="100000">
                                          <p:val>
                                            <p:strVal val="#ppt_x"/>
                                          </p:val>
                                        </p:tav>
                                      </p:tavLst>
                                    </p:anim>
                                    <p:anim calcmode="lin" valueType="num">
                                      <p:cBhvr>
                                        <p:cTn id="27" dur="1000" fill="hold"/>
                                        <p:tgtEl>
                                          <p:spTgt spid="71"/>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30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1000"/>
                                        <p:tgtEl>
                                          <p:spTgt spid="18"/>
                                        </p:tgtEl>
                                      </p:cBhvr>
                                    </p:animEffect>
                                  </p:childTnLst>
                                </p:cTn>
                              </p:par>
                              <p:par>
                                <p:cTn id="31" presetID="22" presetClass="entr" presetSubtype="1" fill="hold" grpId="0" nodeType="withEffect">
                                  <p:stCondLst>
                                    <p:cond delay="300"/>
                                  </p:stCondLst>
                                  <p:childTnLst>
                                    <p:set>
                                      <p:cBhvr>
                                        <p:cTn id="32" dur="1" fill="hold">
                                          <p:stCondLst>
                                            <p:cond delay="0"/>
                                          </p:stCondLst>
                                        </p:cTn>
                                        <p:tgtEl>
                                          <p:spTgt spid="23"/>
                                        </p:tgtEl>
                                        <p:attrNameLst>
                                          <p:attrName>style.visibility</p:attrName>
                                        </p:attrNameLst>
                                      </p:cBhvr>
                                      <p:to>
                                        <p:strVal val="visible"/>
                                      </p:to>
                                    </p:set>
                                    <p:animEffect transition="in" filter="wipe(up)">
                                      <p:cBhvr>
                                        <p:cTn id="33" dur="500"/>
                                        <p:tgtEl>
                                          <p:spTgt spid="2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500"/>
                                        <p:tgtEl>
                                          <p:spTgt spid="1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1000"/>
                                        <p:tgtEl>
                                          <p:spTgt spid="16"/>
                                        </p:tgtEl>
                                      </p:cBhvr>
                                    </p:animEffect>
                                  </p:childTnLst>
                                </p:cTn>
                              </p:par>
                              <p:par>
                                <p:cTn id="40" presetID="10" presetClass="entr" presetSubtype="0" fill="hold" nodeType="withEffect">
                                  <p:stCondLst>
                                    <p:cond delay="0"/>
                                  </p:stCondLst>
                                  <p:childTnLst>
                                    <p:set>
                                      <p:cBhvr>
                                        <p:cTn id="41" dur="1" fill="hold">
                                          <p:stCondLst>
                                            <p:cond delay="0"/>
                                          </p:stCondLst>
                                        </p:cTn>
                                        <p:tgtEl>
                                          <p:spTgt spid="54"/>
                                        </p:tgtEl>
                                        <p:attrNameLst>
                                          <p:attrName>style.visibility</p:attrName>
                                        </p:attrNameLst>
                                      </p:cBhvr>
                                      <p:to>
                                        <p:strVal val="visible"/>
                                      </p:to>
                                    </p:set>
                                    <p:animEffect transition="in" filter="fade">
                                      <p:cBhvr>
                                        <p:cTn id="42" dur="500"/>
                                        <p:tgtEl>
                                          <p:spTgt spid="54"/>
                                        </p:tgtEl>
                                      </p:cBhvr>
                                    </p:animEffect>
                                  </p:childTnLst>
                                </p:cTn>
                              </p:par>
                            </p:childTnLst>
                          </p:cTn>
                        </p:par>
                        <p:par>
                          <p:cTn id="43" fill="hold">
                            <p:stCondLst>
                              <p:cond delay="2100"/>
                            </p:stCondLst>
                            <p:childTnLst>
                              <p:par>
                                <p:cTn id="44" presetID="10" presetClass="entr" presetSubtype="0" fill="hold" nodeType="afterEffect">
                                  <p:stCondLst>
                                    <p:cond delay="0"/>
                                  </p:stCondLst>
                                  <p:childTnLst>
                                    <p:set>
                                      <p:cBhvr>
                                        <p:cTn id="45" dur="1" fill="hold">
                                          <p:stCondLst>
                                            <p:cond delay="0"/>
                                          </p:stCondLst>
                                        </p:cTn>
                                        <p:tgtEl>
                                          <p:spTgt spid="65"/>
                                        </p:tgtEl>
                                        <p:attrNameLst>
                                          <p:attrName>style.visibility</p:attrName>
                                        </p:attrNameLst>
                                      </p:cBhvr>
                                      <p:to>
                                        <p:strVal val="visible"/>
                                      </p:to>
                                    </p:set>
                                    <p:animEffect transition="in" filter="fade">
                                      <p:cBhvr>
                                        <p:cTn id="46" dur="500"/>
                                        <p:tgtEl>
                                          <p:spTgt spid="65"/>
                                        </p:tgtEl>
                                      </p:cBhvr>
                                    </p:animEffect>
                                  </p:childTnLst>
                                </p:cTn>
                              </p:par>
                              <p:par>
                                <p:cTn id="47" presetID="10" presetClass="entr" presetSubtype="0" fill="hold" nodeType="withEffect">
                                  <p:stCondLst>
                                    <p:cond delay="100"/>
                                  </p:stCondLst>
                                  <p:childTnLst>
                                    <p:set>
                                      <p:cBhvr>
                                        <p:cTn id="48" dur="1" fill="hold">
                                          <p:stCondLst>
                                            <p:cond delay="0"/>
                                          </p:stCondLst>
                                        </p:cTn>
                                        <p:tgtEl>
                                          <p:spTgt spid="35"/>
                                        </p:tgtEl>
                                        <p:attrNameLst>
                                          <p:attrName>style.visibility</p:attrName>
                                        </p:attrNameLst>
                                      </p:cBhvr>
                                      <p:to>
                                        <p:strVal val="visible"/>
                                      </p:to>
                                    </p:set>
                                    <p:animEffect transition="in" filter="fade">
                                      <p:cBhvr>
                                        <p:cTn id="49" dur="500"/>
                                        <p:tgtEl>
                                          <p:spTgt spid="35"/>
                                        </p:tgtEl>
                                      </p:cBhvr>
                                    </p:animEffect>
                                  </p:childTnLst>
                                </p:cTn>
                              </p:par>
                              <p:par>
                                <p:cTn id="50" presetID="10" presetClass="entr" presetSubtype="0" fill="hold" nodeType="withEffect">
                                  <p:stCondLst>
                                    <p:cond delay="200"/>
                                  </p:stCondLst>
                                  <p:childTnLst>
                                    <p:set>
                                      <p:cBhvr>
                                        <p:cTn id="51" dur="1" fill="hold">
                                          <p:stCondLst>
                                            <p:cond delay="0"/>
                                          </p:stCondLst>
                                        </p:cTn>
                                        <p:tgtEl>
                                          <p:spTgt spid="38"/>
                                        </p:tgtEl>
                                        <p:attrNameLst>
                                          <p:attrName>style.visibility</p:attrName>
                                        </p:attrNameLst>
                                      </p:cBhvr>
                                      <p:to>
                                        <p:strVal val="visible"/>
                                      </p:to>
                                    </p:set>
                                    <p:animEffect transition="in" filter="fade">
                                      <p:cBhvr>
                                        <p:cTn id="52" dur="500"/>
                                        <p:tgtEl>
                                          <p:spTgt spid="38"/>
                                        </p:tgtEl>
                                      </p:cBhvr>
                                    </p:animEffect>
                                  </p:childTnLst>
                                </p:cTn>
                              </p:par>
                              <p:par>
                                <p:cTn id="53" presetID="10" presetClass="entr" presetSubtype="0" fill="hold" nodeType="withEffect">
                                  <p:stCondLst>
                                    <p:cond delay="300"/>
                                  </p:stCondLst>
                                  <p:childTnLst>
                                    <p:set>
                                      <p:cBhvr>
                                        <p:cTn id="54" dur="1" fill="hold">
                                          <p:stCondLst>
                                            <p:cond delay="0"/>
                                          </p:stCondLst>
                                        </p:cTn>
                                        <p:tgtEl>
                                          <p:spTgt spid="68"/>
                                        </p:tgtEl>
                                        <p:attrNameLst>
                                          <p:attrName>style.visibility</p:attrName>
                                        </p:attrNameLst>
                                      </p:cBhvr>
                                      <p:to>
                                        <p:strVal val="visible"/>
                                      </p:to>
                                    </p:set>
                                    <p:animEffect transition="in" filter="fade">
                                      <p:cBhvr>
                                        <p:cTn id="55" dur="500"/>
                                        <p:tgtEl>
                                          <p:spTgt spid="68"/>
                                        </p:tgtEl>
                                      </p:cBhvr>
                                    </p:animEffect>
                                  </p:childTnLst>
                                </p:cTn>
                              </p:par>
                              <p:par>
                                <p:cTn id="56" presetID="10" presetClass="entr" presetSubtype="0" fill="hold" nodeType="withEffect">
                                  <p:stCondLst>
                                    <p:cond delay="400"/>
                                  </p:stCondLst>
                                  <p:childTnLst>
                                    <p:set>
                                      <p:cBhvr>
                                        <p:cTn id="57" dur="1" fill="hold">
                                          <p:stCondLst>
                                            <p:cond delay="0"/>
                                          </p:stCondLst>
                                        </p:cTn>
                                        <p:tgtEl>
                                          <p:spTgt spid="32"/>
                                        </p:tgtEl>
                                        <p:attrNameLst>
                                          <p:attrName>style.visibility</p:attrName>
                                        </p:attrNameLst>
                                      </p:cBhvr>
                                      <p:to>
                                        <p:strVal val="visible"/>
                                      </p:to>
                                    </p:set>
                                    <p:animEffect transition="in" filter="fade">
                                      <p:cBhvr>
                                        <p:cTn id="58" dur="500"/>
                                        <p:tgtEl>
                                          <p:spTgt spid="32"/>
                                        </p:tgtEl>
                                      </p:cBhvr>
                                    </p:animEffect>
                                  </p:childTnLst>
                                </p:cTn>
                              </p:par>
                            </p:childTnLst>
                          </p:cTn>
                        </p:par>
                        <p:par>
                          <p:cTn id="59" fill="hold">
                            <p:stCondLst>
                              <p:cond delay="3000"/>
                            </p:stCondLst>
                            <p:childTnLst>
                              <p:par>
                                <p:cTn id="60" presetID="10" presetClass="entr" presetSubtype="0" fill="hold" nodeType="afterEffect">
                                  <p:stCondLst>
                                    <p:cond delay="0"/>
                                  </p:stCondLst>
                                  <p:childTnLst>
                                    <p:set>
                                      <p:cBhvr>
                                        <p:cTn id="61" dur="1" fill="hold">
                                          <p:stCondLst>
                                            <p:cond delay="0"/>
                                          </p:stCondLst>
                                        </p:cTn>
                                        <p:tgtEl>
                                          <p:spTgt spid="29"/>
                                        </p:tgtEl>
                                        <p:attrNameLst>
                                          <p:attrName>style.visibility</p:attrName>
                                        </p:attrNameLst>
                                      </p:cBhvr>
                                      <p:to>
                                        <p:strVal val="visible"/>
                                      </p:to>
                                    </p:set>
                                    <p:animEffect transition="in" filter="fade">
                                      <p:cBhvr>
                                        <p:cTn id="62" dur="500"/>
                                        <p:tgtEl>
                                          <p:spTgt spid="29"/>
                                        </p:tgtEl>
                                      </p:cBhvr>
                                    </p:animEffect>
                                  </p:childTnLst>
                                </p:cTn>
                              </p:par>
                              <p:par>
                                <p:cTn id="63" presetID="10" presetClass="entr" presetSubtype="0" fill="hold" nodeType="withEffect">
                                  <p:stCondLst>
                                    <p:cond delay="100"/>
                                  </p:stCondLst>
                                  <p:childTnLst>
                                    <p:set>
                                      <p:cBhvr>
                                        <p:cTn id="64" dur="1" fill="hold">
                                          <p:stCondLst>
                                            <p:cond delay="0"/>
                                          </p:stCondLst>
                                        </p:cTn>
                                        <p:tgtEl>
                                          <p:spTgt spid="6"/>
                                        </p:tgtEl>
                                        <p:attrNameLst>
                                          <p:attrName>style.visibility</p:attrName>
                                        </p:attrNameLst>
                                      </p:cBhvr>
                                      <p:to>
                                        <p:strVal val="visible"/>
                                      </p:to>
                                    </p:set>
                                    <p:animEffect transition="in" filter="fade">
                                      <p:cBhvr>
                                        <p:cTn id="65" dur="500"/>
                                        <p:tgtEl>
                                          <p:spTgt spid="6"/>
                                        </p:tgtEl>
                                      </p:cBhvr>
                                    </p:animEffect>
                                  </p:childTnLst>
                                </p:cTn>
                              </p:par>
                              <p:par>
                                <p:cTn id="66" presetID="10" presetClass="entr" presetSubtype="0" fill="hold" nodeType="withEffect">
                                  <p:stCondLst>
                                    <p:cond delay="200"/>
                                  </p:stCondLst>
                                  <p:childTnLst>
                                    <p:set>
                                      <p:cBhvr>
                                        <p:cTn id="67" dur="1" fill="hold">
                                          <p:stCondLst>
                                            <p:cond delay="0"/>
                                          </p:stCondLst>
                                        </p:cTn>
                                        <p:tgtEl>
                                          <p:spTgt spid="26"/>
                                        </p:tgtEl>
                                        <p:attrNameLst>
                                          <p:attrName>style.visibility</p:attrName>
                                        </p:attrNameLst>
                                      </p:cBhvr>
                                      <p:to>
                                        <p:strVal val="visible"/>
                                      </p:to>
                                    </p:set>
                                    <p:animEffect transition="in" filter="fade">
                                      <p:cBhvr>
                                        <p:cTn id="68" dur="500"/>
                                        <p:tgtEl>
                                          <p:spTgt spid="26"/>
                                        </p:tgtEl>
                                      </p:cBhvr>
                                    </p:animEffect>
                                  </p:childTnLst>
                                </p:cTn>
                              </p:par>
                            </p:childTnLst>
                          </p:cTn>
                        </p:par>
                      </p:childTnLst>
                    </p:cTn>
                  </p:par>
                  <p:par>
                    <p:cTn id="69" fill="hold">
                      <p:stCondLst>
                        <p:cond delay="indefinite"/>
                      </p:stCondLst>
                      <p:childTnLst>
                        <p:par>
                          <p:cTn id="70" fill="hold">
                            <p:stCondLst>
                              <p:cond delay="0"/>
                            </p:stCondLst>
                            <p:childTnLst>
                              <p:par>
                                <p:cTn id="71" presetID="64" presetClass="path" presetSubtype="0" accel="50000" decel="50000" fill="hold" nodeType="clickEffect">
                                  <p:stCondLst>
                                    <p:cond delay="0"/>
                                  </p:stCondLst>
                                  <p:childTnLst>
                                    <p:animMotion origin="layout" path="M 2.14872E-7 -4.8623E-6 L 0.00091 -0.5869 " pathEditMode="relative" rAng="0" ptsTypes="AA">
                                      <p:cBhvr>
                                        <p:cTn id="72" dur="2000" fill="hold"/>
                                        <p:tgtEl>
                                          <p:spTgt spid="6"/>
                                        </p:tgtEl>
                                        <p:attrNameLst>
                                          <p:attrName>ppt_x</p:attrName>
                                          <p:attrName>ppt_y</p:attrName>
                                        </p:attrNameLst>
                                      </p:cBhvr>
                                      <p:rCtr x="39" y="-29345"/>
                                    </p:animMotion>
                                  </p:childTnLst>
                                </p:cTn>
                              </p:par>
                            </p:childTnLst>
                          </p:cTn>
                        </p:par>
                      </p:childTnLst>
                    </p:cTn>
                  </p:par>
                  <p:par>
                    <p:cTn id="73" fill="hold">
                      <p:stCondLst>
                        <p:cond delay="indefinite"/>
                      </p:stCondLst>
                      <p:childTnLst>
                        <p:par>
                          <p:cTn id="74" fill="hold">
                            <p:stCondLst>
                              <p:cond delay="0"/>
                            </p:stCondLst>
                            <p:childTnLst>
                              <p:par>
                                <p:cTn id="75" presetID="64" presetClass="path" presetSubtype="0" accel="50000" decel="50000" fill="hold" nodeType="clickEffect">
                                  <p:stCondLst>
                                    <p:cond delay="0"/>
                                  </p:stCondLst>
                                  <p:childTnLst>
                                    <p:animMotion origin="layout" path="M 8.24326E-7 2.27494E-6 L -0.0267 0.50196 " pathEditMode="relative" rAng="0" ptsTypes="AA">
                                      <p:cBhvr>
                                        <p:cTn id="76" dur="2000" fill="hold"/>
                                        <p:tgtEl>
                                          <p:spTgt spid="68"/>
                                        </p:tgtEl>
                                        <p:attrNameLst>
                                          <p:attrName>ppt_x</p:attrName>
                                          <p:attrName>ppt_y</p:attrName>
                                        </p:attrNameLst>
                                      </p:cBhvr>
                                      <p:rCtr x="-1341" y="2508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animBg="1"/>
      <p:bldP spid="4" grpId="0" animBg="1"/>
      <p:bldP spid="8" grpId="0" animBg="1"/>
      <p:bldP spid="9" grpId="0" animBg="1"/>
      <p:bldP spid="11" grpId="0" animBg="1"/>
      <p:bldP spid="23" grpId="0" animBg="1"/>
      <p:bldP spid="14" grpId="0" animBg="1"/>
      <p:bldP spid="16" grpId="0"/>
      <p:bldP spid="18"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MS1444_Windows Azure Template 16x9_r08a">
  <a:themeElements>
    <a:clrScheme name="自定义 17">
      <a:dk1>
        <a:srgbClr val="292929"/>
      </a:dk1>
      <a:lt1>
        <a:srgbClr val="FFFFFF"/>
      </a:lt1>
      <a:dk2>
        <a:srgbClr val="5F5F5F"/>
      </a:dk2>
      <a:lt2>
        <a:srgbClr val="DDDDDD"/>
      </a:lt2>
      <a:accent1>
        <a:srgbClr val="FF8A00"/>
      </a:accent1>
      <a:accent2>
        <a:srgbClr val="00AEEF"/>
      </a:accent2>
      <a:accent3>
        <a:srgbClr val="910091"/>
      </a:accent3>
      <a:accent4>
        <a:srgbClr val="8CC600"/>
      </a:accent4>
      <a:accent5>
        <a:srgbClr val="FF0000"/>
      </a:accent5>
      <a:accent6>
        <a:srgbClr val="FFFFFF"/>
      </a:accent6>
      <a:hlink>
        <a:srgbClr val="FFFFFF"/>
      </a:hlink>
      <a:folHlink>
        <a:srgbClr val="00AEEF"/>
      </a:folHlink>
    </a:clrScheme>
    <a:fontScheme name="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2"/>
        </a:solidFill>
        <a:ln>
          <a:noFill/>
          <a:headEnd type="none" w="med" len="med"/>
          <a:tailEnd type="none" w="med" len="med"/>
        </a:ln>
        <a:effectLst/>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square" lIns="0" tIns="0" rIns="0" bIns="0" rtlCol="0">
        <a:spAutoFit/>
      </a:bodyPr>
      <a:lstStyle>
        <a:defPPr marL="460375" indent="-460375">
          <a:lnSpc>
            <a:spcPct val="90000"/>
          </a:lnSpc>
          <a:spcBef>
            <a:spcPct val="20000"/>
          </a:spcBef>
          <a:buSzPct val="80000"/>
          <a:buBlip>
            <a:blip xmlns:r="http://schemas.openxmlformats.org/officeDocument/2006/relationships" r:embed="rId1"/>
          </a:buBlip>
          <a:defRPr sz="3200" dirty="0">
            <a:gradFill>
              <a:gsLst>
                <a:gs pos="0">
                  <a:srgbClr val="292929">
                    <a:lumMod val="90000"/>
                    <a:lumOff val="10000"/>
                  </a:srgbClr>
                </a:gs>
                <a:gs pos="86000">
                  <a:srgbClr val="292929">
                    <a:lumMod val="90000"/>
                    <a:lumOff val="10000"/>
                  </a:srgbClr>
                </a:gs>
              </a:gsLst>
              <a:lin ang="5400000" scaled="0"/>
            </a:gradFill>
          </a:defRPr>
        </a:defPPr>
      </a:lstStyle>
    </a:txDef>
  </a:objectDefaults>
  <a:extraClrSchemeLst/>
</a:theme>
</file>

<file path=ppt/theme/theme2.xml><?xml version="1.0" encoding="utf-8"?>
<a:theme xmlns:a="http://schemas.openxmlformats.org/drawingml/2006/main" name="White with Consolas font for code slides">
  <a:themeElements>
    <a:clrScheme name="Custom 12">
      <a:dk1>
        <a:srgbClr val="292929"/>
      </a:dk1>
      <a:lt1>
        <a:srgbClr val="FFFFFF"/>
      </a:lt1>
      <a:dk2>
        <a:srgbClr val="5F5F5F"/>
      </a:dk2>
      <a:lt2>
        <a:srgbClr val="DDDDDD"/>
      </a:lt2>
      <a:accent1>
        <a:srgbClr val="FFBE00"/>
      </a:accent1>
      <a:accent2>
        <a:srgbClr val="00AEEF"/>
      </a:accent2>
      <a:accent3>
        <a:srgbClr val="910091"/>
      </a:accent3>
      <a:accent4>
        <a:srgbClr val="00A600"/>
      </a:accent4>
      <a:accent5>
        <a:srgbClr val="FF0000"/>
      </a:accent5>
      <a:accent6>
        <a:srgbClr val="0071BC"/>
      </a:accent6>
      <a:hlink>
        <a:srgbClr val="0000A6"/>
      </a:hlink>
      <a:folHlink>
        <a:srgbClr val="0071BC"/>
      </a:folHlink>
    </a:clrScheme>
    <a:fontScheme name="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square" lIns="0" tIns="0" rIns="0" bIns="0" rtlCol="0">
        <a:spAutoFit/>
      </a:bodyPr>
      <a:lstStyle>
        <a:defPPr>
          <a:defRPr dirty="0" err="1" smtClean="0">
            <a:gradFill>
              <a:gsLst>
                <a:gs pos="417">
                  <a:srgbClr val="000000"/>
                </a:gs>
                <a:gs pos="100000">
                  <a:srgbClr val="000000"/>
                </a:gs>
              </a:gsLst>
              <a:lin ang="5400000" scaled="0"/>
            </a:gradFill>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KeywordTaxHTField xmlns="230e9df3-be65-4c73-a93b-d1236ebd677e">
      <Terms xmlns="http://schemas.microsoft.com/office/infopath/2007/PartnerControls">
        <TermInfo xmlns="http://schemas.microsoft.com/office/infopath/2007/PartnerControls">
          <TermName xmlns="http://schemas.microsoft.com/office/infopath/2007/PartnerControls">PPT之家</TermName>
          <TermId xmlns="http://schemas.microsoft.com/office/infopath/2007/PartnerControls">11111111-1111-1111-1111-111111111111</TermId>
        </TermInfo>
      </Terms>
    </TaxKeywordTaxHTField>
    <TaxCatchAll xmlns="230e9df3-be65-4c73-a93b-d1236ebd677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A05B43BE68FE54B90DD26FDFB72BB05" ma:contentTypeVersion="0" ma:contentTypeDescription="Create a new document." ma:contentTypeScope="" ma:versionID="6df1bece345c1749bd9b91e82fa4a03a">
  <xsd:schema xmlns:xsd="http://www.w3.org/2001/XMLSchema" xmlns:xs="http://www.w3.org/2001/XMLSchema" xmlns:p="http://schemas.microsoft.com/office/2006/metadata/properties" xmlns:ns2="230e9df3-be65-4c73-a93b-d1236ebd677e" targetNamespace="http://schemas.microsoft.com/office/2006/metadata/properties" ma:root="true" ma:fieldsID="e317b0b832c9845d3aae3abd1bb0954e" ns2:_="">
    <xsd:import namespace="230e9df3-be65-4c73-a93b-d1236ebd677e"/>
    <xsd:element name="properties">
      <xsd:complexType>
        <xsd:sequence>
          <xsd:element name="documentManagement">
            <xsd:complexType>
              <xsd:all>
                <xsd:element ref="ns2:TaxKeywordTaxHTFiel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KeywordTaxHTField" ma:index="8" nillable="true" ma:taxonomy="true" ma:internalName="TaxKeywordTaxHTField" ma:taxonomyFieldName="TaxKeyword" ma:displayName="Enterprise Keywords" ma:fieldId="{23f27201-bee3-471e-b2e7-b64fd8b7ca38}" ma:taxonomyMulti="true" ma:sspId="e385fb40-52d4-4fae-9c5b-3e8ff8a5878e" ma:termSetId="00000000-0000-0000-0000-000000000000" ma:anchorId="00000000-0000-0000-0000-000000000000" ma:open="true" ma:isKeyword="true">
      <xsd:complexType>
        <xsd:sequence>
          <xsd:element ref="pc:Terms" minOccurs="0" maxOccurs="1"/>
        </xsd:sequence>
      </xsd:complexType>
    </xsd:element>
    <xsd:element name="TaxCatchAll" ma:index="9" nillable="true" ma:displayName="Taxonomy Catch All Column" ma:hidden="true" ma:list="{24ccdd3d-8ee2-4326-a025-466a9d1bc8a2}" ma:internalName="TaxCatchAll" ma:showField="CatchAllData" ma:web="a6005bf8-687e-4195-b520-3fb25bf0cb8a">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24ccdd3d-8ee2-4326-a025-466a9d1bc8a2}" ma:internalName="TaxCatchAllLabel" ma:readOnly="true" ma:showField="CatchAllDataLabel" ma:web="a6005bf8-687e-4195-b520-3fb25bf0cb8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882D8D6-9D38-4159-A398-AAC3689D3D7C}">
  <ds:schemaRefs>
    <ds:schemaRef ds:uri="http://schemas.microsoft.com/sharepoint/v3/contenttype/forms"/>
  </ds:schemaRefs>
</ds:datastoreItem>
</file>

<file path=customXml/itemProps2.xml><?xml version="1.0" encoding="utf-8"?>
<ds:datastoreItem xmlns:ds="http://schemas.openxmlformats.org/officeDocument/2006/customXml" ds:itemID="{69B2F97D-0457-4986-9734-D03EB073C5EA}">
  <ds:schemaRefs>
    <ds:schemaRef ds:uri="http://schemas.microsoft.com/office/2006/documentManagement/types"/>
    <ds:schemaRef ds:uri="http://purl.org/dc/elements/1.1/"/>
    <ds:schemaRef ds:uri="http://purl.org/dc/terms/"/>
    <ds:schemaRef ds:uri="http://schemas.microsoft.com/office/2006/metadata/properties"/>
    <ds:schemaRef ds:uri="http://purl.org/dc/dcmitype/"/>
    <ds:schemaRef ds:uri="http://www.w3.org/XML/1998/namespace"/>
    <ds:schemaRef ds:uri="http://schemas.microsoft.com/office/infopath/2007/PartnerControls"/>
    <ds:schemaRef ds:uri="http://schemas.openxmlformats.org/package/2006/metadata/core-properties"/>
    <ds:schemaRef ds:uri="230e9df3-be65-4c73-a93b-d1236ebd677e"/>
  </ds:schemaRefs>
</ds:datastoreItem>
</file>

<file path=customXml/itemProps3.xml><?xml version="1.0" encoding="utf-8"?>
<ds:datastoreItem xmlns:ds="http://schemas.openxmlformats.org/officeDocument/2006/customXml" ds:itemID="{8F590144-748D-417B-8B69-088F107B0F9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17465</TotalTime>
  <Words>1185</Words>
  <Application>Microsoft Office PowerPoint</Application>
  <PresentationFormat>自定义</PresentationFormat>
  <Paragraphs>575</Paragraphs>
  <Slides>69</Slides>
  <Notes>69</Notes>
  <HiddenSlides>0</HiddenSlides>
  <MMClips>0</MMClips>
  <ScaleCrop>false</ScaleCrop>
  <HeadingPairs>
    <vt:vector size="4" baseType="variant">
      <vt:variant>
        <vt:lpstr>主题</vt:lpstr>
      </vt:variant>
      <vt:variant>
        <vt:i4>2</vt:i4>
      </vt:variant>
      <vt:variant>
        <vt:lpstr>幻灯片标题</vt:lpstr>
      </vt:variant>
      <vt:variant>
        <vt:i4>69</vt:i4>
      </vt:variant>
    </vt:vector>
  </HeadingPairs>
  <TitlesOfParts>
    <vt:vector size="71" baseType="lpstr">
      <vt:lpstr>MS1444_Windows Azure Template 16x9_r08a</vt:lpstr>
      <vt:lpstr>White with Consolas font for code slides</vt:lpstr>
      <vt:lpstr>Windows Azure</vt:lpstr>
      <vt:lpstr>PowerPoint 演示文稿</vt:lpstr>
      <vt:lpstr>Global Footprint</vt:lpstr>
      <vt:lpstr>Inside a Datacenter </vt:lpstr>
      <vt:lpstr>pay only for what you use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Notification Hubs</vt:lpstr>
      <vt:lpstr>Notification Hubs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focus on apps,  not infrastructure</vt:lpstr>
      <vt:lpstr>application building blocks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Tightly Coupled</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application building blocks</vt:lpstr>
      <vt:lpstr>PowerPoint 演示文稿</vt:lpstr>
      <vt:lpstr>PowerPoint 演示文稿</vt:lpstr>
      <vt:lpstr>PowerPoint 演示文稿</vt:lpstr>
      <vt:lpstr>multiple languages</vt:lpstr>
      <vt:lpstr>open source</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Windows Azure</dc:title>
  <cp:keywords>PPT之家www.52ppt.com; PPT之家</cp:keywords>
  <dc:description>http://www.52ppt.com</dc:description>
  <cp:lastModifiedBy>User</cp:lastModifiedBy>
  <cp:revision>2</cp:revision>
  <cp:lastPrinted>2011-12-06T05:57:58Z</cp:lastPrinted>
  <dcterms:created xsi:type="dcterms:W3CDTF">2011-03-29T16:07:22Z</dcterms:created>
  <dcterms:modified xsi:type="dcterms:W3CDTF">2017-04-20T07:37:40Z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0x010100CA05B43BE68FE54B90DD26FDFB72BB05</vt:lpwstr>
  </property>
</Properties>
</file>